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86" r:id="rId2"/>
    <p:sldId id="283" r:id="rId3"/>
    <p:sldId id="284" r:id="rId4"/>
    <p:sldId id="287" r:id="rId5"/>
    <p:sldId id="288" r:id="rId6"/>
    <p:sldId id="285" r:id="rId7"/>
    <p:sldId id="260" r:id="rId8"/>
    <p:sldId id="275" r:id="rId9"/>
    <p:sldId id="276" r:id="rId10"/>
    <p:sldId id="277" r:id="rId11"/>
    <p:sldId id="261" r:id="rId12"/>
    <p:sldId id="265" r:id="rId13"/>
    <p:sldId id="262" r:id="rId14"/>
    <p:sldId id="264" r:id="rId15"/>
    <p:sldId id="263" r:id="rId16"/>
    <p:sldId id="268" r:id="rId17"/>
    <p:sldId id="269" r:id="rId18"/>
    <p:sldId id="272" r:id="rId19"/>
    <p:sldId id="270" r:id="rId20"/>
    <p:sldId id="271" r:id="rId21"/>
    <p:sldId id="278" r:id="rId22"/>
    <p:sldId id="279" r:id="rId23"/>
    <p:sldId id="280" r:id="rId24"/>
    <p:sldId id="289" r:id="rId25"/>
    <p:sldId id="281" r:id="rId26"/>
    <p:sldId id="282" r:id="rId27"/>
  </p:sldIdLst>
  <p:sldSz cx="9144000" cy="5143500" type="screen16x9"/>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9"/>
    <p:restoredTop sz="94662"/>
  </p:normalViewPr>
  <p:slideViewPr>
    <p:cSldViewPr snapToGrid="0" snapToObjects="1">
      <p:cViewPr varScale="1">
        <p:scale>
          <a:sx n="87" d="100"/>
          <a:sy n="87" d="100"/>
        </p:scale>
        <p:origin x="96" y="252"/>
      </p:cViewPr>
      <p:guideLst>
        <p:guide orient="horz" pos="1620"/>
        <p:guide pos="2880"/>
      </p:guideLst>
    </p:cSldViewPr>
  </p:slideViewPr>
  <p:notesTextViewPr>
    <p:cViewPr>
      <p:scale>
        <a:sx n="100" d="100"/>
        <a:sy n="100" d="100"/>
      </p:scale>
      <p:origin x="0" y="0"/>
    </p:cViewPr>
  </p:notesTextViewPr>
  <p:sorterViewPr>
    <p:cViewPr>
      <p:scale>
        <a:sx n="170" d="100"/>
        <a:sy n="170" d="100"/>
      </p:scale>
      <p:origin x="0" y="-283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122FAD-5F25-45D2-B90E-787F396D0ADC}" type="datetimeFigureOut">
              <a:rPr lang="it-IT" smtClean="0"/>
              <a:t>17/11/2020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07A3F4-A720-429D-B954-D2C0DEE6FF8C}" type="slidenum">
              <a:rPr lang="it-IT" smtClean="0"/>
              <a:t>‹N›</a:t>
            </a:fld>
            <a:endParaRPr lang="it-IT"/>
          </a:p>
        </p:txBody>
      </p:sp>
    </p:spTree>
    <p:extLst>
      <p:ext uri="{BB962C8B-B14F-4D97-AF65-F5344CB8AC3E}">
        <p14:creationId xmlns:p14="http://schemas.microsoft.com/office/powerpoint/2010/main" val="21249388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125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it-IT" smtClean="0"/>
          </a:p>
        </p:txBody>
      </p:sp>
      <p:sp>
        <p:nvSpPr>
          <p:cNvPr id="181252"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5928564-47E1-4EF2-9B6E-F670ACF7393D}" type="slidenum">
              <a:rPr lang="it-IT" altLang="it-IT">
                <a:solidFill>
                  <a:srgbClr val="000000"/>
                </a:solidFill>
                <a:latin typeface="Arial" panose="020B0604020202020204" pitchFamily="34" charset="0"/>
              </a:rPr>
              <a:pPr>
                <a:spcBef>
                  <a:spcPct val="0"/>
                </a:spcBef>
              </a:pPr>
              <a:t>1</a:t>
            </a:fld>
            <a:endParaRPr lang="it-IT" altLang="it-IT">
              <a:solidFill>
                <a:srgbClr val="000000"/>
              </a:solidFill>
              <a:latin typeface="Arial" panose="020B0604020202020204" pitchFamily="34" charset="0"/>
            </a:endParaRPr>
          </a:p>
        </p:txBody>
      </p:sp>
    </p:spTree>
    <p:extLst>
      <p:ext uri="{BB962C8B-B14F-4D97-AF65-F5344CB8AC3E}">
        <p14:creationId xmlns:p14="http://schemas.microsoft.com/office/powerpoint/2010/main" val="38845980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829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268292" name="Segnaposto numero diapositiva 3"/>
          <p:cNvSpPr txBox="1">
            <a:spLocks noGrp="1"/>
          </p:cNvSpPr>
          <p:nvPr/>
        </p:nvSpPr>
        <p:spPr bwMode="auto">
          <a:xfrm>
            <a:off x="3773488" y="9339263"/>
            <a:ext cx="28876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179" tIns="45090" rIns="90179" bIns="45090" anchor="b"/>
          <a:lstStyle>
            <a:lvl1pPr defTabSz="457200">
              <a:spcBef>
                <a:spcPct val="30000"/>
              </a:spcBef>
              <a:defRPr sz="1200">
                <a:solidFill>
                  <a:schemeClr val="tx1"/>
                </a:solidFill>
                <a:latin typeface="Calibri" panose="020F0502020204030204" pitchFamily="34" charset="0"/>
              </a:defRPr>
            </a:lvl1pPr>
            <a:lvl2pPr marL="742950" indent="-285750" defTabSz="457200">
              <a:spcBef>
                <a:spcPct val="30000"/>
              </a:spcBef>
              <a:defRPr sz="1200">
                <a:solidFill>
                  <a:schemeClr val="tx1"/>
                </a:solidFill>
                <a:latin typeface="Calibri" panose="020F0502020204030204" pitchFamily="34" charset="0"/>
              </a:defRPr>
            </a:lvl2pPr>
            <a:lvl3pPr marL="1143000" indent="-228600" defTabSz="457200">
              <a:spcBef>
                <a:spcPct val="30000"/>
              </a:spcBef>
              <a:defRPr sz="1200">
                <a:solidFill>
                  <a:schemeClr val="tx1"/>
                </a:solidFill>
                <a:latin typeface="Calibri" panose="020F0502020204030204" pitchFamily="34" charset="0"/>
              </a:defRPr>
            </a:lvl3pPr>
            <a:lvl4pPr marL="1600200" indent="-228600" defTabSz="457200">
              <a:spcBef>
                <a:spcPct val="30000"/>
              </a:spcBef>
              <a:defRPr sz="1200">
                <a:solidFill>
                  <a:schemeClr val="tx1"/>
                </a:solidFill>
                <a:latin typeface="Calibri" panose="020F0502020204030204" pitchFamily="34" charset="0"/>
              </a:defRPr>
            </a:lvl4pPr>
            <a:lvl5pPr marL="2057400" indent="-228600" defTabSz="4572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FA62EE9A-C4C7-408C-A9EB-8C73A53D729D}" type="slidenum">
              <a:rPr kumimoji="0" lang="it-IT" altLang="it-IT" sz="12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23</a:t>
            </a:fld>
            <a:endParaRPr kumimoji="0" lang="it-IT" altLang="it-IT" sz="12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4216747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829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268292" name="Segnaposto numero diapositiva 3"/>
          <p:cNvSpPr txBox="1">
            <a:spLocks noGrp="1"/>
          </p:cNvSpPr>
          <p:nvPr/>
        </p:nvSpPr>
        <p:spPr bwMode="auto">
          <a:xfrm>
            <a:off x="3773488" y="9339263"/>
            <a:ext cx="28876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179" tIns="45090" rIns="90179" bIns="45090" anchor="b"/>
          <a:lstStyle>
            <a:lvl1pPr defTabSz="457200">
              <a:spcBef>
                <a:spcPct val="30000"/>
              </a:spcBef>
              <a:defRPr sz="1200">
                <a:solidFill>
                  <a:schemeClr val="tx1"/>
                </a:solidFill>
                <a:latin typeface="Calibri" panose="020F0502020204030204" pitchFamily="34" charset="0"/>
              </a:defRPr>
            </a:lvl1pPr>
            <a:lvl2pPr marL="742950" indent="-285750" defTabSz="457200">
              <a:spcBef>
                <a:spcPct val="30000"/>
              </a:spcBef>
              <a:defRPr sz="1200">
                <a:solidFill>
                  <a:schemeClr val="tx1"/>
                </a:solidFill>
                <a:latin typeface="Calibri" panose="020F0502020204030204" pitchFamily="34" charset="0"/>
              </a:defRPr>
            </a:lvl2pPr>
            <a:lvl3pPr marL="1143000" indent="-228600" defTabSz="457200">
              <a:spcBef>
                <a:spcPct val="30000"/>
              </a:spcBef>
              <a:defRPr sz="1200">
                <a:solidFill>
                  <a:schemeClr val="tx1"/>
                </a:solidFill>
                <a:latin typeface="Calibri" panose="020F0502020204030204" pitchFamily="34" charset="0"/>
              </a:defRPr>
            </a:lvl3pPr>
            <a:lvl4pPr marL="1600200" indent="-228600" defTabSz="457200">
              <a:spcBef>
                <a:spcPct val="30000"/>
              </a:spcBef>
              <a:defRPr sz="1200">
                <a:solidFill>
                  <a:schemeClr val="tx1"/>
                </a:solidFill>
                <a:latin typeface="Calibri" panose="020F0502020204030204" pitchFamily="34" charset="0"/>
              </a:defRPr>
            </a:lvl4pPr>
            <a:lvl5pPr marL="2057400" indent="-228600" defTabSz="4572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FA62EE9A-C4C7-408C-A9EB-8C73A53D729D}" type="slidenum">
              <a:rPr kumimoji="0" lang="it-IT" altLang="it-IT" sz="12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25</a:t>
            </a:fld>
            <a:endParaRPr kumimoji="0" lang="it-IT" altLang="it-IT" sz="12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8867269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829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a:p>
        </p:txBody>
      </p:sp>
      <p:sp>
        <p:nvSpPr>
          <p:cNvPr id="268292" name="Segnaposto numero diapositiva 3"/>
          <p:cNvSpPr txBox="1">
            <a:spLocks noGrp="1"/>
          </p:cNvSpPr>
          <p:nvPr/>
        </p:nvSpPr>
        <p:spPr bwMode="auto">
          <a:xfrm>
            <a:off x="3773488" y="9339263"/>
            <a:ext cx="28876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179" tIns="45090" rIns="90179" bIns="45090" anchor="b"/>
          <a:lstStyle>
            <a:lvl1pPr defTabSz="457200">
              <a:spcBef>
                <a:spcPct val="30000"/>
              </a:spcBef>
              <a:defRPr sz="1200">
                <a:solidFill>
                  <a:schemeClr val="tx1"/>
                </a:solidFill>
                <a:latin typeface="Calibri" panose="020F0502020204030204" pitchFamily="34" charset="0"/>
              </a:defRPr>
            </a:lvl1pPr>
            <a:lvl2pPr marL="742950" indent="-285750" defTabSz="457200">
              <a:spcBef>
                <a:spcPct val="30000"/>
              </a:spcBef>
              <a:defRPr sz="1200">
                <a:solidFill>
                  <a:schemeClr val="tx1"/>
                </a:solidFill>
                <a:latin typeface="Calibri" panose="020F0502020204030204" pitchFamily="34" charset="0"/>
              </a:defRPr>
            </a:lvl2pPr>
            <a:lvl3pPr marL="1143000" indent="-228600" defTabSz="457200">
              <a:spcBef>
                <a:spcPct val="30000"/>
              </a:spcBef>
              <a:defRPr sz="1200">
                <a:solidFill>
                  <a:schemeClr val="tx1"/>
                </a:solidFill>
                <a:latin typeface="Calibri" panose="020F0502020204030204" pitchFamily="34" charset="0"/>
              </a:defRPr>
            </a:lvl3pPr>
            <a:lvl4pPr marL="1600200" indent="-228600" defTabSz="457200">
              <a:spcBef>
                <a:spcPct val="30000"/>
              </a:spcBef>
              <a:defRPr sz="1200">
                <a:solidFill>
                  <a:schemeClr val="tx1"/>
                </a:solidFill>
                <a:latin typeface="Calibri" panose="020F0502020204030204" pitchFamily="34" charset="0"/>
              </a:defRPr>
            </a:lvl4pPr>
            <a:lvl5pPr marL="2057400" indent="-228600" defTabSz="4572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FA62EE9A-C4C7-408C-A9EB-8C73A53D729D}" type="slidenum">
              <a:rPr kumimoji="0" lang="it-IT" altLang="it-IT" sz="12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26</a:t>
            </a:fld>
            <a:endParaRPr kumimoji="0" lang="it-IT" altLang="it-IT" sz="12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2443492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latin typeface="Arial" pitchFamily="34" charset="0"/>
              <a:cs typeface="Arial" pitchFamily="34" charset="0"/>
            </a:endParaRPr>
          </a:p>
        </p:txBody>
      </p:sp>
      <p:sp>
        <p:nvSpPr>
          <p:cNvPr id="4" name="Segnaposto numero diapositiva 3"/>
          <p:cNvSpPr>
            <a:spLocks noGrp="1"/>
          </p:cNvSpPr>
          <p:nvPr>
            <p:ph type="sldNum" sz="quarter" idx="5"/>
          </p:nvPr>
        </p:nvSpPr>
        <p:spPr/>
        <p:txBody>
          <a:bodyPr/>
          <a:lstStyle/>
          <a:p>
            <a:pPr>
              <a:defRPr/>
            </a:pPr>
            <a:fld id="{97F0AC69-0256-4F34-A758-C9D36D0DE3EA}" type="slidenum">
              <a:rPr lang="it-IT" smtClean="0">
                <a:solidFill>
                  <a:prstClr val="black"/>
                </a:solidFill>
              </a:rPr>
              <a:pPr>
                <a:defRPr/>
              </a:pPr>
              <a:t>2</a:t>
            </a:fld>
            <a:endParaRPr lang="it-IT">
              <a:solidFill>
                <a:prstClr val="black"/>
              </a:solidFill>
            </a:endParaRPr>
          </a:p>
        </p:txBody>
      </p:sp>
    </p:spTree>
    <p:extLst>
      <p:ext uri="{BB962C8B-B14F-4D97-AF65-F5344CB8AC3E}">
        <p14:creationId xmlns:p14="http://schemas.microsoft.com/office/powerpoint/2010/main" val="3324583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5347"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p>
        </p:txBody>
      </p:sp>
      <p:sp>
        <p:nvSpPr>
          <p:cNvPr id="185348"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4025">
              <a:spcBef>
                <a:spcPct val="30000"/>
              </a:spcBef>
              <a:defRPr sz="1200">
                <a:solidFill>
                  <a:schemeClr val="tx1"/>
                </a:solidFill>
                <a:latin typeface="Calibri" panose="020F0502020204030204" pitchFamily="34" charset="0"/>
              </a:defRPr>
            </a:lvl1pPr>
            <a:lvl2pPr marL="742950" indent="-285750" defTabSz="454025">
              <a:spcBef>
                <a:spcPct val="30000"/>
              </a:spcBef>
              <a:defRPr sz="1200">
                <a:solidFill>
                  <a:schemeClr val="tx1"/>
                </a:solidFill>
                <a:latin typeface="Calibri" panose="020F0502020204030204" pitchFamily="34" charset="0"/>
              </a:defRPr>
            </a:lvl2pPr>
            <a:lvl3pPr marL="1143000" indent="-228600" defTabSz="454025">
              <a:spcBef>
                <a:spcPct val="30000"/>
              </a:spcBef>
              <a:defRPr sz="1200">
                <a:solidFill>
                  <a:schemeClr val="tx1"/>
                </a:solidFill>
                <a:latin typeface="Calibri" panose="020F0502020204030204" pitchFamily="34" charset="0"/>
              </a:defRPr>
            </a:lvl3pPr>
            <a:lvl4pPr marL="1600200" indent="-228600" defTabSz="454025">
              <a:spcBef>
                <a:spcPct val="30000"/>
              </a:spcBef>
              <a:defRPr sz="1200">
                <a:solidFill>
                  <a:schemeClr val="tx1"/>
                </a:solidFill>
                <a:latin typeface="Calibri" panose="020F0502020204030204" pitchFamily="34" charset="0"/>
              </a:defRPr>
            </a:lvl4pPr>
            <a:lvl5pPr marL="2057400" indent="-228600" defTabSz="454025">
              <a:spcBef>
                <a:spcPct val="30000"/>
              </a:spcBef>
              <a:defRPr sz="1200">
                <a:solidFill>
                  <a:schemeClr val="tx1"/>
                </a:solidFill>
                <a:latin typeface="Calibri" panose="020F0502020204030204" pitchFamily="34" charset="0"/>
              </a:defRPr>
            </a:lvl5pPr>
            <a:lvl6pPr marL="2514600" indent="-228600" defTabSz="4540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40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40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40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2637A6DB-1DEF-4FA2-8B15-89018BEBC807}" type="slidenum">
              <a:rPr lang="it-IT" altLang="it-IT">
                <a:solidFill>
                  <a:srgbClr val="000000"/>
                </a:solidFill>
                <a:latin typeface="Arial" panose="020B0604020202020204" pitchFamily="34" charset="0"/>
              </a:rPr>
              <a:pPr>
                <a:spcBef>
                  <a:spcPct val="0"/>
                </a:spcBef>
              </a:pPr>
              <a:t>3</a:t>
            </a:fld>
            <a:endParaRPr lang="it-IT" altLang="it-IT">
              <a:solidFill>
                <a:srgbClr val="000000"/>
              </a:solidFill>
              <a:latin typeface="Arial" panose="020B0604020202020204" pitchFamily="34" charset="0"/>
            </a:endParaRPr>
          </a:p>
        </p:txBody>
      </p:sp>
    </p:spTree>
    <p:extLst>
      <p:ext uri="{BB962C8B-B14F-4D97-AF65-F5344CB8AC3E}">
        <p14:creationId xmlns:p14="http://schemas.microsoft.com/office/powerpoint/2010/main" val="2090842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latin typeface="Arial" pitchFamily="34" charset="0"/>
              <a:cs typeface="Arial" pitchFamily="34" charset="0"/>
            </a:endParaRPr>
          </a:p>
        </p:txBody>
      </p:sp>
      <p:sp>
        <p:nvSpPr>
          <p:cNvPr id="4" name="Segnaposto numero diapositiva 3"/>
          <p:cNvSpPr>
            <a:spLocks noGrp="1"/>
          </p:cNvSpPr>
          <p:nvPr>
            <p:ph type="sldNum" sz="quarter" idx="5"/>
          </p:nvPr>
        </p:nvSpPr>
        <p:spPr/>
        <p:txBody>
          <a:bodyPr/>
          <a:lstStyle/>
          <a:p>
            <a:pPr>
              <a:defRPr/>
            </a:pPr>
            <a:fld id="{97F0AC69-0256-4F34-A758-C9D36D0DE3EA}" type="slidenum">
              <a:rPr lang="it-IT" smtClean="0">
                <a:solidFill>
                  <a:prstClr val="black"/>
                </a:solidFill>
              </a:rPr>
              <a:pPr>
                <a:defRPr/>
              </a:pPr>
              <a:t>4</a:t>
            </a:fld>
            <a:endParaRPr lang="it-IT">
              <a:solidFill>
                <a:prstClr val="black"/>
              </a:solidFill>
            </a:endParaRPr>
          </a:p>
        </p:txBody>
      </p:sp>
    </p:spTree>
    <p:extLst>
      <p:ext uri="{BB962C8B-B14F-4D97-AF65-F5344CB8AC3E}">
        <p14:creationId xmlns:p14="http://schemas.microsoft.com/office/powerpoint/2010/main" val="2313462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latin typeface="Arial" pitchFamily="34" charset="0"/>
              <a:cs typeface="Arial" pitchFamily="34" charset="0"/>
            </a:endParaRPr>
          </a:p>
        </p:txBody>
      </p:sp>
      <p:sp>
        <p:nvSpPr>
          <p:cNvPr id="4" name="Segnaposto numero diapositiva 3"/>
          <p:cNvSpPr>
            <a:spLocks noGrp="1"/>
          </p:cNvSpPr>
          <p:nvPr>
            <p:ph type="sldNum" sz="quarter" idx="5"/>
          </p:nvPr>
        </p:nvSpPr>
        <p:spPr/>
        <p:txBody>
          <a:bodyPr/>
          <a:lstStyle/>
          <a:p>
            <a:pPr>
              <a:defRPr/>
            </a:pPr>
            <a:fld id="{97F0AC69-0256-4F34-A758-C9D36D0DE3EA}" type="slidenum">
              <a:rPr lang="it-IT" smtClean="0">
                <a:solidFill>
                  <a:prstClr val="black"/>
                </a:solidFill>
              </a:rPr>
              <a:pPr>
                <a:defRPr/>
              </a:pPr>
              <a:t>5</a:t>
            </a:fld>
            <a:endParaRPr lang="it-IT">
              <a:solidFill>
                <a:prstClr val="black"/>
              </a:solidFill>
            </a:endParaRPr>
          </a:p>
        </p:txBody>
      </p:sp>
    </p:spTree>
    <p:extLst>
      <p:ext uri="{BB962C8B-B14F-4D97-AF65-F5344CB8AC3E}">
        <p14:creationId xmlns:p14="http://schemas.microsoft.com/office/powerpoint/2010/main" val="2147708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3299"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smtClean="0"/>
          </a:p>
        </p:txBody>
      </p:sp>
      <p:sp>
        <p:nvSpPr>
          <p:cNvPr id="183300" name="Segnaposto numero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4025">
              <a:spcBef>
                <a:spcPct val="30000"/>
              </a:spcBef>
              <a:defRPr sz="1200">
                <a:solidFill>
                  <a:schemeClr val="tx1"/>
                </a:solidFill>
                <a:latin typeface="Calibri" panose="020F0502020204030204" pitchFamily="34" charset="0"/>
              </a:defRPr>
            </a:lvl1pPr>
            <a:lvl2pPr marL="742950" indent="-285750" defTabSz="454025">
              <a:spcBef>
                <a:spcPct val="30000"/>
              </a:spcBef>
              <a:defRPr sz="1200">
                <a:solidFill>
                  <a:schemeClr val="tx1"/>
                </a:solidFill>
                <a:latin typeface="Calibri" panose="020F0502020204030204" pitchFamily="34" charset="0"/>
              </a:defRPr>
            </a:lvl2pPr>
            <a:lvl3pPr marL="1143000" indent="-228600" defTabSz="454025">
              <a:spcBef>
                <a:spcPct val="30000"/>
              </a:spcBef>
              <a:defRPr sz="1200">
                <a:solidFill>
                  <a:schemeClr val="tx1"/>
                </a:solidFill>
                <a:latin typeface="Calibri" panose="020F0502020204030204" pitchFamily="34" charset="0"/>
              </a:defRPr>
            </a:lvl3pPr>
            <a:lvl4pPr marL="1600200" indent="-228600" defTabSz="454025">
              <a:spcBef>
                <a:spcPct val="30000"/>
              </a:spcBef>
              <a:defRPr sz="1200">
                <a:solidFill>
                  <a:schemeClr val="tx1"/>
                </a:solidFill>
                <a:latin typeface="Calibri" panose="020F0502020204030204" pitchFamily="34" charset="0"/>
              </a:defRPr>
            </a:lvl4pPr>
            <a:lvl5pPr marL="2057400" indent="-228600" defTabSz="454025">
              <a:spcBef>
                <a:spcPct val="30000"/>
              </a:spcBef>
              <a:defRPr sz="1200">
                <a:solidFill>
                  <a:schemeClr val="tx1"/>
                </a:solidFill>
                <a:latin typeface="Calibri" panose="020F0502020204030204" pitchFamily="34" charset="0"/>
              </a:defRPr>
            </a:lvl5pPr>
            <a:lvl6pPr marL="2514600" indent="-228600" defTabSz="454025"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4025"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4025"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4025"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69B9D48-A239-4215-8B68-8C8330C84C2F}" type="slidenum">
              <a:rPr lang="it-IT" altLang="it-IT">
                <a:solidFill>
                  <a:srgbClr val="000000"/>
                </a:solidFill>
                <a:latin typeface="Arial" panose="020B0604020202020204" pitchFamily="34" charset="0"/>
              </a:rPr>
              <a:pPr>
                <a:spcBef>
                  <a:spcPct val="0"/>
                </a:spcBef>
              </a:pPr>
              <a:t>6</a:t>
            </a:fld>
            <a:endParaRPr lang="it-IT" altLang="it-IT">
              <a:solidFill>
                <a:srgbClr val="000000"/>
              </a:solidFill>
              <a:latin typeface="Arial" panose="020B0604020202020204" pitchFamily="34" charset="0"/>
            </a:endParaRPr>
          </a:p>
        </p:txBody>
      </p:sp>
    </p:spTree>
    <p:extLst>
      <p:ext uri="{BB962C8B-B14F-4D97-AF65-F5344CB8AC3E}">
        <p14:creationId xmlns:p14="http://schemas.microsoft.com/office/powerpoint/2010/main" val="24770030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A07A3F4-A720-429D-B954-D2C0DEE6FF8C}" type="slidenum">
              <a:rPr lang="it-IT" smtClean="0"/>
              <a:t>8</a:t>
            </a:fld>
            <a:endParaRPr lang="it-IT"/>
          </a:p>
        </p:txBody>
      </p:sp>
    </p:spTree>
    <p:extLst>
      <p:ext uri="{BB962C8B-B14F-4D97-AF65-F5344CB8AC3E}">
        <p14:creationId xmlns:p14="http://schemas.microsoft.com/office/powerpoint/2010/main" val="6509694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A07A3F4-A720-429D-B954-D2C0DEE6FF8C}" type="slidenum">
              <a:rPr lang="it-IT" smtClean="0"/>
              <a:t>15</a:t>
            </a:fld>
            <a:endParaRPr lang="it-IT"/>
          </a:p>
        </p:txBody>
      </p:sp>
    </p:spTree>
    <p:extLst>
      <p:ext uri="{BB962C8B-B14F-4D97-AF65-F5344CB8AC3E}">
        <p14:creationId xmlns:p14="http://schemas.microsoft.com/office/powerpoint/2010/main" val="596327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egnaposto immagin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8291" name="Segnaposto not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it-IT" smtClean="0"/>
          </a:p>
        </p:txBody>
      </p:sp>
      <p:sp>
        <p:nvSpPr>
          <p:cNvPr id="268292" name="Segnaposto numero diapositiva 3"/>
          <p:cNvSpPr txBox="1">
            <a:spLocks noGrp="1"/>
          </p:cNvSpPr>
          <p:nvPr/>
        </p:nvSpPr>
        <p:spPr bwMode="auto">
          <a:xfrm>
            <a:off x="3773488" y="9339263"/>
            <a:ext cx="288766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179" tIns="45090" rIns="90179" bIns="45090" anchor="b"/>
          <a:lstStyle>
            <a:lvl1pPr defTabSz="457200">
              <a:spcBef>
                <a:spcPct val="30000"/>
              </a:spcBef>
              <a:defRPr sz="1200">
                <a:solidFill>
                  <a:schemeClr val="tx1"/>
                </a:solidFill>
                <a:latin typeface="Calibri" panose="020F0502020204030204" pitchFamily="34" charset="0"/>
              </a:defRPr>
            </a:lvl1pPr>
            <a:lvl2pPr marL="742950" indent="-285750" defTabSz="457200">
              <a:spcBef>
                <a:spcPct val="30000"/>
              </a:spcBef>
              <a:defRPr sz="1200">
                <a:solidFill>
                  <a:schemeClr val="tx1"/>
                </a:solidFill>
                <a:latin typeface="Calibri" panose="020F0502020204030204" pitchFamily="34" charset="0"/>
              </a:defRPr>
            </a:lvl2pPr>
            <a:lvl3pPr marL="1143000" indent="-228600" defTabSz="457200">
              <a:spcBef>
                <a:spcPct val="30000"/>
              </a:spcBef>
              <a:defRPr sz="1200">
                <a:solidFill>
                  <a:schemeClr val="tx1"/>
                </a:solidFill>
                <a:latin typeface="Calibri" panose="020F0502020204030204" pitchFamily="34" charset="0"/>
              </a:defRPr>
            </a:lvl3pPr>
            <a:lvl4pPr marL="1600200" indent="-228600" defTabSz="457200">
              <a:spcBef>
                <a:spcPct val="30000"/>
              </a:spcBef>
              <a:defRPr sz="1200">
                <a:solidFill>
                  <a:schemeClr val="tx1"/>
                </a:solidFill>
                <a:latin typeface="Calibri" panose="020F0502020204030204" pitchFamily="34" charset="0"/>
              </a:defRPr>
            </a:lvl4pPr>
            <a:lvl5pPr marL="2057400" indent="-228600" defTabSz="4572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base" latinLnBrk="0" hangingPunct="1">
              <a:lnSpc>
                <a:spcPct val="100000"/>
              </a:lnSpc>
              <a:spcBef>
                <a:spcPct val="0"/>
              </a:spcBef>
              <a:spcAft>
                <a:spcPct val="0"/>
              </a:spcAft>
              <a:buClrTx/>
              <a:buSzTx/>
              <a:buFontTx/>
              <a:buNone/>
              <a:tabLst/>
              <a:defRPr/>
            </a:pPr>
            <a:fld id="{FA62EE9A-C4C7-408C-A9EB-8C73A53D729D}" type="slidenum">
              <a:rPr kumimoji="0" lang="it-IT" altLang="it-IT" sz="12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rPr>
              <a:pPr marL="0" marR="0" lvl="0" indent="0" algn="r" defTabSz="457200" rtl="0" eaLnBrk="1" fontAlgn="base" latinLnBrk="0" hangingPunct="1">
                <a:lnSpc>
                  <a:spcPct val="100000"/>
                </a:lnSpc>
                <a:spcBef>
                  <a:spcPct val="0"/>
                </a:spcBef>
                <a:spcAft>
                  <a:spcPct val="0"/>
                </a:spcAft>
                <a:buClrTx/>
                <a:buSzTx/>
                <a:buFontTx/>
                <a:buNone/>
                <a:tabLst/>
                <a:defRPr/>
              </a:pPr>
              <a:t>22</a:t>
            </a:fld>
            <a:endParaRPr kumimoji="0" lang="it-IT" altLang="it-IT" sz="1200" b="1" i="0" u="none" strike="noStrike" kern="1200" cap="none" spc="0" normalizeH="0" baseline="0" noProof="0">
              <a:ln>
                <a:noFill/>
              </a:ln>
              <a:solidFill>
                <a:srgbClr val="000000"/>
              </a:solidFill>
              <a:effectLst/>
              <a:uLnTx/>
              <a:uFillTx/>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6208500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1597819"/>
            <a:ext cx="7772400" cy="1102519"/>
          </a:xfrm>
        </p:spPr>
        <p:txBody>
          <a:bodyPr/>
          <a:lstStyle/>
          <a:p>
            <a:r>
              <a:rPr lang="it-IT"/>
              <a:t>Fare clic per modificare stile</a:t>
            </a:r>
          </a:p>
        </p:txBody>
      </p:sp>
      <p:sp>
        <p:nvSpPr>
          <p:cNvPr id="3" name="Sottotitolo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C6BA5235-8C20-5845-9686-7C66B6F83536}" type="datetimeFigureOut">
              <a:rPr lang="it-IT" smtClean="0"/>
              <a:t>17/11/2020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283496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6BA5235-8C20-5845-9686-7C66B6F83536}" type="datetimeFigureOut">
              <a:rPr lang="it-IT" smtClean="0"/>
              <a:t>17/11/2020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543101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154781"/>
            <a:ext cx="2057400" cy="3290888"/>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457200" y="154781"/>
            <a:ext cx="6019800" cy="329088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6BA5235-8C20-5845-9686-7C66B6F83536}" type="datetimeFigureOut">
              <a:rPr lang="it-IT" smtClean="0"/>
              <a:t>17/11/2020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1510288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vuoto dpc">
    <p:spTree>
      <p:nvGrpSpPr>
        <p:cNvPr id="1" name=""/>
        <p:cNvGrpSpPr/>
        <p:nvPr/>
      </p:nvGrpSpPr>
      <p:grpSpPr>
        <a:xfrm>
          <a:off x="0" y="0"/>
          <a:ext cx="0" cy="0"/>
          <a:chOff x="0" y="0"/>
          <a:chExt cx="0" cy="0"/>
        </a:xfrm>
      </p:grpSpPr>
      <p:pic>
        <p:nvPicPr>
          <p:cNvPr id="2" name="Immagine 9" descr="SLIDE_PPT_800x6002.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Immagine 8" descr="MARCHIO_DPC.eps"/>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1000" y="316706"/>
            <a:ext cx="76200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asellaDiTesto 10"/>
          <p:cNvSpPr txBox="1">
            <a:spLocks noChangeArrowheads="1"/>
          </p:cNvSpPr>
          <p:nvPr userDrawn="1"/>
        </p:nvSpPr>
        <p:spPr bwMode="auto">
          <a:xfrm>
            <a:off x="6784976" y="533400"/>
            <a:ext cx="1566863"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defRPr>
                <a:solidFill>
                  <a:schemeClr val="tx1"/>
                </a:solidFill>
                <a:latin typeface="Arial" pitchFamily="34" charset="0"/>
              </a:defRPr>
            </a:lvl1pPr>
            <a:lvl2pPr defTabSz="457200" eaLnBrk="0" hangingPunct="0">
              <a:defRPr>
                <a:solidFill>
                  <a:schemeClr val="tx1"/>
                </a:solidFill>
                <a:latin typeface="Arial" pitchFamily="34" charset="0"/>
              </a:defRPr>
            </a:lvl2pPr>
            <a:lvl3pPr defTabSz="457200" eaLnBrk="0" hangingPunct="0">
              <a:defRPr>
                <a:solidFill>
                  <a:schemeClr val="tx1"/>
                </a:solidFill>
                <a:latin typeface="Arial" pitchFamily="34" charset="0"/>
              </a:defRPr>
            </a:lvl3pPr>
            <a:lvl4pPr defTabSz="457200" eaLnBrk="0" hangingPunct="0">
              <a:defRPr>
                <a:solidFill>
                  <a:schemeClr val="tx1"/>
                </a:solidFill>
                <a:latin typeface="Arial" pitchFamily="34" charset="0"/>
              </a:defRPr>
            </a:lvl4pPr>
            <a:lvl5pPr defTabSz="457200" eaLnBrk="0" hangingPunct="0">
              <a:defRPr>
                <a:solidFill>
                  <a:schemeClr val="tx1"/>
                </a:solidFill>
                <a:latin typeface="Arial" pitchFamily="34" charset="0"/>
              </a:defRPr>
            </a:lvl5pPr>
            <a:lvl6pPr marL="2254250" indent="1588" defTabSz="457200" eaLnBrk="0" fontAlgn="base" hangingPunct="0">
              <a:spcBef>
                <a:spcPct val="0"/>
              </a:spcBef>
              <a:spcAft>
                <a:spcPct val="0"/>
              </a:spcAft>
              <a:defRPr>
                <a:solidFill>
                  <a:schemeClr val="tx1"/>
                </a:solidFill>
                <a:latin typeface="Arial" pitchFamily="34" charset="0"/>
              </a:defRPr>
            </a:lvl6pPr>
            <a:lvl7pPr marL="2711450" indent="1588" defTabSz="457200" eaLnBrk="0" fontAlgn="base" hangingPunct="0">
              <a:spcBef>
                <a:spcPct val="0"/>
              </a:spcBef>
              <a:spcAft>
                <a:spcPct val="0"/>
              </a:spcAft>
              <a:defRPr>
                <a:solidFill>
                  <a:schemeClr val="tx1"/>
                </a:solidFill>
                <a:latin typeface="Arial" pitchFamily="34" charset="0"/>
              </a:defRPr>
            </a:lvl7pPr>
            <a:lvl8pPr marL="3168650" indent="1588" defTabSz="457200" eaLnBrk="0" fontAlgn="base" hangingPunct="0">
              <a:spcBef>
                <a:spcPct val="0"/>
              </a:spcBef>
              <a:spcAft>
                <a:spcPct val="0"/>
              </a:spcAft>
              <a:defRPr>
                <a:solidFill>
                  <a:schemeClr val="tx1"/>
                </a:solidFill>
                <a:latin typeface="Arial" pitchFamily="34" charset="0"/>
              </a:defRPr>
            </a:lvl8pPr>
            <a:lvl9pPr marL="3625850" indent="1588" defTabSz="457200" eaLnBrk="0" fontAlgn="base" hangingPunct="0">
              <a:spcBef>
                <a:spcPct val="0"/>
              </a:spcBef>
              <a:spcAft>
                <a:spcPct val="0"/>
              </a:spcAft>
              <a:defRPr>
                <a:solidFill>
                  <a:schemeClr val="tx1"/>
                </a:solidFill>
                <a:latin typeface="Arial" pitchFamily="34" charset="0"/>
              </a:defRPr>
            </a:lvl9pPr>
          </a:lstStyle>
          <a:p>
            <a:pPr eaLnBrk="1" hangingPunct="1">
              <a:defRPr/>
            </a:pPr>
            <a:r>
              <a:rPr lang="it-IT" altLang="it-IT" sz="600" smtClean="0">
                <a:solidFill>
                  <a:srgbClr val="003A70"/>
                </a:solidFill>
                <a:ea typeface="MS PGothic" pitchFamily="34" charset="-128"/>
                <a:cs typeface="Arial" pitchFamily="34" charset="0"/>
              </a:rPr>
              <a:t>www.protezionecivile.gov.it</a:t>
            </a:r>
          </a:p>
        </p:txBody>
      </p:sp>
    </p:spTree>
    <p:extLst>
      <p:ext uri="{BB962C8B-B14F-4D97-AF65-F5344CB8AC3E}">
        <p14:creationId xmlns:p14="http://schemas.microsoft.com/office/powerpoint/2010/main" val="2508572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6BA5235-8C20-5845-9686-7C66B6F83536}" type="datetimeFigureOut">
              <a:rPr lang="it-IT" smtClean="0"/>
              <a:t>17/11/2020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889488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3305176"/>
            <a:ext cx="7772400" cy="1021556"/>
          </a:xfrm>
        </p:spPr>
        <p:txBody>
          <a:bodyPr anchor="t"/>
          <a:lstStyle>
            <a:lvl1pPr algn="l">
              <a:defRPr sz="4000" b="1" cap="all"/>
            </a:lvl1pPr>
          </a:lstStyle>
          <a:p>
            <a:r>
              <a:rPr lang="it-IT"/>
              <a:t>Fare clic per modificare stile</a:t>
            </a:r>
          </a:p>
        </p:txBody>
      </p:sp>
      <p:sp>
        <p:nvSpPr>
          <p:cNvPr id="3" name="Segnaposto testo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p:txBody>
          <a:bodyPr/>
          <a:lstStyle/>
          <a:p>
            <a:fld id="{C6BA5235-8C20-5845-9686-7C66B6F83536}" type="datetimeFigureOut">
              <a:rPr lang="it-IT" smtClean="0"/>
              <a:t>17/11/2020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479930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C6BA5235-8C20-5845-9686-7C66B6F83536}" type="datetimeFigureOut">
              <a:rPr lang="it-IT" smtClean="0"/>
              <a:t>17/11/2020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909741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05979"/>
            <a:ext cx="8229600" cy="857250"/>
          </a:xfrm>
        </p:spPr>
        <p:txBody>
          <a:bodyPr/>
          <a:lstStyle>
            <a:lvl1pPr>
              <a:defRPr/>
            </a:lvl1pPr>
          </a:lstStyle>
          <a:p>
            <a:r>
              <a:rPr lang="it-IT"/>
              <a:t>Fare clic per modificare stile</a:t>
            </a:r>
          </a:p>
        </p:txBody>
      </p:sp>
      <p:sp>
        <p:nvSpPr>
          <p:cNvPr id="3" name="Segnaposto testo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C6BA5235-8C20-5845-9686-7C66B6F83536}" type="datetimeFigureOut">
              <a:rPr lang="it-IT" smtClean="0"/>
              <a:t>17/11/2020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4014273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data 2"/>
          <p:cNvSpPr>
            <a:spLocks noGrp="1"/>
          </p:cNvSpPr>
          <p:nvPr>
            <p:ph type="dt" sz="half" idx="10"/>
          </p:nvPr>
        </p:nvSpPr>
        <p:spPr/>
        <p:txBody>
          <a:bodyPr/>
          <a:lstStyle/>
          <a:p>
            <a:fld id="{C6BA5235-8C20-5845-9686-7C66B6F83536}" type="datetimeFigureOut">
              <a:rPr lang="it-IT" smtClean="0"/>
              <a:t>17/11/2020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901397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C6BA5235-8C20-5845-9686-7C66B6F83536}" type="datetimeFigureOut">
              <a:rPr lang="it-IT" smtClean="0"/>
              <a:t>17/11/2020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1567053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1" y="204787"/>
            <a:ext cx="3008313" cy="871538"/>
          </a:xfr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C6BA5235-8C20-5845-9686-7C66B6F83536}" type="datetimeFigureOut">
              <a:rPr lang="it-IT" smtClean="0"/>
              <a:t>17/11/2020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4099606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3600450"/>
            <a:ext cx="5486400" cy="425054"/>
          </a:xfr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C6BA5235-8C20-5845-9686-7C66B6F83536}" type="datetimeFigureOut">
              <a:rPr lang="it-IT" smtClean="0"/>
              <a:t>17/11/2020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6EDF393-4289-6F40-9637-6D7A59A2A849}" type="slidenum">
              <a:rPr lang="it-IT" smtClean="0"/>
              <a:t>‹N›</a:t>
            </a:fld>
            <a:endParaRPr lang="it-IT"/>
          </a:p>
        </p:txBody>
      </p:sp>
    </p:spTree>
    <p:extLst>
      <p:ext uri="{BB962C8B-B14F-4D97-AF65-F5344CB8AC3E}">
        <p14:creationId xmlns:p14="http://schemas.microsoft.com/office/powerpoint/2010/main" val="412899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srcRect/>
          <a:stretch>
            <a:fillRect/>
          </a:stretch>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it-IT"/>
              <a:t>Fare clic per modificare stile</a:t>
            </a:r>
          </a:p>
        </p:txBody>
      </p:sp>
      <p:sp>
        <p:nvSpPr>
          <p:cNvPr id="3" name="Segnaposto testo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6BA5235-8C20-5845-9686-7C66B6F83536}" type="datetimeFigureOut">
              <a:rPr lang="it-IT" smtClean="0"/>
              <a:t>17/11/2020</a:t>
            </a:fld>
            <a:endParaRPr lang="it-IT"/>
          </a:p>
        </p:txBody>
      </p:sp>
      <p:sp>
        <p:nvSpPr>
          <p:cNvPr id="5" name="Segnaposto piè di pagina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6EDF393-4289-6F40-9637-6D7A59A2A849}" type="slidenum">
              <a:rPr lang="it-IT" smtClean="0"/>
              <a:t>‹N›</a:t>
            </a:fld>
            <a:endParaRPr lang="it-IT"/>
          </a:p>
        </p:txBody>
      </p:sp>
    </p:spTree>
    <p:extLst>
      <p:ext uri="{BB962C8B-B14F-4D97-AF65-F5344CB8AC3E}">
        <p14:creationId xmlns:p14="http://schemas.microsoft.com/office/powerpoint/2010/main" val="328249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png"/><Relationship Id="rId9"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21.tiff"/><Relationship Id="rId13" Type="http://schemas.openxmlformats.org/officeDocument/2006/relationships/image" Target="../media/image26.png"/><Relationship Id="rId18" Type="http://schemas.openxmlformats.org/officeDocument/2006/relationships/image" Target="../media/image31.tiff"/><Relationship Id="rId3" Type="http://schemas.openxmlformats.org/officeDocument/2006/relationships/image" Target="../media/image16.tiff"/><Relationship Id="rId21" Type="http://schemas.openxmlformats.org/officeDocument/2006/relationships/image" Target="../media/image34.png"/><Relationship Id="rId7" Type="http://schemas.openxmlformats.org/officeDocument/2006/relationships/image" Target="../media/image20.tiff"/><Relationship Id="rId12" Type="http://schemas.openxmlformats.org/officeDocument/2006/relationships/image" Target="../media/image25.png"/><Relationship Id="rId17" Type="http://schemas.openxmlformats.org/officeDocument/2006/relationships/image" Target="../media/image30.tiff"/><Relationship Id="rId2" Type="http://schemas.openxmlformats.org/officeDocument/2006/relationships/notesSlide" Target="../notesSlides/notesSlide9.xml"/><Relationship Id="rId16" Type="http://schemas.openxmlformats.org/officeDocument/2006/relationships/image" Target="../media/image29.png"/><Relationship Id="rId20" Type="http://schemas.openxmlformats.org/officeDocument/2006/relationships/image" Target="../media/image33.tiff"/><Relationship Id="rId1" Type="http://schemas.openxmlformats.org/officeDocument/2006/relationships/slideLayout" Target="../slideLayouts/slideLayout7.xml"/><Relationship Id="rId6" Type="http://schemas.openxmlformats.org/officeDocument/2006/relationships/image" Target="../media/image19.tiff"/><Relationship Id="rId11" Type="http://schemas.openxmlformats.org/officeDocument/2006/relationships/image" Target="../media/image24.tiff"/><Relationship Id="rId5" Type="http://schemas.openxmlformats.org/officeDocument/2006/relationships/image" Target="../media/image18.emf"/><Relationship Id="rId15" Type="http://schemas.openxmlformats.org/officeDocument/2006/relationships/image" Target="../media/image28.png"/><Relationship Id="rId10" Type="http://schemas.openxmlformats.org/officeDocument/2006/relationships/image" Target="../media/image23.png"/><Relationship Id="rId19" Type="http://schemas.openxmlformats.org/officeDocument/2006/relationships/image" Target="../media/image32.png"/><Relationship Id="rId4" Type="http://schemas.openxmlformats.org/officeDocument/2006/relationships/image" Target="../media/image17.tiff"/><Relationship Id="rId9" Type="http://schemas.openxmlformats.org/officeDocument/2006/relationships/image" Target="../media/image22.tiff"/><Relationship Id="rId14" Type="http://schemas.openxmlformats.org/officeDocument/2006/relationships/image" Target="../media/image27.png"/><Relationship Id="rId22" Type="http://schemas.openxmlformats.org/officeDocument/2006/relationships/image" Target="../media/image22.svg"/></Relationships>
</file>

<file path=ppt/slides/_rels/slide2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tiff"/><Relationship Id="rId4" Type="http://schemas.openxmlformats.org/officeDocument/2006/relationships/image" Target="../media/image16.tiff"/><Relationship Id="rId9" Type="http://schemas.openxmlformats.org/officeDocument/2006/relationships/image" Target="../media/image23.sv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226" name="Immagine 6" descr="SLIDE_PPT_800x600.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0"/>
            <a:ext cx="6858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8" name="Gruppo 27"/>
          <p:cNvGrpSpPr/>
          <p:nvPr/>
        </p:nvGrpSpPr>
        <p:grpSpPr>
          <a:xfrm>
            <a:off x="1694260" y="716757"/>
            <a:ext cx="5632847" cy="2402681"/>
            <a:chOff x="735013" y="908050"/>
            <a:chExt cx="7510462" cy="3203575"/>
          </a:xfrm>
        </p:grpSpPr>
        <p:pic>
          <p:nvPicPr>
            <p:cNvPr id="29" name="Picture 10" descr="copy_3_grande1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5013" y="908050"/>
              <a:ext cx="2487612" cy="1606550"/>
            </a:xfrm>
            <a:prstGeom prst="rect">
              <a:avLst/>
            </a:prstGeom>
            <a:noFill/>
            <a:ln w="25400" algn="ctr">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30" name="Picture 11" descr="DSCN957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1200" y="908050"/>
              <a:ext cx="2487613" cy="1606550"/>
            </a:xfrm>
            <a:prstGeom prst="rect">
              <a:avLst/>
            </a:prstGeom>
            <a:noFill/>
            <a:ln w="25400" algn="ctr">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31" name="Picture 13" descr="abuso"/>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46438" y="2527300"/>
              <a:ext cx="2487612" cy="1584325"/>
            </a:xfrm>
            <a:prstGeom prst="rect">
              <a:avLst/>
            </a:prstGeom>
            <a:noFill/>
            <a:ln w="25400" algn="ctr">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32" name="Picture 15" descr="DSCF1769"/>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57863" y="908050"/>
              <a:ext cx="2487612" cy="1608138"/>
            </a:xfrm>
            <a:prstGeom prst="rect">
              <a:avLst/>
            </a:prstGeom>
            <a:noFill/>
            <a:ln w="25400" algn="ctr">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33" name="Picture 27" descr="Vigili del Fuoco al lavoro per rimuovere le macerie"/>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5013" y="2516188"/>
              <a:ext cx="2487612" cy="1595437"/>
            </a:xfrm>
            <a:prstGeom prst="rect">
              <a:avLst/>
            </a:prstGeom>
            <a:noFill/>
            <a:ln w="25400" algn="ctr">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34" name="Picture 8" descr="C:\dati\emergenze italia\emergenza sismica italia centrale 2016\emergenza sisma 2016 team norcia\foto\P1080467.JPG"/>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57863" y="2527300"/>
              <a:ext cx="2487612" cy="1584325"/>
            </a:xfrm>
            <a:prstGeom prst="rect">
              <a:avLst/>
            </a:prstGeom>
            <a:noFill/>
            <a:ln w="25400" algn="ctr">
              <a:solidFill>
                <a:srgbClr val="FFFF00"/>
              </a:solidFill>
              <a:miter lim="800000"/>
              <a:headEnd/>
              <a:tailEnd/>
            </a:ln>
            <a:extLst>
              <a:ext uri="{909E8E84-426E-40DD-AFC4-6F175D3DCCD1}">
                <a14:hiddenFill xmlns:a14="http://schemas.microsoft.com/office/drawing/2010/main">
                  <a:solidFill>
                    <a:srgbClr val="FFFFFF"/>
                  </a:solidFill>
                </a14:hiddenFill>
              </a:ext>
            </a:extLst>
          </p:spPr>
        </p:pic>
      </p:grpSp>
      <p:sp>
        <p:nvSpPr>
          <p:cNvPr id="36" name="Rettangolo 1"/>
          <p:cNvSpPr>
            <a:spLocks noChangeArrowheads="1"/>
          </p:cNvSpPr>
          <p:nvPr/>
        </p:nvSpPr>
        <p:spPr bwMode="auto">
          <a:xfrm>
            <a:off x="2162175" y="3199210"/>
            <a:ext cx="18473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endParaRPr lang="it-IT" altLang="it-IT" sz="1500" dirty="0">
              <a:solidFill>
                <a:schemeClr val="bg1"/>
              </a:solidFill>
            </a:endParaRPr>
          </a:p>
        </p:txBody>
      </p:sp>
      <p:sp>
        <p:nvSpPr>
          <p:cNvPr id="38" name="Rettangolo 1"/>
          <p:cNvSpPr>
            <a:spLocks noChangeArrowheads="1"/>
          </p:cNvSpPr>
          <p:nvPr/>
        </p:nvSpPr>
        <p:spPr bwMode="auto">
          <a:xfrm>
            <a:off x="1331640" y="3887956"/>
            <a:ext cx="494942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r>
              <a:rPr lang="it-IT" altLang="it-IT" sz="1500" dirty="0">
                <a:solidFill>
                  <a:srgbClr val="003A70"/>
                </a:solidFill>
              </a:rPr>
              <a:t>La pianificazione di protezione </a:t>
            </a:r>
            <a:r>
              <a:rPr lang="it-IT" altLang="it-IT" sz="1500" dirty="0" smtClean="0">
                <a:solidFill>
                  <a:srgbClr val="003A70"/>
                </a:solidFill>
              </a:rPr>
              <a:t>civile e i nuovi ambiti</a:t>
            </a:r>
            <a:endParaRPr lang="it-IT" altLang="it-IT" sz="1500" dirty="0">
              <a:solidFill>
                <a:srgbClr val="003A70"/>
              </a:solidFill>
            </a:endParaRPr>
          </a:p>
          <a:p>
            <a:endParaRPr lang="it-IT" altLang="it-IT" sz="600" dirty="0">
              <a:solidFill>
                <a:srgbClr val="003A70"/>
              </a:solidFill>
            </a:endParaRPr>
          </a:p>
          <a:p>
            <a:r>
              <a:rPr lang="it-IT" altLang="it-IT" sz="1200" dirty="0">
                <a:solidFill>
                  <a:srgbClr val="003A70"/>
                </a:solidFill>
              </a:rPr>
              <a:t>ing. Paola Pagliara</a:t>
            </a:r>
          </a:p>
          <a:p>
            <a:r>
              <a:rPr lang="it-IT" altLang="it-IT" sz="1050" dirty="0">
                <a:solidFill>
                  <a:srgbClr val="003A70"/>
                </a:solidFill>
              </a:rPr>
              <a:t>Ufficio del Direttore Operativo per il coordinamento delle emergenze</a:t>
            </a:r>
          </a:p>
          <a:p>
            <a:endParaRPr lang="it-IT" altLang="it-IT" sz="600" dirty="0">
              <a:solidFill>
                <a:srgbClr val="003A70"/>
              </a:solidFill>
            </a:endParaRPr>
          </a:p>
          <a:p>
            <a:r>
              <a:rPr lang="it-IT" altLang="it-IT" sz="1050" dirty="0">
                <a:solidFill>
                  <a:srgbClr val="003A70"/>
                </a:solidFill>
              </a:rPr>
              <a:t>Roma, </a:t>
            </a:r>
            <a:r>
              <a:rPr lang="it-IT" altLang="it-IT" sz="1050" dirty="0" smtClean="0">
                <a:solidFill>
                  <a:srgbClr val="003A70"/>
                </a:solidFill>
              </a:rPr>
              <a:t>17 novembre </a:t>
            </a:r>
            <a:r>
              <a:rPr lang="it-IT" altLang="it-IT" sz="1050" dirty="0">
                <a:solidFill>
                  <a:srgbClr val="003A70"/>
                </a:solidFill>
              </a:rPr>
              <a:t>2020</a:t>
            </a:r>
          </a:p>
        </p:txBody>
      </p:sp>
    </p:spTree>
    <p:extLst>
      <p:ext uri="{BB962C8B-B14F-4D97-AF65-F5344CB8AC3E}">
        <p14:creationId xmlns:p14="http://schemas.microsoft.com/office/powerpoint/2010/main" val="3820321012"/>
      </p:ext>
    </p:extLst>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76708" y="121158"/>
            <a:ext cx="903571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fontAlgn="base">
              <a:spcBef>
                <a:spcPct val="0"/>
              </a:spcBef>
              <a:spcAft>
                <a:spcPct val="0"/>
              </a:spcAft>
            </a:pPr>
            <a:r>
              <a:rPr lang="it-IT" sz="2200" b="1" dirty="0">
                <a:solidFill>
                  <a:srgbClr val="FF0000"/>
                </a:solidFill>
                <a:latin typeface="+mn-lt"/>
                <a:cs typeface="Arial" panose="020B0604020202020204" pitchFamily="34" charset="0"/>
              </a:rPr>
              <a:t>Un nuovo concetto</a:t>
            </a:r>
          </a:p>
          <a:p>
            <a:pPr algn="ctr" fontAlgn="base">
              <a:spcBef>
                <a:spcPct val="0"/>
              </a:spcBef>
              <a:spcAft>
                <a:spcPct val="0"/>
              </a:spcAft>
            </a:pPr>
            <a:r>
              <a:rPr lang="it-IT" sz="2000" b="1" dirty="0" smtClean="0">
                <a:solidFill>
                  <a:srgbClr val="FF0000"/>
                </a:solidFill>
                <a:latin typeface="+mn-lt"/>
                <a:cs typeface="MS PGothic"/>
              </a:rPr>
              <a:t>Ambiti territoriali e organizzativi ottimali - </a:t>
            </a:r>
            <a:r>
              <a:rPr lang="it-IT" sz="2000" b="1" i="1" dirty="0" smtClean="0">
                <a:solidFill>
                  <a:srgbClr val="FF0000"/>
                </a:solidFill>
                <a:latin typeface="+mn-lt"/>
                <a:cs typeface="MS PGothic"/>
              </a:rPr>
              <a:t>Geografia e modello organizzativo</a:t>
            </a:r>
            <a:endParaRPr lang="it-IT" sz="2000" b="1" i="1" dirty="0">
              <a:solidFill>
                <a:srgbClr val="FF0000"/>
              </a:solidFill>
              <a:latin typeface="+mn-lt"/>
              <a:cs typeface="MS PGothic"/>
            </a:endParaRPr>
          </a:p>
        </p:txBody>
      </p:sp>
      <p:sp>
        <p:nvSpPr>
          <p:cNvPr id="4" name="Segnaposto numero diapositiva 3"/>
          <p:cNvSpPr>
            <a:spLocks noGrp="1"/>
          </p:cNvSpPr>
          <p:nvPr>
            <p:ph type="sldNum" sz="quarter" idx="12"/>
          </p:nvPr>
        </p:nvSpPr>
        <p:spPr>
          <a:xfrm>
            <a:off x="7474284" y="5658520"/>
            <a:ext cx="2844800" cy="365125"/>
          </a:xfrm>
        </p:spPr>
        <p:txBody>
          <a:bodyPr/>
          <a:lstStyle/>
          <a:p>
            <a:pPr fontAlgn="base">
              <a:spcBef>
                <a:spcPct val="0"/>
              </a:spcBef>
              <a:spcAft>
                <a:spcPct val="0"/>
              </a:spcAft>
              <a:defRPr/>
            </a:pPr>
            <a:fld id="{2653EF2A-0FD8-4172-8380-897F6E35BB43}" type="slidenum">
              <a:rPr lang="it-IT">
                <a:cs typeface="Arial" panose="020B0604020202020204" pitchFamily="34" charset="0"/>
              </a:rPr>
              <a:pPr fontAlgn="base">
                <a:spcBef>
                  <a:spcPct val="0"/>
                </a:spcBef>
                <a:spcAft>
                  <a:spcPct val="0"/>
                </a:spcAft>
                <a:defRPr/>
              </a:pPr>
              <a:t>10</a:t>
            </a:fld>
            <a:endParaRPr lang="it-IT">
              <a:cs typeface="Arial" panose="020B0604020202020204" pitchFamily="34" charset="0"/>
            </a:endParaRPr>
          </a:p>
        </p:txBody>
      </p:sp>
      <p:sp>
        <p:nvSpPr>
          <p:cNvPr id="5" name="CasellaDiTesto 4"/>
          <p:cNvSpPr txBox="1"/>
          <p:nvPr/>
        </p:nvSpPr>
        <p:spPr>
          <a:xfrm>
            <a:off x="216568" y="914260"/>
            <a:ext cx="8819148" cy="1200329"/>
          </a:xfrm>
          <a:prstGeom prst="rect">
            <a:avLst/>
          </a:prstGeom>
          <a:noFill/>
        </p:spPr>
        <p:txBody>
          <a:bodyPr wrap="square" rtlCol="0">
            <a:spAutoFit/>
          </a:bodyPr>
          <a:lstStyle/>
          <a:p>
            <a:pPr algn="just" eaLnBrk="0" fontAlgn="base" hangingPunct="0">
              <a:spcBef>
                <a:spcPct val="0"/>
              </a:spcBef>
              <a:spcAft>
                <a:spcPct val="0"/>
              </a:spcAft>
            </a:pPr>
            <a:r>
              <a:rPr lang="it-IT" b="1" dirty="0" smtClean="0">
                <a:solidFill>
                  <a:prstClr val="black"/>
                </a:solidFill>
                <a:latin typeface="Arial" panose="020B0604020202020204" pitchFamily="34" charset="0"/>
                <a:cs typeface="Arial" panose="020B0604020202020204" pitchFamily="34" charset="0"/>
              </a:rPr>
              <a:t>L’ </a:t>
            </a:r>
            <a:r>
              <a:rPr lang="it-IT" b="1" dirty="0">
                <a:solidFill>
                  <a:prstClr val="black"/>
                </a:solidFill>
                <a:latin typeface="Arial" panose="020B0604020202020204" pitchFamily="34" charset="0"/>
                <a:cs typeface="Arial" panose="020B0604020202020204" pitchFamily="34" charset="0"/>
              </a:rPr>
              <a:t>individuazione dell’Ambito dovrà tener conto:</a:t>
            </a:r>
          </a:p>
          <a:p>
            <a:pPr algn="just" eaLnBrk="0" fontAlgn="base" hangingPunct="0">
              <a:spcBef>
                <a:spcPct val="0"/>
              </a:spcBef>
              <a:spcAft>
                <a:spcPct val="0"/>
              </a:spcAft>
            </a:pPr>
            <a:r>
              <a:rPr lang="it-IT" b="1" dirty="0">
                <a:solidFill>
                  <a:prstClr val="black"/>
                </a:solidFill>
                <a:latin typeface="Arial" panose="020B0604020202020204" pitchFamily="34" charset="0"/>
                <a:cs typeface="Arial" panose="020B0604020202020204" pitchFamily="34" charset="0"/>
              </a:rPr>
              <a:t>-   degli aspetti connessi alla «</a:t>
            </a:r>
            <a:r>
              <a:rPr lang="it-IT" b="1" i="1" dirty="0">
                <a:solidFill>
                  <a:prstClr val="black"/>
                </a:solidFill>
                <a:latin typeface="Arial" panose="020B0604020202020204" pitchFamily="34" charset="0"/>
                <a:cs typeface="Arial" panose="020B0604020202020204" pitchFamily="34" charset="0"/>
              </a:rPr>
              <a:t>definizione geografica</a:t>
            </a:r>
            <a:r>
              <a:rPr lang="it-IT" b="1" dirty="0">
                <a:solidFill>
                  <a:prstClr val="black"/>
                </a:solidFill>
                <a:latin typeface="Arial" panose="020B0604020202020204" pitchFamily="34" charset="0"/>
                <a:cs typeface="Arial" panose="020B0604020202020204" pitchFamily="34" charset="0"/>
              </a:rPr>
              <a:t>» dell’ambito; </a:t>
            </a:r>
          </a:p>
          <a:p>
            <a:pPr algn="just" eaLnBrk="0" fontAlgn="base" hangingPunct="0">
              <a:spcBef>
                <a:spcPct val="0"/>
              </a:spcBef>
              <a:spcAft>
                <a:spcPct val="0"/>
              </a:spcAft>
            </a:pPr>
            <a:r>
              <a:rPr lang="it-IT" b="1" dirty="0">
                <a:solidFill>
                  <a:prstClr val="black"/>
                </a:solidFill>
                <a:latin typeface="Arial" panose="020B0604020202020204" pitchFamily="34" charset="0"/>
                <a:cs typeface="Arial" panose="020B0604020202020204" pitchFamily="34" charset="0"/>
              </a:rPr>
              <a:t>-   degli aspetti necessari a consentire una </a:t>
            </a:r>
            <a:r>
              <a:rPr lang="it-IT" b="1" i="1" dirty="0" err="1">
                <a:solidFill>
                  <a:prstClr val="black"/>
                </a:solidFill>
                <a:latin typeface="Arial" panose="020B0604020202020204" pitchFamily="34" charset="0"/>
                <a:cs typeface="Arial" panose="020B0604020202020204" pitchFamily="34" charset="0"/>
              </a:rPr>
              <a:t>governance</a:t>
            </a:r>
            <a:r>
              <a:rPr lang="it-IT" b="1" dirty="0">
                <a:solidFill>
                  <a:prstClr val="black"/>
                </a:solidFill>
                <a:latin typeface="Arial" panose="020B0604020202020204" pitchFamily="34" charset="0"/>
                <a:cs typeface="Arial" panose="020B0604020202020204" pitchFamily="34" charset="0"/>
              </a:rPr>
              <a:t> in fase di pianificazione e di gestione delle emergenze.</a:t>
            </a:r>
          </a:p>
        </p:txBody>
      </p:sp>
      <p:sp>
        <p:nvSpPr>
          <p:cNvPr id="6" name="CasellaDiTesto 5"/>
          <p:cNvSpPr txBox="1"/>
          <p:nvPr/>
        </p:nvSpPr>
        <p:spPr>
          <a:xfrm>
            <a:off x="2113801" y="2223465"/>
            <a:ext cx="5024681" cy="369332"/>
          </a:xfrm>
          <a:prstGeom prst="rect">
            <a:avLst/>
          </a:prstGeom>
          <a:noFill/>
          <a:ln>
            <a:solidFill>
              <a:schemeClr val="tx1"/>
            </a:solidFill>
          </a:ln>
        </p:spPr>
        <p:txBody>
          <a:bodyPr wrap="square" rtlCol="0">
            <a:spAutoFit/>
          </a:bodyPr>
          <a:lstStyle>
            <a:defPPr>
              <a:defRPr lang="it-IT"/>
            </a:defPPr>
            <a:lvl1pPr>
              <a:defRPr b="1"/>
            </a:lvl1pPr>
          </a:lstStyle>
          <a:p>
            <a:pPr algn="ctr" eaLnBrk="0" fontAlgn="base" hangingPunct="0">
              <a:spcBef>
                <a:spcPct val="0"/>
              </a:spcBef>
              <a:spcAft>
                <a:spcPct val="0"/>
              </a:spcAft>
            </a:pPr>
            <a:r>
              <a:rPr lang="it-IT"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Ambiti territoriali e organizzativi ottimali</a:t>
            </a:r>
            <a:endParaRPr lang="en-US"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7" name="CasellaDiTesto 6"/>
          <p:cNvSpPr txBox="1"/>
          <p:nvPr/>
        </p:nvSpPr>
        <p:spPr>
          <a:xfrm>
            <a:off x="76708" y="2959243"/>
            <a:ext cx="3618402" cy="861774"/>
          </a:xfrm>
          <a:prstGeom prst="rect">
            <a:avLst/>
          </a:prstGeom>
          <a:noFill/>
          <a:ln>
            <a:solidFill>
              <a:schemeClr val="tx1"/>
            </a:solidFill>
          </a:ln>
        </p:spPr>
        <p:txBody>
          <a:bodyPr wrap="square" rtlCol="0">
            <a:spAutoFit/>
          </a:bodyPr>
          <a:lstStyle/>
          <a:p>
            <a:pPr eaLnBrk="0" fontAlgn="base" hangingPunct="0">
              <a:spcBef>
                <a:spcPct val="0"/>
              </a:spcBef>
              <a:spcAft>
                <a:spcPct val="0"/>
              </a:spcAft>
            </a:pPr>
            <a:r>
              <a:rPr lang="it-IT" sz="1600" b="1" dirty="0"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GEOGRAFIA</a:t>
            </a:r>
            <a:r>
              <a:rPr lang="it-IT" b="1" dirty="0" smtClean="0">
                <a:solidFill>
                  <a:prstClr val="black"/>
                </a:solidFill>
                <a:latin typeface="Arial" panose="020B0604020202020204" pitchFamily="34" charset="0"/>
                <a:cs typeface="Arial" panose="020B0604020202020204" pitchFamily="34" charset="0"/>
              </a:rPr>
              <a:t> </a:t>
            </a:r>
            <a:r>
              <a:rPr lang="it-IT" b="1" dirty="0" smtClean="0">
                <a:solidFill>
                  <a:prstClr val="black"/>
                </a:solidFill>
                <a:latin typeface="Arial" panose="020B0604020202020204" pitchFamily="34" charset="0"/>
                <a:cs typeface="Arial" panose="020B0604020202020204" pitchFamily="34" charset="0"/>
                <a:sym typeface="Wingdings" panose="05000000000000000000" pitchFamily="2" charset="2"/>
              </a:rPr>
              <a:t>criteri </a:t>
            </a:r>
            <a:r>
              <a:rPr lang="it-IT" b="1" dirty="0">
                <a:solidFill>
                  <a:prstClr val="black"/>
                </a:solidFill>
                <a:latin typeface="Arial" panose="020B0604020202020204" pitchFamily="34" charset="0"/>
                <a:cs typeface="Arial" panose="020B0604020202020204" pitchFamily="34" charset="0"/>
                <a:sym typeface="Wingdings" panose="05000000000000000000" pitchFamily="2" charset="2"/>
              </a:rPr>
              <a:t>territoriali</a:t>
            </a:r>
            <a:endParaRPr lang="it-IT" sz="1600" b="1" dirty="0">
              <a:solidFill>
                <a:prstClr val="black"/>
              </a:solidFill>
              <a:latin typeface="Arial" panose="020B0604020202020204" pitchFamily="34" charset="0"/>
              <a:cs typeface="Arial" panose="020B0604020202020204" pitchFamily="34" charset="0"/>
              <a:sym typeface="Wingdings" panose="05000000000000000000" pitchFamily="2" charset="2"/>
            </a:endParaRPr>
          </a:p>
          <a:p>
            <a:pPr marL="285750" indent="-285750" eaLnBrk="0" fontAlgn="base" hangingPunct="0">
              <a:spcBef>
                <a:spcPct val="0"/>
              </a:spcBef>
              <a:spcAft>
                <a:spcPct val="0"/>
              </a:spcAft>
              <a:buFont typeface="Arial" panose="020B0604020202020204" pitchFamily="34" charset="0"/>
              <a:buChar char="•"/>
            </a:pPr>
            <a:r>
              <a:rPr lang="it-IT" sz="1600" dirty="0">
                <a:solidFill>
                  <a:prstClr val="black"/>
                </a:solidFill>
                <a:latin typeface="Arial" panose="020B0604020202020204" pitchFamily="34" charset="0"/>
                <a:cs typeface="Arial" panose="020B0604020202020204" pitchFamily="34" charset="0"/>
                <a:sym typeface="Wingdings" panose="05000000000000000000" pitchFamily="2" charset="2"/>
              </a:rPr>
              <a:t>interno ai confini provinciali</a:t>
            </a:r>
          </a:p>
          <a:p>
            <a:pPr marL="285750" indent="-285750" eaLnBrk="0" fontAlgn="base" hangingPunct="0">
              <a:spcBef>
                <a:spcPct val="0"/>
              </a:spcBef>
              <a:spcAft>
                <a:spcPct val="0"/>
              </a:spcAft>
              <a:buFont typeface="Arial" panose="020B0604020202020204" pitchFamily="34" charset="0"/>
              <a:buChar char="•"/>
            </a:pPr>
            <a:r>
              <a:rPr lang="it-IT" sz="1600" dirty="0">
                <a:solidFill>
                  <a:prstClr val="black"/>
                </a:solidFill>
                <a:latin typeface="Arial" panose="020B0604020202020204" pitchFamily="34" charset="0"/>
                <a:cs typeface="Arial" panose="020B0604020202020204" pitchFamily="34" charset="0"/>
                <a:sym typeface="Wingdings" panose="05000000000000000000" pitchFamily="2" charset="2"/>
              </a:rPr>
              <a:t>Comuni con funzione </a:t>
            </a:r>
            <a:r>
              <a:rPr lang="it-IT" sz="1600" dirty="0" smtClean="0">
                <a:solidFill>
                  <a:prstClr val="black"/>
                </a:solidFill>
                <a:latin typeface="Arial" panose="020B0604020202020204" pitchFamily="34" charset="0"/>
                <a:cs typeface="Arial" panose="020B0604020202020204" pitchFamily="34" charset="0"/>
                <a:sym typeface="Wingdings" panose="05000000000000000000" pitchFamily="2" charset="2"/>
              </a:rPr>
              <a:t>associata</a:t>
            </a:r>
            <a:endParaRPr lang="it-IT" sz="1600" dirty="0">
              <a:solidFill>
                <a:prstClr val="black"/>
              </a:solidFill>
              <a:latin typeface="Arial" panose="020B0604020202020204" pitchFamily="34" charset="0"/>
              <a:cs typeface="Arial" panose="020B0604020202020204" pitchFamily="34" charset="0"/>
              <a:sym typeface="Wingdings" panose="05000000000000000000" pitchFamily="2" charset="2"/>
            </a:endParaRPr>
          </a:p>
        </p:txBody>
      </p:sp>
      <p:sp>
        <p:nvSpPr>
          <p:cNvPr id="8" name="CasellaDiTesto 7"/>
          <p:cNvSpPr txBox="1"/>
          <p:nvPr/>
        </p:nvSpPr>
        <p:spPr>
          <a:xfrm>
            <a:off x="3801979" y="2967271"/>
            <a:ext cx="5342021" cy="1354217"/>
          </a:xfrm>
          <a:prstGeom prst="rect">
            <a:avLst/>
          </a:prstGeom>
          <a:noFill/>
          <a:ln>
            <a:solidFill>
              <a:schemeClr val="tx1"/>
            </a:solidFill>
          </a:ln>
        </p:spPr>
        <p:txBody>
          <a:bodyPr wrap="square" rtlCol="0">
            <a:spAutoFit/>
          </a:bodyPr>
          <a:lstStyle>
            <a:defPPr>
              <a:defRPr lang="it-IT"/>
            </a:defPPr>
            <a:lvl1pPr>
              <a:defRPr b="1"/>
            </a:lvl1pPr>
          </a:lstStyle>
          <a:p>
            <a:pPr eaLnBrk="0" fontAlgn="base" hangingPunct="0">
              <a:spcBef>
                <a:spcPct val="0"/>
              </a:spcBef>
              <a:spcAft>
                <a:spcPct val="0"/>
              </a:spcAft>
            </a:pPr>
            <a:r>
              <a:rPr lang="it-IT" sz="1600" dirty="0"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MODELLO ORGANIZZATIVO </a:t>
            </a:r>
            <a:r>
              <a:rPr lang="it-IT" dirty="0" smtClean="0">
                <a:solidFill>
                  <a:prstClr val="black"/>
                </a:solidFill>
                <a:latin typeface="Arial" panose="020B0604020202020204" pitchFamily="34" charset="0"/>
                <a:cs typeface="Arial" panose="020B0604020202020204" pitchFamily="34" charset="0"/>
                <a:sym typeface="Wingdings" panose="05000000000000000000" pitchFamily="2" charset="2"/>
              </a:rPr>
              <a:t>criteri organizzativi</a:t>
            </a:r>
            <a:endParaRPr lang="it-IT" sz="1600" dirty="0" smtClean="0">
              <a:solidFill>
                <a:prstClr val="black"/>
              </a:solidFill>
              <a:latin typeface="Arial" panose="020B0604020202020204" pitchFamily="34" charset="0"/>
              <a:cs typeface="Arial" panose="020B0604020202020204" pitchFamily="34" charset="0"/>
              <a:sym typeface="Wingdings" panose="05000000000000000000" pitchFamily="2" charset="2"/>
            </a:endParaRPr>
          </a:p>
          <a:p>
            <a:pPr marL="285750" indent="-285750" eaLnBrk="0" fontAlgn="base" hangingPunct="0">
              <a:spcBef>
                <a:spcPct val="0"/>
              </a:spcBef>
              <a:spcAft>
                <a:spcPct val="0"/>
              </a:spcAft>
              <a:buFont typeface="Arial" panose="020B0604020202020204" pitchFamily="34" charset="0"/>
              <a:buChar char="•"/>
            </a:pPr>
            <a:r>
              <a:rPr lang="it-IT" sz="1600" b="0" dirty="0" smtClean="0">
                <a:solidFill>
                  <a:prstClr val="black"/>
                </a:solidFill>
                <a:latin typeface="Arial" panose="020B0604020202020204" pitchFamily="34" charset="0"/>
                <a:cs typeface="Arial" panose="020B0604020202020204" pitchFamily="34" charset="0"/>
                <a:sym typeface="Wingdings" panose="05000000000000000000" pitchFamily="2" charset="2"/>
              </a:rPr>
              <a:t>Ente responsabile della pianificazione individuato dalla Regione.</a:t>
            </a:r>
          </a:p>
          <a:p>
            <a:pPr marL="285750" indent="-285750" eaLnBrk="0" fontAlgn="base" hangingPunct="0">
              <a:spcBef>
                <a:spcPct val="0"/>
              </a:spcBef>
              <a:spcAft>
                <a:spcPct val="0"/>
              </a:spcAft>
              <a:buFont typeface="Arial" panose="020B0604020202020204" pitchFamily="34" charset="0"/>
              <a:buChar char="•"/>
            </a:pPr>
            <a:r>
              <a:rPr lang="it-IT" sz="1600" b="0" dirty="0" smtClean="0">
                <a:solidFill>
                  <a:prstClr val="black"/>
                </a:solidFill>
                <a:latin typeface="Arial" panose="020B0604020202020204" pitchFamily="34" charset="0"/>
                <a:cs typeface="Arial" panose="020B0604020202020204" pitchFamily="34" charset="0"/>
                <a:sym typeface="Wingdings" panose="05000000000000000000" pitchFamily="2" charset="2"/>
              </a:rPr>
              <a:t>Direzione </a:t>
            </a:r>
            <a:r>
              <a:rPr lang="it-IT" sz="1600" b="0" dirty="0">
                <a:solidFill>
                  <a:prstClr val="black"/>
                </a:solidFill>
                <a:latin typeface="Arial" panose="020B0604020202020204" pitchFamily="34" charset="0"/>
                <a:cs typeface="Arial" panose="020B0604020202020204" pitchFamily="34" charset="0"/>
                <a:sym typeface="Wingdings" panose="05000000000000000000" pitchFamily="2" charset="2"/>
              </a:rPr>
              <a:t>unitaria dell’emergenza: Prefettura + </a:t>
            </a:r>
            <a:r>
              <a:rPr lang="it-IT" sz="1600" b="0" dirty="0" smtClean="0">
                <a:solidFill>
                  <a:prstClr val="black"/>
                </a:solidFill>
                <a:latin typeface="Arial" panose="020B0604020202020204" pitchFamily="34" charset="0"/>
                <a:cs typeface="Arial" panose="020B0604020202020204" pitchFamily="34" charset="0"/>
                <a:sym typeface="Wingdings" panose="05000000000000000000" pitchFamily="2" charset="2"/>
              </a:rPr>
              <a:t>Regione</a:t>
            </a:r>
            <a:endParaRPr lang="it-IT" sz="1600" b="0" dirty="0">
              <a:solidFill>
                <a:prstClr val="black"/>
              </a:solidFill>
              <a:latin typeface="Arial" panose="020B0604020202020204" pitchFamily="34" charset="0"/>
              <a:cs typeface="Arial" panose="020B0604020202020204" pitchFamily="34" charset="0"/>
              <a:sym typeface="Wingdings" panose="05000000000000000000" pitchFamily="2" charset="2"/>
            </a:endParaRPr>
          </a:p>
        </p:txBody>
      </p:sp>
      <p:cxnSp>
        <p:nvCxnSpPr>
          <p:cNvPr id="18" name="Connettore 7 17"/>
          <p:cNvCxnSpPr>
            <a:stCxn id="6" idx="2"/>
            <a:endCxn id="8" idx="0"/>
          </p:cNvCxnSpPr>
          <p:nvPr/>
        </p:nvCxnSpPr>
        <p:spPr>
          <a:xfrm rot="16200000" flipH="1">
            <a:off x="5362329" y="1856610"/>
            <a:ext cx="374474" cy="1846848"/>
          </a:xfrm>
          <a:prstGeom prst="curvedConnector3">
            <a:avLst>
              <a:gd name="adj1" fmla="val 50000"/>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Connettore 7 20"/>
          <p:cNvCxnSpPr>
            <a:stCxn id="6" idx="2"/>
            <a:endCxn id="7" idx="0"/>
          </p:cNvCxnSpPr>
          <p:nvPr/>
        </p:nvCxnSpPr>
        <p:spPr>
          <a:xfrm rot="5400000">
            <a:off x="3072803" y="1405904"/>
            <a:ext cx="366446" cy="2740233"/>
          </a:xfrm>
          <a:prstGeom prst="curvedConnector3">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09067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64696" y="713932"/>
            <a:ext cx="8453516" cy="353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just">
              <a:defRPr/>
            </a:pPr>
            <a:r>
              <a:rPr lang="it-IT" altLang="it-IT" sz="1600" b="1" dirty="0" err="1"/>
              <a:t>Dlgs</a:t>
            </a:r>
            <a:r>
              <a:rPr lang="it-IT" altLang="it-IT" sz="1600" b="1" dirty="0"/>
              <a:t> 1/2018 – art. 3</a:t>
            </a:r>
            <a:endParaRPr lang="it-IT" sz="1600" b="1" dirty="0"/>
          </a:p>
          <a:p>
            <a:pPr marL="285750" indent="-285750" algn="just">
              <a:buFont typeface="Arial" panose="020B0604020202020204" pitchFamily="34" charset="0"/>
              <a:buChar char="•"/>
              <a:defRPr/>
            </a:pPr>
            <a:r>
              <a:rPr lang="it-IT" sz="1600" dirty="0"/>
              <a:t>Stabilisce che «</a:t>
            </a:r>
            <a:r>
              <a:rPr lang="it-IT" sz="1600" i="1" dirty="0"/>
              <a:t>l’articolazione di base dell’esercizio della funzione di protezione civile a livello territoriale è organizzata nell’ambito della pianificazione di cui all’art.18 (…) </a:t>
            </a:r>
            <a:r>
              <a:rPr lang="it-IT" sz="1600" i="1" dirty="0">
                <a:effectLst>
                  <a:outerShdw blurRad="38100" dist="38100" dir="2700000" algn="tl">
                    <a:srgbClr val="000000">
                      <a:alpha val="43137"/>
                    </a:srgbClr>
                  </a:outerShdw>
                </a:effectLst>
                <a:sym typeface="Wingdings" panose="05000000000000000000" pitchFamily="2" charset="2"/>
              </a:rPr>
              <a:t>definisce gli ambiti territoriali e organizzativi individuati dalle Regioni, sulla base dei criteri generali fissati ai sensi dell’art. 18, comma 3 da uno o più comuni, per assicurare l’effettivo svolgimento delle attività di cui all’art. 2 </a:t>
            </a:r>
            <a:r>
              <a:rPr lang="it-IT" sz="1600" i="1" dirty="0">
                <a:sym typeface="Wingdings" panose="05000000000000000000" pitchFamily="2" charset="2"/>
              </a:rPr>
              <a:t>(…)»</a:t>
            </a:r>
          </a:p>
          <a:p>
            <a:pPr algn="just">
              <a:defRPr/>
            </a:pPr>
            <a:endParaRPr lang="it-IT" altLang="it-IT" sz="1600" i="1" dirty="0">
              <a:sym typeface="Wingdings" panose="05000000000000000000" pitchFamily="2" charset="2"/>
            </a:endParaRPr>
          </a:p>
          <a:p>
            <a:pPr algn="just">
              <a:defRPr/>
            </a:pPr>
            <a:r>
              <a:rPr lang="it-IT" altLang="it-IT" sz="1600" b="1" dirty="0" err="1"/>
              <a:t>Dlgs</a:t>
            </a:r>
            <a:r>
              <a:rPr lang="it-IT" altLang="it-IT" sz="1600" b="1" dirty="0"/>
              <a:t> 1/2018 – art. 11, comma 1 lettera a</a:t>
            </a:r>
            <a:endParaRPr lang="it-IT" sz="1600" b="1" dirty="0"/>
          </a:p>
          <a:p>
            <a:pPr marL="285750" indent="-285750" algn="just">
              <a:buFont typeface="Arial" panose="020B0604020202020204" pitchFamily="34" charset="0"/>
              <a:buChar char="•"/>
              <a:defRPr/>
            </a:pPr>
            <a:r>
              <a:rPr lang="it-IT" sz="1600" dirty="0"/>
              <a:t>(…) </a:t>
            </a:r>
            <a:r>
              <a:rPr lang="it-IT" sz="1600" i="1" dirty="0">
                <a:effectLst>
                  <a:outerShdw blurRad="38100" dist="38100" dir="2700000" algn="tl">
                    <a:srgbClr val="000000">
                      <a:alpha val="43137"/>
                    </a:srgbClr>
                  </a:outerShdw>
                </a:effectLst>
              </a:rPr>
              <a:t>Le Regioni</a:t>
            </a:r>
            <a:r>
              <a:rPr lang="it-IT" sz="1600" dirty="0"/>
              <a:t>, </a:t>
            </a:r>
            <a:r>
              <a:rPr lang="it-IT" sz="1600" i="1" dirty="0"/>
              <a:t>sulla base dei criteri generali fissati ai sensi dell’art. 18, </a:t>
            </a:r>
            <a:r>
              <a:rPr lang="it-IT" sz="1600" i="1" dirty="0">
                <a:effectLst>
                  <a:outerShdw blurRad="38100" dist="38100" dir="2700000" algn="tl">
                    <a:srgbClr val="000000">
                      <a:alpha val="43137"/>
                    </a:srgbClr>
                  </a:outerShdw>
                </a:effectLst>
              </a:rPr>
              <a:t>favoriscono l’individuazione del livello ottimale di organizzazione di strutture di protezione civile a livello territoriale</a:t>
            </a:r>
            <a:r>
              <a:rPr lang="it-IT" sz="1600" i="1" dirty="0"/>
              <a:t> al fine di garantire l’effettività delle funzioni di protezione civile, </a:t>
            </a:r>
            <a:r>
              <a:rPr lang="it-IT" sz="1600" i="1" dirty="0">
                <a:effectLst>
                  <a:outerShdw blurRad="38100" dist="38100" dir="2700000" algn="tl">
                    <a:srgbClr val="000000">
                      <a:alpha val="43137"/>
                    </a:srgbClr>
                  </a:outerShdw>
                </a:effectLst>
              </a:rPr>
              <a:t>individuando le forme, anche aggregate, per assicurarne la continuità sull’intero territorio</a:t>
            </a:r>
            <a:r>
              <a:rPr lang="it-IT" sz="1600" i="1" dirty="0"/>
              <a:t> (…) nonché l’organizzazione di modalità di supporto per gli interventi da porre in essere in occasione di emergenze …</a:t>
            </a:r>
            <a:endParaRPr lang="it-IT" altLang="it-IT" sz="1600" i="1" dirty="0"/>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1070811" y="268367"/>
            <a:ext cx="702175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fontAlgn="base">
              <a:spcBef>
                <a:spcPct val="0"/>
              </a:spcBef>
              <a:spcAft>
                <a:spcPct val="0"/>
              </a:spcAft>
            </a:pPr>
            <a:r>
              <a:rPr lang="it-IT" altLang="it-IT" sz="2200" b="1" dirty="0">
                <a:solidFill>
                  <a:srgbClr val="FF0000"/>
                </a:solidFill>
                <a:latin typeface="+mn-lt"/>
                <a:cs typeface="Arial" panose="020B0604020202020204" pitchFamily="34" charset="0"/>
              </a:rPr>
              <a:t>Ambiti territoriali e organizzativi ottimali</a:t>
            </a:r>
          </a:p>
        </p:txBody>
      </p:sp>
    </p:spTree>
    <p:extLst>
      <p:ext uri="{BB962C8B-B14F-4D97-AF65-F5344CB8AC3E}">
        <p14:creationId xmlns:p14="http://schemas.microsoft.com/office/powerpoint/2010/main" val="20506091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397728" y="733025"/>
            <a:ext cx="8224231" cy="386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ctr">
              <a:defRPr/>
            </a:pPr>
            <a:endParaRPr lang="it-IT" sz="1200" b="1" dirty="0" smtClean="0">
              <a:solidFill>
                <a:srgbClr val="C00000"/>
              </a:solidFill>
            </a:endParaRPr>
          </a:p>
          <a:p>
            <a:pPr algn="ctr">
              <a:defRPr/>
            </a:pPr>
            <a:r>
              <a:rPr lang="it-IT" sz="1800" b="1" dirty="0" smtClean="0">
                <a:solidFill>
                  <a:srgbClr val="C00000"/>
                </a:solidFill>
              </a:rPr>
              <a:t>L’Ambito </a:t>
            </a:r>
            <a:r>
              <a:rPr lang="it-IT" sz="1800" b="1" dirty="0">
                <a:solidFill>
                  <a:srgbClr val="C00000"/>
                </a:solidFill>
              </a:rPr>
              <a:t>territoriale e organizzativo ottimale </a:t>
            </a:r>
          </a:p>
          <a:p>
            <a:pPr algn="ctr">
              <a:defRPr/>
            </a:pPr>
            <a:r>
              <a:rPr lang="it-IT" sz="1800" b="1" dirty="0">
                <a:solidFill>
                  <a:srgbClr val="C00000"/>
                </a:solidFill>
              </a:rPr>
              <a:t>elemento territoriale innovativo </a:t>
            </a:r>
          </a:p>
          <a:p>
            <a:pPr algn="ctr">
              <a:defRPr/>
            </a:pPr>
            <a:r>
              <a:rPr lang="it-IT" sz="1600" b="1" dirty="0" smtClean="0">
                <a:effectLst>
                  <a:outerShdw blurRad="38100" dist="38100" dir="2700000" algn="tl">
                    <a:srgbClr val="000000">
                      <a:alpha val="43137"/>
                    </a:srgbClr>
                  </a:outerShdw>
                </a:effectLst>
              </a:rPr>
              <a:t>DEFINIRE</a:t>
            </a:r>
            <a:endParaRPr lang="it-IT" sz="1600" b="1" dirty="0">
              <a:effectLst>
                <a:outerShdw blurRad="38100" dist="38100" dir="2700000" algn="tl">
                  <a:srgbClr val="000000">
                    <a:alpha val="43137"/>
                  </a:srgbClr>
                </a:outerShdw>
              </a:effectLst>
            </a:endParaRPr>
          </a:p>
          <a:p>
            <a:pPr algn="ctr">
              <a:defRPr/>
            </a:pPr>
            <a:endParaRPr lang="it-IT" sz="700" dirty="0"/>
          </a:p>
          <a:p>
            <a:pPr marL="285750" indent="-285750" algn="ctr">
              <a:buFont typeface="Arial" panose="020B0604020202020204" pitchFamily="34" charset="0"/>
              <a:buChar char="•"/>
              <a:defRPr/>
            </a:pPr>
            <a:r>
              <a:rPr lang="it-IT" sz="1800" dirty="0"/>
              <a:t>la geografia in termini di territori inclusi nell’Ambito</a:t>
            </a:r>
          </a:p>
          <a:p>
            <a:pPr marL="285750" indent="-285750" algn="ctr">
              <a:buFont typeface="Arial" panose="020B0604020202020204" pitchFamily="34" charset="0"/>
              <a:buChar char="•"/>
              <a:defRPr/>
            </a:pPr>
            <a:r>
              <a:rPr lang="it-IT" sz="1800" dirty="0"/>
              <a:t>il modello organizzativo dell’Ambito stesso e l’individuazione degli enti responsabili per le attività di pianificazione e gestione delle emergenze</a:t>
            </a:r>
          </a:p>
          <a:p>
            <a:pPr algn="ctr">
              <a:lnSpc>
                <a:spcPct val="150000"/>
              </a:lnSpc>
              <a:defRPr/>
            </a:pPr>
            <a:r>
              <a:rPr lang="it-IT" sz="1600" b="1" dirty="0">
                <a:solidFill>
                  <a:srgbClr val="C00000"/>
                </a:solidFill>
                <a:effectLst>
                  <a:outerShdw blurRad="38100" dist="38100" dir="2700000" algn="tl">
                    <a:srgbClr val="000000">
                      <a:alpha val="43137"/>
                    </a:srgbClr>
                  </a:outerShdw>
                </a:effectLst>
              </a:rPr>
              <a:t>CONFINI GEOGRAFICI DEGLI AMBITI</a:t>
            </a:r>
          </a:p>
          <a:p>
            <a:pPr algn="ctr">
              <a:defRPr/>
            </a:pPr>
            <a:r>
              <a:rPr lang="it-IT" sz="1800" dirty="0"/>
              <a:t>le Regioni e le Province autonome definiscono gli indirizzi per la predisposizione, la revisione e valutazione periodica dei piani di Ambito, entro i limiti stabiliti nelle “</a:t>
            </a:r>
            <a:r>
              <a:rPr lang="it-IT" sz="1800" i="1" dirty="0"/>
              <a:t>disposizioni finali</a:t>
            </a:r>
            <a:r>
              <a:rPr lang="it-IT" sz="1800" dirty="0"/>
              <a:t>” </a:t>
            </a:r>
            <a:r>
              <a:rPr lang="it-IT" sz="1800" dirty="0" smtClean="0"/>
              <a:t>con </a:t>
            </a:r>
            <a:r>
              <a:rPr lang="it-IT" sz="1800" dirty="0"/>
              <a:t>il supporto del Dipartimento della protezione civile e in condivisione con le Prefetture-UTG, le Province, le Città metropolitane ed i Comuni, </a:t>
            </a: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108284" y="199677"/>
            <a:ext cx="9131968" cy="667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lnSpc>
                <a:spcPts val="2200"/>
              </a:lnSpc>
            </a:pPr>
            <a:r>
              <a:rPr lang="it-IT" sz="2200" b="1" dirty="0">
                <a:solidFill>
                  <a:srgbClr val="FF0000"/>
                </a:solidFill>
                <a:latin typeface="Calibri" panose="020F0502020204030204" pitchFamily="34" charset="0"/>
                <a:ea typeface="MS PGothic" panose="020B0600070205080204" pitchFamily="34" charset="-128"/>
              </a:rPr>
              <a:t>La definizione degli Ambiti territoriali e organizzativi ottimali e i contenuti del piano di Ambito</a:t>
            </a:r>
          </a:p>
        </p:txBody>
      </p:sp>
    </p:spTree>
    <p:extLst>
      <p:ext uri="{BB962C8B-B14F-4D97-AF65-F5344CB8AC3E}">
        <p14:creationId xmlns:p14="http://schemas.microsoft.com/office/powerpoint/2010/main" val="21663454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132347" y="142334"/>
            <a:ext cx="8903369" cy="4431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ctr"/>
            <a:r>
              <a:rPr lang="it-IT" sz="2200" b="1" dirty="0">
                <a:solidFill>
                  <a:srgbClr val="FF0000"/>
                </a:solidFill>
                <a:latin typeface="Calibri" panose="020F0502020204030204" pitchFamily="34" charset="0"/>
                <a:ea typeface="MS PGothic" panose="020B0600070205080204" pitchFamily="34" charset="-128"/>
              </a:rPr>
              <a:t>Modelli organizzativi dell’Ambito</a:t>
            </a:r>
          </a:p>
          <a:p>
            <a:pPr algn="ctr"/>
            <a:endParaRPr lang="it-IT" sz="2200" dirty="0">
              <a:effectLst>
                <a:outerShdw blurRad="38100" dist="38100" dir="2700000" algn="tl">
                  <a:srgbClr val="000000">
                    <a:alpha val="43137"/>
                  </a:srgbClr>
                </a:outerShdw>
              </a:effectLst>
            </a:endParaRPr>
          </a:p>
          <a:p>
            <a:pPr algn="ctr"/>
            <a:r>
              <a:rPr lang="it-IT" sz="1800" dirty="0"/>
              <a:t> in ordinario e in emergenza definiti da apposite conferenze di servizi e adottati da ciascuna Regione e Provincia Autonoma con propri provvedimenti.</a:t>
            </a:r>
          </a:p>
          <a:p>
            <a:endParaRPr lang="it-IT" sz="1100" dirty="0"/>
          </a:p>
          <a:p>
            <a:r>
              <a:rPr lang="it-IT" sz="1800" dirty="0">
                <a:solidFill>
                  <a:srgbClr val="C00000"/>
                </a:solidFill>
                <a:effectLst>
                  <a:outerShdw blurRad="38100" dist="38100" dir="2700000" algn="tl">
                    <a:srgbClr val="000000">
                      <a:alpha val="43137"/>
                    </a:srgbClr>
                  </a:outerShdw>
                </a:effectLst>
              </a:rPr>
              <a:t>In ordinario </a:t>
            </a:r>
          </a:p>
          <a:p>
            <a:pPr marL="285750" indent="-285750">
              <a:buFont typeface="Arial" panose="020B0604020202020204" pitchFamily="34" charset="0"/>
              <a:buChar char="•"/>
            </a:pPr>
            <a:r>
              <a:rPr lang="it-IT" sz="1800" dirty="0"/>
              <a:t>elaborazione della pianificazione di protezione civile di Ambito </a:t>
            </a:r>
          </a:p>
          <a:p>
            <a:pPr marL="285750" indent="-285750">
              <a:buFont typeface="Arial" panose="020B0604020202020204" pitchFamily="34" charset="0"/>
              <a:buChar char="•"/>
            </a:pPr>
            <a:r>
              <a:rPr lang="it-IT" sz="1800" dirty="0"/>
              <a:t>ogni altra attività che la Regione preveda, con proprie disposizioni normative, per garantire l’effettività dello svolgimento delle attività di cui all’articolo 2 del Codice della protezione civile, come previsto dal comma 3 dell’art.3 del medesimo Codice.</a:t>
            </a:r>
          </a:p>
          <a:p>
            <a:endParaRPr lang="it-IT" sz="1100" dirty="0"/>
          </a:p>
          <a:p>
            <a:r>
              <a:rPr lang="it-IT" sz="1800" dirty="0">
                <a:solidFill>
                  <a:srgbClr val="C00000"/>
                </a:solidFill>
                <a:effectLst>
                  <a:outerShdw blurRad="38100" dist="38100" dir="2700000" algn="tl">
                    <a:srgbClr val="000000">
                      <a:alpha val="43137"/>
                    </a:srgbClr>
                  </a:outerShdw>
                </a:effectLst>
              </a:rPr>
              <a:t>In caso di eventi emergenziali</a:t>
            </a:r>
          </a:p>
          <a:p>
            <a:pPr marL="285750" indent="-285750">
              <a:buFont typeface="Arial" panose="020B0604020202020204" pitchFamily="34" charset="0"/>
              <a:buChar char="•"/>
            </a:pPr>
            <a:r>
              <a:rPr lang="it-IT" sz="1800" dirty="0"/>
              <a:t>attività che richiedono un coordinamento delle misure da porre in essere nei Comuni coinvolti</a:t>
            </a:r>
          </a:p>
          <a:p>
            <a:pPr marL="285750" indent="-285750">
              <a:buFont typeface="Arial" panose="020B0604020202020204" pitchFamily="34" charset="0"/>
              <a:buChar char="•"/>
            </a:pPr>
            <a:r>
              <a:rPr lang="it-IT" sz="1800" dirty="0"/>
              <a:t>Attivazione del Centro di Coordinamento di Ambito (CCA)</a:t>
            </a:r>
            <a:r>
              <a:rPr lang="it-IT" sz="1800" i="1" dirty="0"/>
              <a:t> </a:t>
            </a:r>
            <a:r>
              <a:rPr lang="it-IT" sz="1800" dirty="0"/>
              <a:t>secondo quanto previsto dalla pianificazione. </a:t>
            </a:r>
          </a:p>
        </p:txBody>
      </p:sp>
    </p:spTree>
    <p:extLst>
      <p:ext uri="{BB962C8B-B14F-4D97-AF65-F5344CB8AC3E}">
        <p14:creationId xmlns:p14="http://schemas.microsoft.com/office/powerpoint/2010/main" val="40067018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555227" y="625246"/>
            <a:ext cx="8224231" cy="3847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ctr"/>
            <a:r>
              <a:rPr lang="it-IT" sz="1800" dirty="0">
                <a:solidFill>
                  <a:srgbClr val="C00000"/>
                </a:solidFill>
                <a:effectLst>
                  <a:outerShdw blurRad="38100" dist="38100" dir="2700000" algn="tl">
                    <a:srgbClr val="000000">
                      <a:alpha val="43137"/>
                    </a:srgbClr>
                  </a:outerShdw>
                </a:effectLst>
              </a:rPr>
              <a:t>PIANIFICAZIONE DI AMBITO</a:t>
            </a:r>
          </a:p>
          <a:p>
            <a:pPr algn="ctr"/>
            <a:endParaRPr lang="it-IT" sz="1800" dirty="0"/>
          </a:p>
          <a:p>
            <a:pPr algn="ctr"/>
            <a:r>
              <a:rPr lang="it-IT" sz="1800" dirty="0">
                <a:effectLst>
                  <a:outerShdw blurRad="38100" dist="38100" dir="2700000" algn="tl">
                    <a:srgbClr val="000000">
                      <a:alpha val="43137"/>
                    </a:srgbClr>
                  </a:outerShdw>
                </a:effectLst>
              </a:rPr>
              <a:t>I CCA sostituiscono i Centri Operativi Misti (COM) e altri Centri di coordinamento sovracomunali</a:t>
            </a:r>
            <a:r>
              <a:rPr lang="it-IT" sz="1800" dirty="0"/>
              <a:t> previsti nelle pianificazioni di livello provinciale, fatte salve le gestioni associate di cui all’art. 32 del decreto legislativo 267/2000.  </a:t>
            </a:r>
          </a:p>
          <a:p>
            <a:pPr algn="ctr"/>
            <a:endParaRPr lang="it-IT" sz="1800" dirty="0"/>
          </a:p>
          <a:p>
            <a:r>
              <a:rPr lang="it-IT" sz="1800" dirty="0">
                <a:solidFill>
                  <a:srgbClr val="C00000"/>
                </a:solidFill>
                <a:effectLst>
                  <a:outerShdw blurRad="38100" dist="38100" dir="2700000" algn="tl">
                    <a:srgbClr val="000000">
                      <a:alpha val="43137"/>
                    </a:srgbClr>
                  </a:outerShdw>
                </a:effectLst>
              </a:rPr>
              <a:t>Attività in emergenza del CCA:</a:t>
            </a:r>
          </a:p>
          <a:p>
            <a:pPr marL="342900" lvl="0" indent="-342900">
              <a:buFont typeface="Arial" panose="020B0604020202020204" pitchFamily="34" charset="0"/>
              <a:buChar char="•"/>
            </a:pPr>
            <a:r>
              <a:rPr lang="it-IT" sz="2000" dirty="0"/>
              <a:t>supporto ai comuni per gli interventi necessari alla gestione dell’emergenza;</a:t>
            </a:r>
          </a:p>
          <a:p>
            <a:pPr marL="342900" lvl="0" indent="-342900">
              <a:buFont typeface="Arial" panose="020B0604020202020204" pitchFamily="34" charset="0"/>
              <a:buChar char="•"/>
            </a:pPr>
            <a:r>
              <a:rPr lang="it-IT" sz="2000" dirty="0"/>
              <a:t>verifica delle risorse disponibili;</a:t>
            </a:r>
          </a:p>
          <a:p>
            <a:pPr marL="342900" lvl="0" indent="-342900">
              <a:buFont typeface="Arial" panose="020B0604020202020204" pitchFamily="34" charset="0"/>
              <a:buChar char="•"/>
            </a:pPr>
            <a:r>
              <a:rPr lang="it-IT" sz="2000" dirty="0"/>
              <a:t>supporto ai comuni nell’assistenza alla popolazione;</a:t>
            </a:r>
          </a:p>
          <a:p>
            <a:pPr marL="342900" lvl="0" indent="-342900">
              <a:buFont typeface="Arial" panose="020B0604020202020204" pitchFamily="34" charset="0"/>
              <a:buChar char="•"/>
            </a:pPr>
            <a:r>
              <a:rPr lang="it-IT" sz="2000" dirty="0"/>
              <a:t>raccordo tra i comuni per garantire la continuità amministrativa.</a:t>
            </a: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0" y="163581"/>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it-IT" sz="2200" b="1" dirty="0">
                <a:solidFill>
                  <a:srgbClr val="FF0000"/>
                </a:solidFill>
                <a:latin typeface="Calibri" panose="020F0502020204030204" pitchFamily="34" charset="0"/>
                <a:ea typeface="MS PGothic" panose="020B0600070205080204" pitchFamily="34" charset="-128"/>
              </a:rPr>
              <a:t>Ambiti territoriali e organizzativi ottimali e i contenuti del piano di Ambito</a:t>
            </a:r>
          </a:p>
        </p:txBody>
      </p:sp>
    </p:spTree>
    <p:extLst>
      <p:ext uri="{BB962C8B-B14F-4D97-AF65-F5344CB8AC3E}">
        <p14:creationId xmlns:p14="http://schemas.microsoft.com/office/powerpoint/2010/main" val="38086616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985612"/>
            <a:ext cx="8728680" cy="2739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ctr"/>
            <a:r>
              <a:rPr lang="it-IT" sz="1800" b="1" dirty="0">
                <a:effectLst>
                  <a:outerShdw blurRad="38100" dist="38100" dir="2700000" algn="tl">
                    <a:srgbClr val="000000">
                      <a:alpha val="43137"/>
                    </a:srgbClr>
                  </a:outerShdw>
                </a:effectLst>
              </a:rPr>
              <a:t>GEOGRAFIA AMMINISTRATIVA DI RIFERIMENTO</a:t>
            </a:r>
          </a:p>
          <a:p>
            <a:pPr algn="ctr"/>
            <a:endParaRPr lang="it-IT" sz="1000" dirty="0"/>
          </a:p>
          <a:p>
            <a:pPr marL="285750" indent="-285750">
              <a:buFont typeface="Arial" panose="020B0604020202020204" pitchFamily="34" charset="0"/>
              <a:buChar char="•"/>
            </a:pPr>
            <a:r>
              <a:rPr lang="it-IT" sz="1800" dirty="0"/>
              <a:t>Il Dipartimento della protezione civile ha sviluppato una metodologia per l’individuazione di contesti territoriali, elaborata all’interno del progetto </a:t>
            </a:r>
            <a:r>
              <a:rPr lang="it-IT" sz="1800" i="1" dirty="0"/>
              <a:t>PON </a:t>
            </a:r>
            <a:r>
              <a:rPr lang="it-IT" sz="1800" i="1" dirty="0" err="1"/>
              <a:t>Governance</a:t>
            </a:r>
            <a:r>
              <a:rPr lang="it-IT" sz="1800" dirty="0"/>
              <a:t> </a:t>
            </a:r>
            <a:r>
              <a:rPr lang="it-IT" sz="1800" dirty="0" smtClean="0"/>
              <a:t>2014-2020</a:t>
            </a:r>
          </a:p>
          <a:p>
            <a:endParaRPr lang="it-IT" sz="1800" dirty="0"/>
          </a:p>
          <a:p>
            <a:pPr marL="285750" indent="-285750">
              <a:buFont typeface="Arial" panose="020B0604020202020204" pitchFamily="34" charset="0"/>
              <a:buChar char="•"/>
            </a:pPr>
            <a:r>
              <a:rPr lang="it-IT" sz="1800" dirty="0"/>
              <a:t>Le Regioni per la definizione geografica degli Ambiti </a:t>
            </a:r>
            <a:r>
              <a:rPr lang="it-IT" sz="1800" dirty="0">
                <a:effectLst>
                  <a:outerShdw blurRad="38100" dist="38100" dir="2700000" algn="tl">
                    <a:srgbClr val="000000">
                      <a:alpha val="43137"/>
                    </a:srgbClr>
                  </a:outerShdw>
                </a:effectLst>
              </a:rPr>
              <a:t>potranno far riferimento alla metodologia adottata per la definizione dei sopra citati contesti territoriali o a una metodologia alternativa che vorranno definire </a:t>
            </a:r>
            <a:r>
              <a:rPr lang="it-IT" sz="1800" dirty="0"/>
              <a:t>(…)</a:t>
            </a:r>
          </a:p>
          <a:p>
            <a:pPr algn="ctr"/>
            <a:r>
              <a:rPr lang="it-IT" sz="1800" dirty="0"/>
              <a:t> </a:t>
            </a:r>
            <a:endParaRPr lang="it-IT" sz="1600" i="1" dirty="0"/>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0" y="216171"/>
            <a:ext cx="9144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it-IT" sz="2200" b="1" dirty="0">
                <a:solidFill>
                  <a:srgbClr val="FF0000"/>
                </a:solidFill>
                <a:latin typeface="Calibri" panose="020F0502020204030204" pitchFamily="34" charset="0"/>
                <a:ea typeface="MS PGothic" panose="020B0600070205080204" pitchFamily="34" charset="-128"/>
              </a:rPr>
              <a:t>I criteri per l’individuazione geografica e </a:t>
            </a:r>
            <a:r>
              <a:rPr lang="it-IT" sz="2200" b="1" dirty="0" smtClean="0">
                <a:solidFill>
                  <a:srgbClr val="FF0000"/>
                </a:solidFill>
                <a:latin typeface="Calibri" panose="020F0502020204030204" pitchFamily="34" charset="0"/>
                <a:ea typeface="MS PGothic" panose="020B0600070205080204" pitchFamily="34" charset="-128"/>
              </a:rPr>
              <a:t>del </a:t>
            </a:r>
            <a:r>
              <a:rPr lang="it-IT" sz="2200" b="1" dirty="0">
                <a:solidFill>
                  <a:srgbClr val="FF0000"/>
                </a:solidFill>
                <a:latin typeface="Calibri" panose="020F0502020204030204" pitchFamily="34" charset="0"/>
                <a:ea typeface="MS PGothic" panose="020B0600070205080204" pitchFamily="34" charset="-128"/>
              </a:rPr>
              <a:t>modello organizzativo dell’Ambito territoriale organizzativo ottimale</a:t>
            </a:r>
          </a:p>
        </p:txBody>
      </p:sp>
    </p:spTree>
    <p:extLst>
      <p:ext uri="{BB962C8B-B14F-4D97-AF65-F5344CB8AC3E}">
        <p14:creationId xmlns:p14="http://schemas.microsoft.com/office/powerpoint/2010/main" val="25496836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985612"/>
            <a:ext cx="8728680"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marL="0" marR="0" lvl="0" indent="0" algn="ctr" defTabSz="457200" rtl="0" eaLnBrk="0" fontAlgn="auto" latinLnBrk="0" hangingPunct="0">
              <a:lnSpc>
                <a:spcPct val="100000"/>
              </a:lnSpc>
              <a:spcBef>
                <a:spcPts val="0"/>
              </a:spcBef>
              <a:spcAft>
                <a:spcPts val="0"/>
              </a:spcAft>
              <a:buClrTx/>
              <a:buSzTx/>
              <a:buFontTx/>
              <a:buNone/>
              <a:tabLst>
                <a:tab pos="271463" algn="l"/>
              </a:tabLst>
              <a:defRPr/>
            </a:pPr>
            <a:r>
              <a:rPr kumimoji="0" lang="it-IT" sz="1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charset="0"/>
                <a:ea typeface="ＭＳ Ｐゴシック" charset="0"/>
              </a:rPr>
              <a:t>GEOGRAFIA AMMINISTRATIVA DI RIFERIMENTO</a:t>
            </a:r>
          </a:p>
          <a:p>
            <a:pPr marL="0" marR="0" lvl="0" indent="0" algn="ctr" defTabSz="457200" rtl="0" eaLnBrk="0" fontAlgn="auto" latinLnBrk="0" hangingPunct="0">
              <a:lnSpc>
                <a:spcPct val="100000"/>
              </a:lnSpc>
              <a:spcBef>
                <a:spcPts val="0"/>
              </a:spcBef>
              <a:spcAft>
                <a:spcPts val="0"/>
              </a:spcAft>
              <a:buClrTx/>
              <a:buSzTx/>
              <a:buFontTx/>
              <a:buNone/>
              <a:tabLst>
                <a:tab pos="271463" algn="l"/>
              </a:tabLst>
              <a:defRPr/>
            </a:pPr>
            <a:endParaRPr kumimoji="0" lang="it-IT" sz="1000" b="0" i="0" u="none" strike="noStrike" kern="1200" cap="none" spc="0" normalizeH="0" baseline="0" noProof="0" dirty="0">
              <a:ln>
                <a:noFill/>
              </a:ln>
              <a:solidFill>
                <a:prstClr val="black"/>
              </a:solidFill>
              <a:effectLst/>
              <a:uLnTx/>
              <a:uFillTx/>
              <a:latin typeface="Arial" charset="0"/>
              <a:ea typeface="ＭＳ Ｐゴシック" charset="0"/>
            </a:endParaRPr>
          </a:p>
          <a:p>
            <a:pPr marR="0" lvl="0" algn="ctr" defTabSz="457200" rtl="0" eaLnBrk="0" fontAlgn="auto" latinLnBrk="0" hangingPunct="0">
              <a:lnSpc>
                <a:spcPct val="100000"/>
              </a:lnSpc>
              <a:spcBef>
                <a:spcPts val="0"/>
              </a:spcBef>
              <a:spcAft>
                <a:spcPts val="0"/>
              </a:spcAft>
              <a:buClrTx/>
              <a:buSzTx/>
              <a:tabLst>
                <a:tab pos="271463" algn="l"/>
              </a:tabLst>
              <a:defRPr/>
            </a:pPr>
            <a:r>
              <a:rPr kumimoji="0" lang="it-IT" sz="1800" b="1" i="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Arial" charset="0"/>
                <a:ea typeface="ＭＳ Ｐゴシック" charset="0"/>
              </a:rPr>
              <a:t>La metodologia alternativa deve comunque prevedere che gli Ambiti siano individuati:</a:t>
            </a:r>
          </a:p>
          <a:p>
            <a:pPr marL="285750" marR="0" lvl="0" indent="-285750" algn="l" defTabSz="457200" rtl="0" eaLnBrk="0" fontAlgn="auto" latinLnBrk="0" hangingPunct="0">
              <a:lnSpc>
                <a:spcPct val="100000"/>
              </a:lnSpc>
              <a:spcBef>
                <a:spcPts val="0"/>
              </a:spcBef>
              <a:spcAft>
                <a:spcPts val="0"/>
              </a:spcAft>
              <a:buClrTx/>
              <a:buSzTx/>
              <a:buFont typeface="Arial" panose="020B0604020202020204" pitchFamily="34" charset="0"/>
              <a:buChar char="•"/>
              <a:tabLst>
                <a:tab pos="271463" algn="l"/>
              </a:tabLst>
              <a:defRPr/>
            </a:pPr>
            <a:r>
              <a:rPr kumimoji="0" lang="it-IT" sz="1800" b="0" i="0" u="none" strike="noStrike" kern="1200" cap="none" spc="0" normalizeH="0" baseline="0" noProof="0" dirty="0" smtClean="0">
                <a:ln>
                  <a:noFill/>
                </a:ln>
                <a:solidFill>
                  <a:prstClr val="black"/>
                </a:solidFill>
                <a:effectLst/>
                <a:uLnTx/>
                <a:uFillTx/>
                <a:latin typeface="Arial" charset="0"/>
                <a:ea typeface="ＭＳ Ｐゴシック" charset="0"/>
              </a:rPr>
              <a:t>all’interno dei confini amministrativi provinciali per garantire una coerenza in termini di gestione delle attività di prevenzione (…) salvo diverso indirizzo della Regione;</a:t>
            </a:r>
          </a:p>
          <a:p>
            <a:pPr marL="285750" marR="0" lvl="0" indent="-285750" algn="l" defTabSz="457200" rtl="0" eaLnBrk="0" fontAlgn="auto" latinLnBrk="0" hangingPunct="0">
              <a:lnSpc>
                <a:spcPct val="100000"/>
              </a:lnSpc>
              <a:spcBef>
                <a:spcPts val="0"/>
              </a:spcBef>
              <a:spcAft>
                <a:spcPts val="0"/>
              </a:spcAft>
              <a:buClrTx/>
              <a:buSzTx/>
              <a:buFont typeface="Arial" panose="020B0604020202020204" pitchFamily="34" charset="0"/>
              <a:buChar char="•"/>
              <a:tabLst>
                <a:tab pos="271463" algn="l"/>
              </a:tabLst>
              <a:defRPr/>
            </a:pPr>
            <a:r>
              <a:rPr kumimoji="0" lang="it-IT" sz="1800" b="0" i="0" u="none" strike="noStrike" kern="1200" cap="none" spc="0" normalizeH="0" baseline="0" noProof="0" dirty="0" smtClean="0">
                <a:ln>
                  <a:noFill/>
                </a:ln>
                <a:solidFill>
                  <a:prstClr val="black"/>
                </a:solidFill>
                <a:effectLst/>
                <a:uLnTx/>
                <a:uFillTx/>
                <a:latin typeface="Arial" charset="0"/>
                <a:ea typeface="ＭＳ Ｐゴシック" charset="0"/>
              </a:rPr>
              <a:t>in modo che Ambiti diversi ricadano preferibilmente nei territori per i quali la funzione di protezione civile è già svolta in modo associato (</a:t>
            </a:r>
            <a:r>
              <a:rPr kumimoji="0" lang="it-IT" sz="1400" b="0" i="1" u="none" strike="noStrike" kern="1200" cap="none" spc="0" normalizeH="0" baseline="0" noProof="0" dirty="0" smtClean="0">
                <a:ln>
                  <a:noFill/>
                </a:ln>
                <a:solidFill>
                  <a:prstClr val="black"/>
                </a:solidFill>
                <a:effectLst/>
                <a:uLnTx/>
                <a:uFillTx/>
                <a:latin typeface="Arial" charset="0"/>
                <a:ea typeface="ＭＳ Ｐゴシック" charset="0"/>
              </a:rPr>
              <a:t>ai sensi dell’art. 19 della legge 7 agosto 2012, n. 135 e della legge 7 aprile 2014, n.56)</a:t>
            </a:r>
          </a:p>
          <a:p>
            <a:pPr marL="285750" marR="0" lvl="0" indent="-285750" algn="l" defTabSz="457200" rtl="0" eaLnBrk="0" fontAlgn="auto" latinLnBrk="0" hangingPunct="0">
              <a:lnSpc>
                <a:spcPct val="100000"/>
              </a:lnSpc>
              <a:spcBef>
                <a:spcPts val="0"/>
              </a:spcBef>
              <a:spcAft>
                <a:spcPts val="0"/>
              </a:spcAft>
              <a:buClrTx/>
              <a:buSzTx/>
              <a:buFont typeface="Arial" panose="020B0604020202020204" pitchFamily="34" charset="0"/>
              <a:buChar char="•"/>
              <a:tabLst>
                <a:tab pos="271463" algn="l"/>
              </a:tabLst>
              <a:defRPr/>
            </a:pPr>
            <a:r>
              <a:rPr kumimoji="0" lang="it-IT" sz="1800" b="0" i="0" u="none" strike="noStrike" kern="1200" cap="none" spc="0" normalizeH="0" baseline="0" noProof="0" dirty="0" smtClean="0">
                <a:ln>
                  <a:noFill/>
                </a:ln>
                <a:solidFill>
                  <a:prstClr val="black"/>
                </a:solidFill>
                <a:effectLst/>
                <a:uLnTx/>
                <a:uFillTx/>
                <a:latin typeface="Arial" charset="0"/>
                <a:ea typeface="ＭＳ Ｐゴシック" charset="0"/>
              </a:rPr>
              <a:t>in modo che i comuni dell’ambiti siano ricadenti nel territorio di competenza della medesima Azienda sanitaria/Distretto sanitario (</a:t>
            </a:r>
            <a:r>
              <a:rPr kumimoji="0" lang="it-IT" sz="1600" b="0" i="1" u="none" strike="noStrike" kern="1200" cap="none" spc="0" normalizeH="0" baseline="0" noProof="0" dirty="0" smtClean="0">
                <a:ln>
                  <a:noFill/>
                </a:ln>
                <a:solidFill>
                  <a:prstClr val="black"/>
                </a:solidFill>
                <a:effectLst/>
                <a:uLnTx/>
                <a:uFillTx/>
                <a:latin typeface="Arial" charset="0"/>
                <a:ea typeface="ＭＳ Ｐゴシック" charset="0"/>
              </a:rPr>
              <a:t>ai sensi della direttiva del Presidente del Consiglio dei Ministri 7 gennaio 2019 - SVEI)</a:t>
            </a:r>
            <a:endParaRPr kumimoji="0" lang="it-IT" sz="1600" b="0" i="1" u="none" strike="noStrike" kern="1200" cap="none" spc="0" normalizeH="0" baseline="0" noProof="0" dirty="0">
              <a:ln>
                <a:noFill/>
              </a:ln>
              <a:solidFill>
                <a:prstClr val="black"/>
              </a:solidFill>
              <a:effectLst/>
              <a:uLnTx/>
              <a:uFillTx/>
              <a:latin typeface="Arial" charset="0"/>
              <a:ea typeface="ＭＳ Ｐゴシック" charset="0"/>
            </a:endParaRP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0" y="216171"/>
            <a:ext cx="91440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2200" b="1" i="0" u="none" strike="noStrike" kern="1200" cap="none" spc="0" normalizeH="0" baseline="0" noProof="0" dirty="0">
                <a:ln>
                  <a:noFill/>
                </a:ln>
                <a:solidFill>
                  <a:srgbClr val="FF0000"/>
                </a:solidFill>
                <a:effectLst/>
                <a:uLnTx/>
                <a:uFillTx/>
                <a:latin typeface="Calibri" panose="020F0502020204030204" pitchFamily="34" charset="0"/>
                <a:ea typeface="MS PGothic" panose="020B0600070205080204" pitchFamily="34" charset="-128"/>
              </a:rPr>
              <a:t>I criteri per l’individuazione geografica e </a:t>
            </a:r>
            <a:r>
              <a:rPr kumimoji="0" lang="it-IT" sz="2200" b="1" i="0" u="none" strike="noStrike" kern="1200" cap="none" spc="0" normalizeH="0" baseline="0" noProof="0" dirty="0" smtClean="0">
                <a:ln>
                  <a:noFill/>
                </a:ln>
                <a:solidFill>
                  <a:srgbClr val="FF0000"/>
                </a:solidFill>
                <a:effectLst/>
                <a:uLnTx/>
                <a:uFillTx/>
                <a:latin typeface="Calibri" panose="020F0502020204030204" pitchFamily="34" charset="0"/>
                <a:ea typeface="MS PGothic" panose="020B0600070205080204" pitchFamily="34" charset="-128"/>
              </a:rPr>
              <a:t>del </a:t>
            </a:r>
            <a:r>
              <a:rPr kumimoji="0" lang="it-IT" sz="2200" b="1" i="0" u="none" strike="noStrike" kern="1200" cap="none" spc="0" normalizeH="0" baseline="0" noProof="0" dirty="0">
                <a:ln>
                  <a:noFill/>
                </a:ln>
                <a:solidFill>
                  <a:srgbClr val="FF0000"/>
                </a:solidFill>
                <a:effectLst/>
                <a:uLnTx/>
                <a:uFillTx/>
                <a:latin typeface="Calibri" panose="020F0502020204030204" pitchFamily="34" charset="0"/>
                <a:ea typeface="MS PGothic" panose="020B0600070205080204" pitchFamily="34" charset="-128"/>
              </a:rPr>
              <a:t>modello organizzativo dell’Ambito territoriale organizzativo ottimale</a:t>
            </a:r>
          </a:p>
        </p:txBody>
      </p:sp>
    </p:spTree>
    <p:extLst>
      <p:ext uri="{BB962C8B-B14F-4D97-AF65-F5344CB8AC3E}">
        <p14:creationId xmlns:p14="http://schemas.microsoft.com/office/powerpoint/2010/main" val="7182051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347939"/>
            <a:ext cx="8728680" cy="4101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ctr"/>
            <a:r>
              <a:rPr lang="it-IT" sz="1600" b="1" dirty="0">
                <a:solidFill>
                  <a:srgbClr val="C00000"/>
                </a:solidFill>
                <a:effectLst>
                  <a:outerShdw blurRad="38100" dist="38100" dir="2700000" algn="tl">
                    <a:srgbClr val="000000">
                      <a:alpha val="43137"/>
                    </a:srgbClr>
                  </a:outerShdw>
                </a:effectLst>
              </a:rPr>
              <a:t>METODOLOGIA PER L’INDIVIDUAZIONE DEGLI AMBITI</a:t>
            </a:r>
          </a:p>
          <a:p>
            <a:pPr algn="ctr"/>
            <a:r>
              <a:rPr lang="it-IT" sz="1600" i="1" dirty="0">
                <a:effectLst>
                  <a:outerShdw blurRad="38100" dist="38100" dir="2700000" algn="tl">
                    <a:srgbClr val="000000">
                      <a:alpha val="43137"/>
                    </a:srgbClr>
                  </a:outerShdw>
                </a:effectLst>
              </a:rPr>
              <a:t>sulla base di:</a:t>
            </a:r>
          </a:p>
          <a:p>
            <a:pPr algn="ctr"/>
            <a:r>
              <a:rPr lang="it-IT" sz="1600" dirty="0"/>
              <a:t>valutazioni di carattere gestionale, come ad esempio, il numero dei Comuni e della popolazione residente nel contesto e la capacità di risposta all’emergenza degli enti ed amministrazioni territoriali.</a:t>
            </a:r>
          </a:p>
          <a:p>
            <a:pPr algn="ctr"/>
            <a:endParaRPr lang="it-IT" sz="1050" dirty="0"/>
          </a:p>
          <a:p>
            <a:pPr algn="ctr"/>
            <a:r>
              <a:rPr lang="it-IT" sz="1600" b="1" dirty="0">
                <a:solidFill>
                  <a:srgbClr val="C00000"/>
                </a:solidFill>
                <a:effectLst>
                  <a:outerShdw blurRad="38100" dist="38100" dir="2700000" algn="tl">
                    <a:srgbClr val="000000">
                      <a:alpha val="43137"/>
                    </a:srgbClr>
                  </a:outerShdw>
                </a:effectLst>
              </a:rPr>
              <a:t>MODELLO ORGANIZZATIVO PER LA GESTIONE DELLE EMERGENZE DELL’AMBITO</a:t>
            </a:r>
            <a:endParaRPr lang="it-IT" sz="1600" b="1" dirty="0"/>
          </a:p>
          <a:p>
            <a:pPr algn="ctr"/>
            <a:r>
              <a:rPr lang="it-IT" sz="1600" dirty="0"/>
              <a:t>La Prefettura-UTG assume la direzione unitaria dei servizi di emergenza e attiva il CCA, in raccordo con la struttura regionale e provinciale di protezione civile secondo il modello organizzativo regionale.</a:t>
            </a:r>
          </a:p>
          <a:p>
            <a:pPr algn="ctr"/>
            <a:endParaRPr lang="it-IT" sz="1000" dirty="0"/>
          </a:p>
          <a:p>
            <a:pPr algn="ctr"/>
            <a:r>
              <a:rPr lang="it-IT" sz="1600" b="1" dirty="0">
                <a:solidFill>
                  <a:srgbClr val="C00000"/>
                </a:solidFill>
                <a:effectLst>
                  <a:outerShdw blurRad="38100" dist="38100" dir="2700000" algn="tl">
                    <a:srgbClr val="000000">
                      <a:alpha val="43137"/>
                    </a:srgbClr>
                  </a:outerShdw>
                </a:effectLst>
              </a:rPr>
              <a:t>ATTIVITÀ DI PIANIFICAZIONE DI PROTEZIONE CIVILE DELL’AMBITO</a:t>
            </a:r>
          </a:p>
          <a:p>
            <a:pPr algn="ctr"/>
            <a:r>
              <a:rPr lang="it-IT" sz="1600" dirty="0"/>
              <a:t>La responsabilità è affidata alle Regioni e alle Province Autonome di Trento e Bolzano, ove non diversamente previsto dalle leggi regionali. Tale pianificazione dovrà essere elaborata secondo gli indirizzi predisposti dalle Regioni, in coerenza con quanto previsto dalla presente direttiva e dovrà essere approvata con specifico provvedimento normativo, secondo quanto previsto dalle normative regionali. </a:t>
            </a:r>
          </a:p>
        </p:txBody>
      </p:sp>
    </p:spTree>
    <p:extLst>
      <p:ext uri="{BB962C8B-B14F-4D97-AF65-F5344CB8AC3E}">
        <p14:creationId xmlns:p14="http://schemas.microsoft.com/office/powerpoint/2010/main" val="18414765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839564"/>
            <a:ext cx="872868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marL="0" marR="0" lvl="0" indent="0" algn="ctr" defTabSz="457200" rtl="0" eaLnBrk="0" fontAlgn="auto" latinLnBrk="0" hangingPunct="0">
              <a:lnSpc>
                <a:spcPct val="100000"/>
              </a:lnSpc>
              <a:spcBef>
                <a:spcPts val="0"/>
              </a:spcBef>
              <a:spcAft>
                <a:spcPts val="0"/>
              </a:spcAft>
              <a:buClrTx/>
              <a:buSzTx/>
              <a:buFontTx/>
              <a:buNone/>
              <a:tabLst>
                <a:tab pos="271463" algn="l"/>
              </a:tabLst>
              <a:defRPr/>
            </a:pPr>
            <a:r>
              <a:rPr kumimoji="0" lang="it-IT" sz="18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charset="0"/>
                <a:ea typeface="ＭＳ Ｐゴシック" charset="0"/>
              </a:rPr>
              <a:t>Il piano </a:t>
            </a:r>
            <a:r>
              <a:rPr kumimoji="0" lang="it-IT" sz="1800" b="1" i="0"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Arial" charset="0"/>
                <a:ea typeface="ＭＳ Ｐゴシック" charset="0"/>
              </a:rPr>
              <a:t>individua</a:t>
            </a:r>
          </a:p>
          <a:p>
            <a:pPr marL="0" marR="0" lvl="0" indent="0" algn="ctr" defTabSz="457200" rtl="0" eaLnBrk="0" fontAlgn="auto" latinLnBrk="0" hangingPunct="0">
              <a:lnSpc>
                <a:spcPct val="100000"/>
              </a:lnSpc>
              <a:spcBef>
                <a:spcPts val="0"/>
              </a:spcBef>
              <a:spcAft>
                <a:spcPts val="0"/>
              </a:spcAft>
              <a:buClrTx/>
              <a:buSzTx/>
              <a:buFontTx/>
              <a:buNone/>
              <a:tabLst>
                <a:tab pos="271463" algn="l"/>
              </a:tabLst>
              <a:defRPr/>
            </a:pPr>
            <a:endParaRPr kumimoji="0" lang="it-IT" sz="1800" b="1" i="0" u="none" strike="noStrike" kern="1200" cap="none" spc="0" normalizeH="0" baseline="0" noProof="0" dirty="0">
              <a:ln>
                <a:noFill/>
              </a:ln>
              <a:solidFill>
                <a:prstClr val="black"/>
              </a:solidFill>
              <a:effectLst/>
              <a:uLnTx/>
              <a:uFillTx/>
              <a:latin typeface="Arial" charset="0"/>
              <a:ea typeface="ＭＳ Ｐゴシック" charset="0"/>
            </a:endParaRPr>
          </a:p>
          <a:p>
            <a:pPr marL="285750" marR="0" lvl="0" indent="-285750" algn="l" defTabSz="457200" rtl="0" eaLnBrk="0" fontAlgn="auto" latinLnBrk="0" hangingPunct="0">
              <a:lnSpc>
                <a:spcPct val="100000"/>
              </a:lnSpc>
              <a:spcBef>
                <a:spcPts val="0"/>
              </a:spcBef>
              <a:spcAft>
                <a:spcPts val="0"/>
              </a:spcAft>
              <a:buClrTx/>
              <a:buSzTx/>
              <a:buFont typeface="Arial" panose="020B0604020202020204" pitchFamily="34" charset="0"/>
              <a:buChar char="•"/>
              <a:tabLst>
                <a:tab pos="271463" algn="l"/>
              </a:tabLst>
              <a:defRPr/>
            </a:pPr>
            <a:r>
              <a:rPr kumimoji="0" lang="it-IT" sz="1800" b="0" i="0" u="none" strike="noStrike" kern="1200" cap="none" spc="0" normalizeH="0" baseline="0" noProof="0" dirty="0">
                <a:ln>
                  <a:noFill/>
                </a:ln>
                <a:solidFill>
                  <a:prstClr val="black"/>
                </a:solidFill>
                <a:effectLst/>
                <a:uLnTx/>
                <a:uFillTx/>
                <a:latin typeface="Arial" charset="0"/>
                <a:ea typeface="ＭＳ Ｐゴシック" charset="0"/>
              </a:rPr>
              <a:t>le risorse disponibili e ne garantisce l’ottimizzazione dell’impiego ai fini dell’efficace gestione delle emergenze</a:t>
            </a:r>
          </a:p>
          <a:p>
            <a:pPr marL="285750" marR="0" lvl="0" indent="-285750" algn="l" defTabSz="457200" rtl="0" eaLnBrk="0" fontAlgn="auto" latinLnBrk="0" hangingPunct="0">
              <a:lnSpc>
                <a:spcPct val="100000"/>
              </a:lnSpc>
              <a:spcBef>
                <a:spcPts val="0"/>
              </a:spcBef>
              <a:spcAft>
                <a:spcPts val="0"/>
              </a:spcAft>
              <a:buClrTx/>
              <a:buSzTx/>
              <a:buFont typeface="Arial" panose="020B0604020202020204" pitchFamily="34" charset="0"/>
              <a:buChar char="•"/>
              <a:tabLst>
                <a:tab pos="271463" algn="l"/>
              </a:tabLst>
              <a:defRPr/>
            </a:pPr>
            <a:r>
              <a:rPr kumimoji="0" lang="it-IT" sz="1800" b="0" i="0" u="none" strike="noStrike" kern="1200" cap="none" spc="0" normalizeH="0" baseline="0" noProof="0" dirty="0">
                <a:ln>
                  <a:noFill/>
                </a:ln>
                <a:solidFill>
                  <a:prstClr val="black"/>
                </a:solidFill>
                <a:effectLst/>
                <a:uLnTx/>
                <a:uFillTx/>
                <a:latin typeface="Arial" charset="0"/>
                <a:ea typeface="ＭＳ Ｐゴシック" charset="0"/>
              </a:rPr>
              <a:t>le modalità di supporto ai Comuni nella gestione dell’emergenza. </a:t>
            </a:r>
          </a:p>
          <a:p>
            <a:pPr marL="0" marR="0" lvl="0" indent="0" algn="l" defTabSz="457200" rtl="0" eaLnBrk="0" fontAlgn="auto" latinLnBrk="0" hangingPunct="0">
              <a:lnSpc>
                <a:spcPct val="100000"/>
              </a:lnSpc>
              <a:spcBef>
                <a:spcPts val="0"/>
              </a:spcBef>
              <a:spcAft>
                <a:spcPts val="0"/>
              </a:spcAft>
              <a:buClrTx/>
              <a:buSzTx/>
              <a:buFontTx/>
              <a:buNone/>
              <a:tabLst>
                <a:tab pos="271463" algn="l"/>
              </a:tabLst>
              <a:defRPr/>
            </a:pPr>
            <a:endParaRPr kumimoji="0" lang="it-IT" sz="1800" b="0" i="0" u="none" strike="noStrike" kern="1200" cap="none" spc="0" normalizeH="0" baseline="0" noProof="0" dirty="0">
              <a:ln>
                <a:noFill/>
              </a:ln>
              <a:solidFill>
                <a:prstClr val="black"/>
              </a:solidFill>
              <a:effectLst/>
              <a:uLnTx/>
              <a:uFillTx/>
              <a:latin typeface="Arial" charset="0"/>
              <a:ea typeface="ＭＳ Ｐゴシック" charset="0"/>
            </a:endParaRPr>
          </a:p>
          <a:p>
            <a:pPr marL="0" marR="0" lvl="0" indent="0" algn="l" defTabSz="457200" rtl="0" eaLnBrk="0" fontAlgn="auto" latinLnBrk="0" hangingPunct="0">
              <a:lnSpc>
                <a:spcPct val="100000"/>
              </a:lnSpc>
              <a:spcBef>
                <a:spcPts val="0"/>
              </a:spcBef>
              <a:spcAft>
                <a:spcPts val="0"/>
              </a:spcAft>
              <a:buClrTx/>
              <a:buSzTx/>
              <a:buFontTx/>
              <a:buNone/>
              <a:tabLst>
                <a:tab pos="271463" algn="l"/>
              </a:tabLst>
              <a:defRPr/>
            </a:pPr>
            <a:r>
              <a:rPr kumimoji="0" lang="it-IT" sz="1800" b="0" i="0" u="none" strike="noStrike" kern="1200" cap="none" spc="0" normalizeH="0" baseline="0" noProof="0" dirty="0">
                <a:ln>
                  <a:noFill/>
                </a:ln>
                <a:solidFill>
                  <a:prstClr val="black"/>
                </a:solidFill>
                <a:effectLst/>
                <a:uLnTx/>
                <a:uFillTx/>
                <a:latin typeface="Arial" charset="0"/>
                <a:ea typeface="ＭＳ Ｐゴシック" charset="0"/>
              </a:rPr>
              <a:t>In fase di elaborazione del piano sarà necessario effettuare un’analisi degli elementi utili alla gestione dell’emergenza presenti nel territorio in esame. Nelle pianificazioni dei Comuni afferenti all’Ambito, devono essere analizzate gli eventuali scenari di pericolosità e valutazione di rischio omogenei e le modalità organizzative delle strutture comunali necessarie per lo svolgimento delle attività di protezione civile.</a:t>
            </a: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0" y="216171"/>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2200" b="1" i="0" u="none" strike="noStrike" kern="1200" cap="none" spc="0" normalizeH="0" baseline="0" noProof="0" dirty="0">
                <a:ln>
                  <a:noFill/>
                </a:ln>
                <a:solidFill>
                  <a:srgbClr val="FF0000"/>
                </a:solidFill>
                <a:effectLst/>
                <a:uLnTx/>
                <a:uFillTx/>
                <a:latin typeface="Calibri" panose="020F0502020204030204" pitchFamily="34" charset="0"/>
                <a:ea typeface="MS PGothic" panose="020B0600070205080204" pitchFamily="34" charset="-128"/>
              </a:rPr>
              <a:t>Il piano di protezione civile dell’Ambito </a:t>
            </a:r>
            <a:r>
              <a:rPr kumimoji="0" lang="it-IT" sz="2200" b="1" i="0" u="none" strike="noStrike" kern="1200" cap="none" spc="0" normalizeH="0" baseline="0" noProof="0" dirty="0" smtClean="0">
                <a:ln>
                  <a:noFill/>
                </a:ln>
                <a:solidFill>
                  <a:srgbClr val="FF0000"/>
                </a:solidFill>
                <a:effectLst/>
                <a:uLnTx/>
                <a:uFillTx/>
                <a:latin typeface="Calibri" panose="020F0502020204030204" pitchFamily="34" charset="0"/>
                <a:ea typeface="MS PGothic" panose="020B0600070205080204" pitchFamily="34" charset="-128"/>
              </a:rPr>
              <a:t>territoriale </a:t>
            </a:r>
            <a:r>
              <a:rPr kumimoji="0" lang="it-IT" sz="2200" b="1" i="0" u="none" strike="noStrike" kern="1200" cap="none" spc="0" normalizeH="0" baseline="0" noProof="0" dirty="0">
                <a:ln>
                  <a:noFill/>
                </a:ln>
                <a:solidFill>
                  <a:srgbClr val="FF0000"/>
                </a:solidFill>
                <a:effectLst/>
                <a:uLnTx/>
                <a:uFillTx/>
                <a:latin typeface="Calibri" panose="020F0502020204030204" pitchFamily="34" charset="0"/>
                <a:ea typeface="MS PGothic" panose="020B0600070205080204" pitchFamily="34" charset="-128"/>
              </a:rPr>
              <a:t>organizzativo ottimale</a:t>
            </a:r>
          </a:p>
        </p:txBody>
      </p:sp>
    </p:spTree>
    <p:extLst>
      <p:ext uri="{BB962C8B-B14F-4D97-AF65-F5344CB8AC3E}">
        <p14:creationId xmlns:p14="http://schemas.microsoft.com/office/powerpoint/2010/main" val="20597116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839564"/>
            <a:ext cx="872868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marL="285750" lvl="0" indent="-285750">
              <a:buFont typeface="Arial" panose="020B0604020202020204" pitchFamily="34" charset="0"/>
              <a:buChar char="•"/>
            </a:pPr>
            <a:r>
              <a:rPr lang="it-IT" sz="1800" dirty="0"/>
              <a:t>l’individuazione della sede del CCA più idonea </a:t>
            </a:r>
          </a:p>
          <a:p>
            <a:pPr marL="285750" lvl="0" indent="-285750">
              <a:buFont typeface="Arial" panose="020B0604020202020204" pitchFamily="34" charset="0"/>
              <a:buChar char="•"/>
            </a:pPr>
            <a:r>
              <a:rPr lang="it-IT" sz="1800" dirty="0"/>
              <a:t>l’individuazione di aree di ammassamento dei soccorritori per il territorio dell’Ambito;</a:t>
            </a:r>
          </a:p>
          <a:p>
            <a:pPr marL="285750" lvl="0" indent="-285750">
              <a:buFont typeface="Arial" panose="020B0604020202020204" pitchFamily="34" charset="0"/>
              <a:buChar char="•"/>
            </a:pPr>
            <a:r>
              <a:rPr lang="it-IT" sz="1800" dirty="0"/>
              <a:t>l’individuazione e l’organizzazione dei poli logistici di Ambito, </a:t>
            </a:r>
          </a:p>
          <a:p>
            <a:pPr marL="285750" lvl="0" indent="-285750">
              <a:buFont typeface="Arial" panose="020B0604020202020204" pitchFamily="34" charset="0"/>
              <a:buChar char="•"/>
            </a:pPr>
            <a:r>
              <a:rPr lang="it-IT" sz="1800" dirty="0"/>
              <a:t>l’individuazione del sistema di infrastruttura viaria di collegamento tra i Comuni, le aree di ammassamento e il CCA;</a:t>
            </a:r>
          </a:p>
          <a:p>
            <a:pPr marL="285750" lvl="0" indent="-285750">
              <a:buFont typeface="Arial" panose="020B0604020202020204" pitchFamily="34" charset="0"/>
              <a:buChar char="•"/>
            </a:pPr>
            <a:r>
              <a:rPr lang="it-IT" sz="1800" dirty="0"/>
              <a:t>censimento delle strutture operative e delle sedi di riferimento per il soccorso sanitario e tecnico urgente; </a:t>
            </a:r>
          </a:p>
          <a:p>
            <a:pPr marL="285750" lvl="0" indent="-285750">
              <a:buFont typeface="Arial" panose="020B0604020202020204" pitchFamily="34" charset="0"/>
              <a:buChar char="•"/>
            </a:pPr>
            <a:r>
              <a:rPr lang="it-IT" sz="1800" dirty="0"/>
              <a:t>la definizione delle procedure di attivazione del CCA e delle azioni da porre in essere in caso di emergenza. </a:t>
            </a: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0" y="216171"/>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it-IT" sz="2200" b="1" dirty="0">
                <a:solidFill>
                  <a:srgbClr val="C00000"/>
                </a:solidFill>
                <a:effectLst>
                  <a:outerShdw blurRad="38100" dist="38100" dir="2700000" algn="tl">
                    <a:srgbClr val="000000">
                      <a:alpha val="43137"/>
                    </a:srgbClr>
                  </a:outerShdw>
                </a:effectLst>
                <a:latin typeface="+mn-lt"/>
              </a:rPr>
              <a:t>Il piano di Ambito dovrà includere almeno i seguenti aspetti:</a:t>
            </a:r>
          </a:p>
        </p:txBody>
      </p:sp>
    </p:spTree>
    <p:extLst>
      <p:ext uri="{BB962C8B-B14F-4D97-AF65-F5344CB8AC3E}">
        <p14:creationId xmlns:p14="http://schemas.microsoft.com/office/powerpoint/2010/main" val="30039301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ttangolo 1"/>
          <p:cNvSpPr>
            <a:spLocks noChangeArrowheads="1"/>
          </p:cNvSpPr>
          <p:nvPr/>
        </p:nvSpPr>
        <p:spPr bwMode="auto">
          <a:xfrm>
            <a:off x="1430295" y="1443287"/>
            <a:ext cx="6296025"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57200"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defTabSz="457200"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defTabSz="457200"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defTabSz="4572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defTabSz="4572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a:buNone/>
            </a:pPr>
            <a:endParaRPr lang="it-IT" sz="1800" dirty="0">
              <a:latin typeface="Arial" panose="020B0604020202020204" pitchFamily="34" charset="0"/>
              <a:cs typeface="Arial" panose="020B0604020202020204" pitchFamily="34" charset="0"/>
            </a:endParaRPr>
          </a:p>
          <a:p>
            <a:pPr algn="ctr">
              <a:buNone/>
            </a:pPr>
            <a:r>
              <a:rPr lang="it-IT" sz="1800" dirty="0">
                <a:latin typeface="Arial" panose="020B0604020202020204" pitchFamily="34" charset="0"/>
              </a:rPr>
              <a:t>d</a:t>
            </a:r>
            <a:r>
              <a:rPr lang="it-IT" sz="1800" dirty="0">
                <a:latin typeface="Arial" panose="020B0604020202020204" pitchFamily="34" charset="0"/>
                <a:cs typeface="Arial" panose="020B0604020202020204" pitchFamily="34" charset="0"/>
              </a:rPr>
              <a:t>a emanare</a:t>
            </a:r>
          </a:p>
          <a:p>
            <a:pPr>
              <a:buNone/>
            </a:pPr>
            <a:r>
              <a:rPr lang="it-IT" sz="1800" dirty="0">
                <a:latin typeface="Arial" panose="020B0604020202020204" pitchFamily="34" charset="0"/>
                <a:cs typeface="Arial" panose="020B0604020202020204" pitchFamily="34" charset="0"/>
              </a:rPr>
              <a:t>in attuazione dell’art. 18 del “</a:t>
            </a:r>
            <a:r>
              <a:rPr lang="it-IT" sz="1800" i="1" dirty="0">
                <a:latin typeface="Arial" panose="020B0604020202020204" pitchFamily="34" charset="0"/>
                <a:cs typeface="Arial" panose="020B0604020202020204" pitchFamily="34" charset="0"/>
              </a:rPr>
              <a:t>Codice della protezione civile</a:t>
            </a:r>
            <a:r>
              <a:rPr lang="it-IT" sz="1800" dirty="0">
                <a:latin typeface="Arial" panose="020B0604020202020204" pitchFamily="34" charset="0"/>
                <a:cs typeface="Arial" panose="020B0604020202020204" pitchFamily="34" charset="0"/>
              </a:rPr>
              <a:t>”</a:t>
            </a:r>
          </a:p>
          <a:p>
            <a:pPr algn="ctr">
              <a:buNone/>
            </a:pPr>
            <a:endParaRPr lang="it-IT" sz="1800" dirty="0">
              <a:latin typeface="Arial" panose="020B0604020202020204" pitchFamily="34" charset="0"/>
              <a:cs typeface="Arial" panose="020B0604020202020204" pitchFamily="34" charset="0"/>
            </a:endParaRPr>
          </a:p>
          <a:p>
            <a:pPr algn="ctr">
              <a:buNone/>
            </a:pPr>
            <a:r>
              <a:rPr lang="it-IT" sz="1800" dirty="0">
                <a:latin typeface="Arial" panose="020B0604020202020204" pitchFamily="34" charset="0"/>
                <a:cs typeface="Arial" panose="020B0604020202020204" pitchFamily="34" charset="0"/>
              </a:rPr>
              <a:t>stabilisce </a:t>
            </a:r>
          </a:p>
          <a:p>
            <a:pPr>
              <a:buNone/>
            </a:pPr>
            <a:r>
              <a:rPr lang="it-IT" sz="1800" dirty="0">
                <a:latin typeface="Arial" panose="020B0604020202020204" pitchFamily="34" charset="0"/>
                <a:cs typeface="Arial" panose="020B0604020202020204" pitchFamily="34" charset="0"/>
              </a:rPr>
              <a:t>“</a:t>
            </a:r>
            <a:r>
              <a:rPr lang="it-IT" sz="1800" i="1" dirty="0">
                <a:latin typeface="Arial" panose="020B0604020202020204" pitchFamily="34" charset="0"/>
                <a:cs typeface="Arial" panose="020B0604020202020204" pitchFamily="34" charset="0"/>
              </a:rPr>
              <a:t>le modalità di organizzazione e svolgimento dell’attività di pianificazione di protezione civile e del relativo monitoraggio, aggiornamento e valutazione”</a:t>
            </a:r>
            <a:r>
              <a:rPr lang="it-IT" altLang="it-IT" sz="1800" b="1" dirty="0">
                <a:latin typeface="Arial" pitchFamily="34" charset="0"/>
                <a:cs typeface="Arial" panose="020B0604020202020204" pitchFamily="34" charset="0"/>
              </a:rPr>
              <a:t>	</a:t>
            </a:r>
          </a:p>
        </p:txBody>
      </p:sp>
      <p:sp>
        <p:nvSpPr>
          <p:cNvPr id="70659" name="Rectangle 8"/>
          <p:cNvSpPr>
            <a:spLocks noChangeArrowheads="1"/>
          </p:cNvSpPr>
          <p:nvPr/>
        </p:nvSpPr>
        <p:spPr bwMode="auto">
          <a:xfrm>
            <a:off x="1894188" y="735546"/>
            <a:ext cx="5541169"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defTabSz="909638"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defTabSz="909638"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defTabSz="909638"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defTabSz="909638"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defTabSz="909638"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defTabSz="909638"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defTabSz="909638"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defTabSz="909638"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defTabSz="909638"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defTabSz="685800">
              <a:spcBef>
                <a:spcPct val="0"/>
              </a:spcBef>
              <a:buNone/>
            </a:pPr>
            <a:r>
              <a:rPr lang="it-IT" altLang="it-IT" sz="1800" dirty="0">
                <a:solidFill>
                  <a:srgbClr val="FF0000"/>
                </a:solidFill>
                <a:latin typeface="Arial" panose="020B0604020202020204" pitchFamily="34" charset="0"/>
                <a:ea typeface="+mn-ea"/>
              </a:rPr>
              <a:t>Una direttiva nazionale</a:t>
            </a:r>
          </a:p>
          <a:p>
            <a:pPr algn="ctr">
              <a:spcBef>
                <a:spcPct val="0"/>
              </a:spcBef>
              <a:buFontTx/>
              <a:buNone/>
            </a:pPr>
            <a:endParaRPr lang="it-IT" altLang="it-IT" sz="1500" b="1" dirty="0">
              <a:solidFill>
                <a:srgbClr val="FF0000"/>
              </a:solidFill>
              <a:latin typeface="Verdana" pitchFamily="34" charset="0"/>
            </a:endParaRPr>
          </a:p>
        </p:txBody>
      </p:sp>
    </p:spTree>
    <p:extLst>
      <p:ext uri="{BB962C8B-B14F-4D97-AF65-F5344CB8AC3E}">
        <p14:creationId xmlns:p14="http://schemas.microsoft.com/office/powerpoint/2010/main" val="417611406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07660" y="1128322"/>
            <a:ext cx="8728680" cy="2523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marL="285750" lvl="0" indent="-285750">
              <a:buFont typeface="Arial" panose="020B0604020202020204" pitchFamily="34" charset="0"/>
              <a:buChar char="•"/>
            </a:pPr>
            <a:r>
              <a:rPr lang="it-IT" sz="1800" dirty="0"/>
              <a:t>l’individuazione e l’organizzazione delle risorse umane e strumentali a disposizione del CCA</a:t>
            </a:r>
          </a:p>
          <a:p>
            <a:pPr marL="285750" lvl="0" indent="-285750">
              <a:buFont typeface="Arial" panose="020B0604020202020204" pitchFamily="34" charset="0"/>
              <a:buChar char="•"/>
            </a:pPr>
            <a:r>
              <a:rPr lang="it-IT" sz="1800" dirty="0"/>
              <a:t>il censimento delle risorse logistiche disponibili da impiegare in emergenza; </a:t>
            </a:r>
          </a:p>
          <a:p>
            <a:pPr marL="285750" lvl="0" indent="-285750">
              <a:buFont typeface="Arial" panose="020B0604020202020204" pitchFamily="34" charset="0"/>
              <a:buChar char="•"/>
            </a:pPr>
            <a:r>
              <a:rPr lang="it-IT" sz="1800" dirty="0"/>
              <a:t>l’individuazione delle modalità di supporto ai comuni per l’organizzazione e la gestione dei presidi territoriali di competenza, </a:t>
            </a:r>
            <a:r>
              <a:rPr lang="it-IT" sz="1400" dirty="0"/>
              <a:t>ai sensi della direttiva del Presidente del Consiglio dei Ministri del 27 febbraio 2004;</a:t>
            </a:r>
            <a:endParaRPr lang="it-IT" sz="1800" dirty="0"/>
          </a:p>
          <a:p>
            <a:pPr marL="285750" lvl="0" indent="-285750">
              <a:buFont typeface="Arial" panose="020B0604020202020204" pitchFamily="34" charset="0"/>
              <a:buChar char="•"/>
            </a:pPr>
            <a:r>
              <a:rPr lang="it-IT" sz="1800" dirty="0"/>
              <a:t>la definizione del flusso delle comunicazioni </a:t>
            </a:r>
          </a:p>
          <a:p>
            <a:pPr marL="285750" lvl="0" indent="-285750">
              <a:buFont typeface="Arial" panose="020B0604020202020204" pitchFamily="34" charset="0"/>
              <a:buChar char="•"/>
            </a:pPr>
            <a:r>
              <a:rPr lang="it-IT" sz="1800" dirty="0"/>
              <a:t>le modalità per garantire la funzionalità della rete di comunicazione in emergenza.</a:t>
            </a:r>
          </a:p>
        </p:txBody>
      </p:sp>
      <p:sp>
        <p:nvSpPr>
          <p:cNvPr id="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207660" y="288361"/>
            <a:ext cx="91440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it-IT" sz="2200" b="1" dirty="0">
                <a:solidFill>
                  <a:srgbClr val="C00000"/>
                </a:solidFill>
                <a:effectLst>
                  <a:outerShdw blurRad="38100" dist="38100" dir="2700000" algn="tl">
                    <a:srgbClr val="000000">
                      <a:alpha val="43137"/>
                    </a:srgbClr>
                  </a:outerShdw>
                </a:effectLst>
                <a:latin typeface="+mn-lt"/>
              </a:rPr>
              <a:t>Il piano di Ambito dovrà includere almeno i seguenti aspetti:</a:t>
            </a:r>
          </a:p>
        </p:txBody>
      </p:sp>
    </p:spTree>
    <p:extLst>
      <p:ext uri="{BB962C8B-B14F-4D97-AF65-F5344CB8AC3E}">
        <p14:creationId xmlns:p14="http://schemas.microsoft.com/office/powerpoint/2010/main" val="41758740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94480083-AA79-4482-85D5-7AB872146560}"/>
              </a:ext>
            </a:extLst>
          </p:cNvPr>
          <p:cNvSpPr>
            <a:spLocks noGrp="1"/>
          </p:cNvSpPr>
          <p:nvPr>
            <p:ph type="title"/>
          </p:nvPr>
        </p:nvSpPr>
        <p:spPr>
          <a:xfrm>
            <a:off x="1385646" y="1167595"/>
            <a:ext cx="6385121" cy="2665850"/>
          </a:xfrm>
        </p:spPr>
        <p:txBody>
          <a:bodyPr>
            <a:noAutofit/>
          </a:bodyPr>
          <a:lstStyle/>
          <a:p>
            <a:r>
              <a:rPr lang="it-IT" sz="4050" dirty="0">
                <a:solidFill>
                  <a:srgbClr val="FF0000"/>
                </a:solidFill>
                <a:latin typeface="Calibri" pitchFamily="34" charset="0"/>
                <a:ea typeface="MS PGothic" pitchFamily="34" charset="-128"/>
                <a:cs typeface="+mn-cs"/>
              </a:rPr>
              <a:t>Catalogo Nazionale dei piani di protezione civile</a:t>
            </a:r>
          </a:p>
        </p:txBody>
      </p:sp>
    </p:spTree>
    <p:extLst>
      <p:ext uri="{BB962C8B-B14F-4D97-AF65-F5344CB8AC3E}">
        <p14:creationId xmlns:p14="http://schemas.microsoft.com/office/powerpoint/2010/main" val="33922206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4"/>
          <p:cNvSpPr>
            <a:spLocks noChangeArrowheads="1"/>
          </p:cNvSpPr>
          <p:nvPr/>
        </p:nvSpPr>
        <p:spPr bwMode="auto">
          <a:xfrm>
            <a:off x="2087724" y="249492"/>
            <a:ext cx="421246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defTabSz="685800" fontAlgn="base">
              <a:spcBef>
                <a:spcPct val="0"/>
              </a:spcBef>
              <a:spcAft>
                <a:spcPct val="0"/>
              </a:spcAft>
              <a:defRPr/>
            </a:pPr>
            <a:r>
              <a:rPr lang="it-IT" altLang="it-IT" sz="1500" dirty="0">
                <a:solidFill>
                  <a:srgbClr val="FF0000"/>
                </a:solidFill>
                <a:latin typeface="Calibri" panose="020F0502020204030204" pitchFamily="34" charset="0"/>
              </a:rPr>
              <a:t>Catalogo Nazionale dei piani di protezione civile sottosistema integrato della Piattaforma IT-</a:t>
            </a:r>
            <a:r>
              <a:rPr lang="it-IT" altLang="it-IT" sz="1500" dirty="0" err="1">
                <a:solidFill>
                  <a:srgbClr val="FF0000"/>
                </a:solidFill>
                <a:latin typeface="Calibri" panose="020F0502020204030204" pitchFamily="34" charset="0"/>
              </a:rPr>
              <a:t>Alert</a:t>
            </a:r>
            <a:endParaRPr lang="it-IT" altLang="it-IT" sz="1500" dirty="0">
              <a:solidFill>
                <a:srgbClr val="FF0000"/>
              </a:solidFill>
              <a:latin typeface="Calibri" panose="020F0502020204030204" pitchFamily="34" charset="0"/>
            </a:endParaRPr>
          </a:p>
        </p:txBody>
      </p:sp>
      <p:sp>
        <p:nvSpPr>
          <p:cNvPr id="5" name="Rettangolo 4">
            <a:extLst>
              <a:ext uri="{FF2B5EF4-FFF2-40B4-BE49-F238E27FC236}">
                <a16:creationId xmlns:a16="http://schemas.microsoft.com/office/drawing/2014/main" id="{8E6C5C5A-8019-4C25-AD57-D615333FD7AE}"/>
              </a:ext>
            </a:extLst>
          </p:cNvPr>
          <p:cNvSpPr/>
          <p:nvPr/>
        </p:nvSpPr>
        <p:spPr>
          <a:xfrm>
            <a:off x="1391990" y="1020960"/>
            <a:ext cx="3189685" cy="3819525"/>
          </a:xfrm>
          <a:prstGeom prst="rect">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p:spPr>
        <p:style>
          <a:lnRef idx="1">
            <a:schemeClr val="accent1"/>
          </a:lnRef>
          <a:fillRef idx="3">
            <a:schemeClr val="accent1"/>
          </a:fillRef>
          <a:effectRef idx="2">
            <a:schemeClr val="accent1"/>
          </a:effectRef>
          <a:fontRef idx="minor">
            <a:schemeClr val="lt1"/>
          </a:fontRef>
        </p:style>
        <p:txBody>
          <a:bodyPr/>
          <a:lstStyle/>
          <a:p>
            <a:pPr defTabSz="685800" eaLnBrk="0" fontAlgn="base" hangingPunct="0">
              <a:spcBef>
                <a:spcPct val="0"/>
              </a:spcBef>
              <a:spcAft>
                <a:spcPct val="0"/>
              </a:spcAft>
              <a:defRPr/>
            </a:pPr>
            <a:r>
              <a:rPr lang="it-IT" sz="1350" b="1" dirty="0">
                <a:solidFill>
                  <a:srgbClr val="1F497D">
                    <a:lumMod val="50000"/>
                  </a:srgbClr>
                </a:solidFill>
                <a:latin typeface="Calibri"/>
              </a:rPr>
              <a:t>Dipartimento Protezione Civile</a:t>
            </a:r>
          </a:p>
        </p:txBody>
      </p:sp>
      <p:sp>
        <p:nvSpPr>
          <p:cNvPr id="7" name="Rettangolo arrotondato 25">
            <a:extLst>
              <a:ext uri="{FF2B5EF4-FFF2-40B4-BE49-F238E27FC236}">
                <a16:creationId xmlns:a16="http://schemas.microsoft.com/office/drawing/2014/main" id="{E580F7FF-DBB9-4429-9DFB-DB14D0E0FE57}"/>
              </a:ext>
            </a:extLst>
          </p:cNvPr>
          <p:cNvSpPr/>
          <p:nvPr/>
        </p:nvSpPr>
        <p:spPr>
          <a:xfrm>
            <a:off x="2430215" y="1517452"/>
            <a:ext cx="2037160" cy="2359819"/>
          </a:xfrm>
          <a:prstGeom prst="roundRect">
            <a:avLst/>
          </a:prstGeom>
        </p:spPr>
        <p:style>
          <a:lnRef idx="1">
            <a:schemeClr val="accent1"/>
          </a:lnRef>
          <a:fillRef idx="3">
            <a:schemeClr val="accent1"/>
          </a:fillRef>
          <a:effectRef idx="2">
            <a:schemeClr val="accent1"/>
          </a:effectRef>
          <a:fontRef idx="minor">
            <a:schemeClr val="lt1"/>
          </a:fontRef>
        </p:style>
        <p:txBody>
          <a:bodyPr/>
          <a:lstStyle/>
          <a:p>
            <a:pPr algn="r" defTabSz="685800" eaLnBrk="0" fontAlgn="base" hangingPunct="0">
              <a:spcBef>
                <a:spcPct val="0"/>
              </a:spcBef>
              <a:spcAft>
                <a:spcPct val="0"/>
              </a:spcAft>
              <a:defRPr/>
            </a:pPr>
            <a:r>
              <a:rPr lang="en-GB" sz="1500" b="1" dirty="0">
                <a:solidFill>
                  <a:srgbClr val="1F497D">
                    <a:lumMod val="50000"/>
                  </a:srgbClr>
                </a:solidFill>
                <a:latin typeface="Calibri"/>
              </a:rPr>
              <a:t>IT-Alert</a:t>
            </a:r>
          </a:p>
        </p:txBody>
      </p:sp>
      <p:sp>
        <p:nvSpPr>
          <p:cNvPr id="8" name="Rettangolo 7">
            <a:extLst>
              <a:ext uri="{FF2B5EF4-FFF2-40B4-BE49-F238E27FC236}">
                <a16:creationId xmlns:a16="http://schemas.microsoft.com/office/drawing/2014/main" id="{546A3FB5-82E7-439E-99A2-A289A8CF3541}"/>
              </a:ext>
            </a:extLst>
          </p:cNvPr>
          <p:cNvSpPr/>
          <p:nvPr/>
        </p:nvSpPr>
        <p:spPr>
          <a:xfrm>
            <a:off x="4744790" y="1025724"/>
            <a:ext cx="1993106" cy="2141935"/>
          </a:xfrm>
          <a:prstGeom prst="rect">
            <a:avLst/>
          </a:prstGeom>
          <a:solidFill>
            <a:schemeClr val="accent2">
              <a:lumMod val="20000"/>
              <a:lumOff val="80000"/>
            </a:schemeClr>
          </a:solidFill>
        </p:spPr>
        <p:style>
          <a:lnRef idx="1">
            <a:schemeClr val="accent1"/>
          </a:lnRef>
          <a:fillRef idx="3">
            <a:schemeClr val="accent1"/>
          </a:fillRef>
          <a:effectRef idx="2">
            <a:schemeClr val="accent1"/>
          </a:effectRef>
          <a:fontRef idx="minor">
            <a:schemeClr val="lt1"/>
          </a:fontRef>
        </p:style>
        <p:txBody>
          <a:bodyPr/>
          <a:lstStyle/>
          <a:p>
            <a:pPr algn="r" defTabSz="685800" eaLnBrk="0" fontAlgn="base" hangingPunct="0">
              <a:spcBef>
                <a:spcPct val="0"/>
              </a:spcBef>
              <a:spcAft>
                <a:spcPct val="0"/>
              </a:spcAft>
              <a:defRPr/>
            </a:pPr>
            <a:r>
              <a:rPr lang="it-IT" sz="1050" b="1" dirty="0">
                <a:solidFill>
                  <a:srgbClr val="1F497D">
                    <a:lumMod val="50000"/>
                  </a:srgbClr>
                </a:solidFill>
                <a:latin typeface="Calibri"/>
              </a:rPr>
              <a:t>Operatori</a:t>
            </a:r>
          </a:p>
          <a:p>
            <a:pPr algn="r" defTabSz="685800" eaLnBrk="0" fontAlgn="base" hangingPunct="0">
              <a:spcBef>
                <a:spcPct val="0"/>
              </a:spcBef>
              <a:spcAft>
                <a:spcPct val="0"/>
              </a:spcAft>
              <a:defRPr/>
            </a:pPr>
            <a:r>
              <a:rPr lang="it-IT" sz="1050" b="1" dirty="0">
                <a:solidFill>
                  <a:srgbClr val="1F497D">
                    <a:lumMod val="50000"/>
                  </a:srgbClr>
                </a:solidFill>
                <a:latin typeface="Calibri"/>
              </a:rPr>
              <a:t> Nazionali</a:t>
            </a:r>
          </a:p>
          <a:p>
            <a:pPr algn="r" defTabSz="685800" eaLnBrk="0" fontAlgn="base" hangingPunct="0">
              <a:spcBef>
                <a:spcPct val="0"/>
              </a:spcBef>
              <a:spcAft>
                <a:spcPct val="0"/>
              </a:spcAft>
              <a:defRPr/>
            </a:pPr>
            <a:r>
              <a:rPr lang="it-IT" sz="1050" b="1" dirty="0">
                <a:solidFill>
                  <a:srgbClr val="1F497D">
                    <a:lumMod val="50000"/>
                  </a:srgbClr>
                </a:solidFill>
                <a:latin typeface="Calibri"/>
              </a:rPr>
              <a:t>Telefonia </a:t>
            </a:r>
          </a:p>
          <a:p>
            <a:pPr algn="r" defTabSz="685800" eaLnBrk="0" fontAlgn="base" hangingPunct="0">
              <a:spcBef>
                <a:spcPct val="0"/>
              </a:spcBef>
              <a:spcAft>
                <a:spcPct val="0"/>
              </a:spcAft>
              <a:defRPr/>
            </a:pPr>
            <a:r>
              <a:rPr lang="it-IT" sz="1050" b="1" dirty="0">
                <a:solidFill>
                  <a:srgbClr val="1F497D">
                    <a:lumMod val="50000"/>
                  </a:srgbClr>
                </a:solidFill>
                <a:latin typeface="Calibri"/>
              </a:rPr>
              <a:t>Mobile</a:t>
            </a:r>
          </a:p>
        </p:txBody>
      </p:sp>
      <p:sp>
        <p:nvSpPr>
          <p:cNvPr id="9" name="Rettangolo arrotondato 104">
            <a:extLst>
              <a:ext uri="{FF2B5EF4-FFF2-40B4-BE49-F238E27FC236}">
                <a16:creationId xmlns:a16="http://schemas.microsoft.com/office/drawing/2014/main" id="{E86D244E-FD9A-454C-98EB-AFF5EF7763E5}"/>
              </a:ext>
            </a:extLst>
          </p:cNvPr>
          <p:cNvSpPr/>
          <p:nvPr/>
        </p:nvSpPr>
        <p:spPr>
          <a:xfrm>
            <a:off x="4819798" y="2121284"/>
            <a:ext cx="1765697" cy="856059"/>
          </a:xfrm>
          <a:prstGeom prst="roundRect">
            <a:avLst/>
          </a:prstGeom>
        </p:spPr>
        <p:style>
          <a:lnRef idx="1">
            <a:schemeClr val="accent1"/>
          </a:lnRef>
          <a:fillRef idx="3">
            <a:schemeClr val="accent1"/>
          </a:fillRef>
          <a:effectRef idx="2">
            <a:schemeClr val="accent1"/>
          </a:effectRef>
          <a:fontRef idx="minor">
            <a:schemeClr val="lt1"/>
          </a:fontRef>
        </p:style>
        <p:txBody>
          <a:bodyPr/>
          <a:lstStyle/>
          <a:p>
            <a:pPr defTabSz="685800" eaLnBrk="0" fontAlgn="base" hangingPunct="0">
              <a:spcBef>
                <a:spcPct val="0"/>
              </a:spcBef>
              <a:spcAft>
                <a:spcPct val="0"/>
              </a:spcAft>
              <a:defRPr/>
            </a:pPr>
            <a:r>
              <a:rPr lang="en-GB" sz="1350" b="1" dirty="0">
                <a:solidFill>
                  <a:srgbClr val="1F497D">
                    <a:lumMod val="50000"/>
                  </a:srgbClr>
                </a:solidFill>
                <a:latin typeface="Calibri"/>
              </a:rPr>
              <a:t>IT-Alert</a:t>
            </a:r>
          </a:p>
        </p:txBody>
      </p:sp>
      <p:sp>
        <p:nvSpPr>
          <p:cNvPr id="10" name="Nuvola 9">
            <a:extLst>
              <a:ext uri="{FF2B5EF4-FFF2-40B4-BE49-F238E27FC236}">
                <a16:creationId xmlns:a16="http://schemas.microsoft.com/office/drawing/2014/main" id="{067DE1F9-11E0-40D3-8484-B04817BC2740}"/>
              </a:ext>
            </a:extLst>
          </p:cNvPr>
          <p:cNvSpPr/>
          <p:nvPr/>
        </p:nvSpPr>
        <p:spPr>
          <a:xfrm>
            <a:off x="3377952" y="3220046"/>
            <a:ext cx="2607469" cy="1764506"/>
          </a:xfrm>
          <a:prstGeom prst="cloud">
            <a:avLst/>
          </a:prstGeom>
          <a:effectLst>
            <a:outerShdw blurRad="50800" dist="38100" dir="2700000" algn="tl" rotWithShape="0">
              <a:prstClr val="black">
                <a:alpha val="40000"/>
              </a:prstClr>
            </a:outerShdw>
          </a:effectLst>
        </p:spPr>
        <p:style>
          <a:lnRef idx="1">
            <a:schemeClr val="accent5"/>
          </a:lnRef>
          <a:fillRef idx="2">
            <a:schemeClr val="accent5"/>
          </a:fillRef>
          <a:effectRef idx="1">
            <a:schemeClr val="accent5"/>
          </a:effectRef>
          <a:fontRef idx="minor">
            <a:schemeClr val="dk1"/>
          </a:fontRef>
        </p:style>
        <p:txBody>
          <a:bodyPr anchor="ctr"/>
          <a:lstStyle/>
          <a:p>
            <a:pPr algn="ctr" defTabSz="685800" eaLnBrk="0" fontAlgn="base" hangingPunct="0">
              <a:spcBef>
                <a:spcPct val="0"/>
              </a:spcBef>
              <a:spcAft>
                <a:spcPct val="0"/>
              </a:spcAft>
              <a:defRPr/>
            </a:pPr>
            <a:endParaRPr lang="it-IT" b="1" dirty="0">
              <a:solidFill>
                <a:prstClr val="black"/>
              </a:solidFill>
              <a:latin typeface="Calibri"/>
            </a:endParaRPr>
          </a:p>
          <a:p>
            <a:pPr algn="ctr" defTabSz="685800" eaLnBrk="0" fontAlgn="base" hangingPunct="0">
              <a:spcBef>
                <a:spcPct val="0"/>
              </a:spcBef>
              <a:spcAft>
                <a:spcPct val="0"/>
              </a:spcAft>
              <a:defRPr/>
            </a:pPr>
            <a:r>
              <a:rPr lang="it-IT" b="1" dirty="0">
                <a:solidFill>
                  <a:prstClr val="black"/>
                </a:solidFill>
                <a:latin typeface="Calibri"/>
              </a:rPr>
              <a:t>internet</a:t>
            </a:r>
          </a:p>
        </p:txBody>
      </p:sp>
      <p:sp>
        <p:nvSpPr>
          <p:cNvPr id="11" name="Rettangolo 10">
            <a:extLst>
              <a:ext uri="{FF2B5EF4-FFF2-40B4-BE49-F238E27FC236}">
                <a16:creationId xmlns:a16="http://schemas.microsoft.com/office/drawing/2014/main" id="{E5142394-002B-48CD-94FF-E1E3D38FA2F3}"/>
              </a:ext>
            </a:extLst>
          </p:cNvPr>
          <p:cNvSpPr/>
          <p:nvPr/>
        </p:nvSpPr>
        <p:spPr>
          <a:xfrm>
            <a:off x="6791474" y="1025723"/>
            <a:ext cx="960834" cy="3715941"/>
          </a:xfrm>
          <a:prstGeom prst="rect">
            <a:avLst/>
          </a:prstGeom>
          <a:solidFill>
            <a:schemeClr val="accent3">
              <a:lumMod val="20000"/>
              <a:lumOff val="80000"/>
            </a:schemeClr>
          </a:solidFill>
        </p:spPr>
        <p:style>
          <a:lnRef idx="1">
            <a:schemeClr val="accent1"/>
          </a:lnRef>
          <a:fillRef idx="3">
            <a:schemeClr val="accent1"/>
          </a:fillRef>
          <a:effectRef idx="2">
            <a:schemeClr val="accent1"/>
          </a:effectRef>
          <a:fontRef idx="minor">
            <a:schemeClr val="lt1"/>
          </a:fontRef>
        </p:style>
        <p:txBody>
          <a:bodyPr/>
          <a:lstStyle/>
          <a:p>
            <a:pPr algn="ctr" defTabSz="685800" eaLnBrk="0" fontAlgn="base" hangingPunct="0">
              <a:spcBef>
                <a:spcPct val="0"/>
              </a:spcBef>
              <a:spcAft>
                <a:spcPct val="0"/>
              </a:spcAft>
              <a:defRPr/>
            </a:pPr>
            <a:r>
              <a:rPr lang="it-IT" sz="1200" b="1" dirty="0">
                <a:solidFill>
                  <a:srgbClr val="1F497D">
                    <a:lumMod val="50000"/>
                  </a:srgbClr>
                </a:solidFill>
                <a:latin typeface="Calibri"/>
              </a:rPr>
              <a:t>Utenti</a:t>
            </a:r>
          </a:p>
          <a:p>
            <a:pPr algn="ctr" defTabSz="685800" eaLnBrk="0" fontAlgn="base" hangingPunct="0">
              <a:spcBef>
                <a:spcPct val="0"/>
              </a:spcBef>
              <a:spcAft>
                <a:spcPct val="0"/>
              </a:spcAft>
              <a:defRPr/>
            </a:pPr>
            <a:endParaRPr lang="it-IT" sz="1200" b="1" dirty="0">
              <a:solidFill>
                <a:srgbClr val="1F497D">
                  <a:lumMod val="50000"/>
                </a:srgbClr>
              </a:solidFill>
              <a:latin typeface="Calibri"/>
            </a:endParaRPr>
          </a:p>
        </p:txBody>
      </p:sp>
      <p:cxnSp>
        <p:nvCxnSpPr>
          <p:cNvPr id="12" name="Connettore 1 6">
            <a:extLst>
              <a:ext uri="{FF2B5EF4-FFF2-40B4-BE49-F238E27FC236}">
                <a16:creationId xmlns:a16="http://schemas.microsoft.com/office/drawing/2014/main" id="{38F1A281-0BD0-4484-9026-A9D9F6A10FCD}"/>
              </a:ext>
            </a:extLst>
          </p:cNvPr>
          <p:cNvCxnSpPr>
            <a:cxnSpLocks/>
          </p:cNvCxnSpPr>
          <p:nvPr/>
        </p:nvCxnSpPr>
        <p:spPr>
          <a:xfrm>
            <a:off x="4674542" y="843559"/>
            <a:ext cx="0" cy="3269456"/>
          </a:xfrm>
          <a:prstGeom prst="line">
            <a:avLst/>
          </a:prstGeom>
          <a:ln w="31750" cap="flat" cmpd="sng" algn="ctr">
            <a:solidFill>
              <a:schemeClr val="accent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13" name="Immagine 5">
            <a:extLst>
              <a:ext uri="{FF2B5EF4-FFF2-40B4-BE49-F238E27FC236}">
                <a16:creationId xmlns:a16="http://schemas.microsoft.com/office/drawing/2014/main" id="{3386BE56-D3F1-421A-83B6-642134C7EFD8}"/>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30664" y="1684735"/>
            <a:ext cx="1023938" cy="1213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magine 5">
            <a:extLst>
              <a:ext uri="{FF2B5EF4-FFF2-40B4-BE49-F238E27FC236}">
                <a16:creationId xmlns:a16="http://schemas.microsoft.com/office/drawing/2014/main" id="{A7A8953C-1A90-4C30-88F4-3F33BF7AD73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97426" y="2098477"/>
            <a:ext cx="939404" cy="939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Immagine 8" descr="MARCHIO_DPC.eps">
            <a:extLst>
              <a:ext uri="{FF2B5EF4-FFF2-40B4-BE49-F238E27FC236}">
                <a16:creationId xmlns:a16="http://schemas.microsoft.com/office/drawing/2014/main" id="{C4B9EE6D-A637-47C5-9FB4-D183093F76B4}"/>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20889" y="1113830"/>
            <a:ext cx="458391" cy="359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Immagine 77">
            <a:extLst>
              <a:ext uri="{FF2B5EF4-FFF2-40B4-BE49-F238E27FC236}">
                <a16:creationId xmlns:a16="http://schemas.microsoft.com/office/drawing/2014/main" id="{9CCFEC0F-D016-40CF-9765-A6FF5E1621E5}"/>
              </a:ext>
            </a:extLst>
          </p:cNvPr>
          <p:cNvPicPr>
            <a:picLocks noChangeAspect="1" noChangeArrowheads="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36468" y="1113830"/>
            <a:ext cx="539353" cy="140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Immagine 78">
            <a:extLst>
              <a:ext uri="{FF2B5EF4-FFF2-40B4-BE49-F238E27FC236}">
                <a16:creationId xmlns:a16="http://schemas.microsoft.com/office/drawing/2014/main" id="{4923A88A-6386-4474-A767-9E1C2BE6A3CC}"/>
              </a:ext>
            </a:extLst>
          </p:cNvPr>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36467" y="1337666"/>
            <a:ext cx="619125" cy="163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Immagine 79">
            <a:extLst>
              <a:ext uri="{FF2B5EF4-FFF2-40B4-BE49-F238E27FC236}">
                <a16:creationId xmlns:a16="http://schemas.microsoft.com/office/drawing/2014/main" id="{2A00703E-A3EC-45CE-8597-BAA3A21F0FC7}"/>
              </a:ext>
            </a:extLst>
          </p:cNvPr>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26943" y="1526976"/>
            <a:ext cx="548878" cy="208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Immagine 80">
            <a:extLst>
              <a:ext uri="{FF2B5EF4-FFF2-40B4-BE49-F238E27FC236}">
                <a16:creationId xmlns:a16="http://schemas.microsoft.com/office/drawing/2014/main" id="{C9BF94D8-0DE1-4F8A-AFC9-ED273A1B9856}"/>
              </a:ext>
            </a:extLst>
          </p:cNvPr>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835277" y="1790104"/>
            <a:ext cx="38933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ttangolo arrotondato 36">
            <a:extLst>
              <a:ext uri="{FF2B5EF4-FFF2-40B4-BE49-F238E27FC236}">
                <a16:creationId xmlns:a16="http://schemas.microsoft.com/office/drawing/2014/main" id="{B13566F9-FD17-43DB-ADF9-89718135BF0B}"/>
              </a:ext>
            </a:extLst>
          </p:cNvPr>
          <p:cNvSpPr/>
          <p:nvPr/>
        </p:nvSpPr>
        <p:spPr>
          <a:xfrm>
            <a:off x="2526656" y="2455534"/>
            <a:ext cx="1816894" cy="297656"/>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defTabSz="685800" eaLnBrk="0" fontAlgn="base" hangingPunct="0">
              <a:spcBef>
                <a:spcPct val="0"/>
              </a:spcBef>
              <a:spcAft>
                <a:spcPct val="0"/>
              </a:spcAft>
              <a:defRPr/>
            </a:pPr>
            <a:r>
              <a:rPr lang="en-US" sz="1050" b="1" dirty="0">
                <a:solidFill>
                  <a:prstClr val="black"/>
                </a:solidFill>
                <a:latin typeface="Calibri"/>
              </a:rPr>
              <a:t>CBE (</a:t>
            </a:r>
            <a:r>
              <a:rPr lang="en-US" sz="1050" b="1" u="sng" dirty="0">
                <a:solidFill>
                  <a:prstClr val="black"/>
                </a:solidFill>
                <a:latin typeface="Calibri"/>
              </a:rPr>
              <a:t>C</a:t>
            </a:r>
            <a:r>
              <a:rPr lang="en-US" sz="1050" b="1" dirty="0">
                <a:solidFill>
                  <a:prstClr val="black"/>
                </a:solidFill>
                <a:latin typeface="Calibri"/>
              </a:rPr>
              <a:t>ell </a:t>
            </a:r>
            <a:r>
              <a:rPr lang="en-US" sz="1050" b="1" u="sng" dirty="0">
                <a:solidFill>
                  <a:prstClr val="black"/>
                </a:solidFill>
                <a:latin typeface="Calibri"/>
              </a:rPr>
              <a:t>B</a:t>
            </a:r>
            <a:r>
              <a:rPr lang="en-US" sz="1050" b="1" dirty="0">
                <a:solidFill>
                  <a:prstClr val="black"/>
                </a:solidFill>
                <a:latin typeface="Calibri"/>
              </a:rPr>
              <a:t>roadcast </a:t>
            </a:r>
            <a:r>
              <a:rPr lang="en-US" sz="1050" b="1" u="sng" dirty="0">
                <a:solidFill>
                  <a:prstClr val="black"/>
                </a:solidFill>
                <a:latin typeface="Calibri"/>
              </a:rPr>
              <a:t>E</a:t>
            </a:r>
            <a:r>
              <a:rPr lang="en-US" sz="1050" b="1" dirty="0">
                <a:solidFill>
                  <a:prstClr val="black"/>
                </a:solidFill>
                <a:latin typeface="Calibri"/>
              </a:rPr>
              <a:t>ntity)</a:t>
            </a:r>
          </a:p>
        </p:txBody>
      </p:sp>
      <p:pic>
        <p:nvPicPr>
          <p:cNvPr id="21" name="Immagine 23">
            <a:extLst>
              <a:ext uri="{FF2B5EF4-FFF2-40B4-BE49-F238E27FC236}">
                <a16:creationId xmlns:a16="http://schemas.microsoft.com/office/drawing/2014/main" id="{EF7A1AD0-D96A-4754-B971-3A728C8C7ACC}"/>
              </a:ext>
            </a:extLst>
          </p:cNvPr>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989118" y="3558182"/>
            <a:ext cx="540544" cy="1051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CasellaDiTesto 24">
            <a:extLst>
              <a:ext uri="{FF2B5EF4-FFF2-40B4-BE49-F238E27FC236}">
                <a16:creationId xmlns:a16="http://schemas.microsoft.com/office/drawing/2014/main" id="{442487AB-85D5-41ED-BC31-5844D0E18A6C}"/>
              </a:ext>
            </a:extLst>
          </p:cNvPr>
          <p:cNvSpPr txBox="1">
            <a:spLocks noChangeArrowheads="1"/>
          </p:cNvSpPr>
          <p:nvPr/>
        </p:nvSpPr>
        <p:spPr bwMode="auto">
          <a:xfrm>
            <a:off x="6989118" y="3922514"/>
            <a:ext cx="655949"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defTabSz="685800" eaLnBrk="0" fontAlgn="base" hangingPunct="0">
              <a:spcBef>
                <a:spcPct val="0"/>
              </a:spcBef>
              <a:spcAft>
                <a:spcPct val="0"/>
              </a:spcAft>
              <a:buNone/>
              <a:defRPr/>
            </a:pPr>
            <a:r>
              <a:rPr lang="en-GB" altLang="it-IT" sz="1050" b="1" dirty="0">
                <a:solidFill>
                  <a:prstClr val="black"/>
                </a:solidFill>
                <a:latin typeface="Arial" panose="020B0604020202020204" pitchFamily="34" charset="0"/>
                <a:cs typeface="Arial" panose="020B0604020202020204" pitchFamily="34" charset="0"/>
              </a:rPr>
              <a:t>IT-Alert</a:t>
            </a:r>
          </a:p>
        </p:txBody>
      </p:sp>
      <p:sp>
        <p:nvSpPr>
          <p:cNvPr id="23" name="Rettangolo arrotondato 42">
            <a:extLst>
              <a:ext uri="{FF2B5EF4-FFF2-40B4-BE49-F238E27FC236}">
                <a16:creationId xmlns:a16="http://schemas.microsoft.com/office/drawing/2014/main" id="{0369186E-479F-4D0E-BE58-563F4F724591}"/>
              </a:ext>
            </a:extLst>
          </p:cNvPr>
          <p:cNvSpPr/>
          <p:nvPr/>
        </p:nvSpPr>
        <p:spPr>
          <a:xfrm>
            <a:off x="2526656" y="2126921"/>
            <a:ext cx="1816894" cy="297656"/>
          </a:xfrm>
          <a:prstGeom prst="roundRect">
            <a:avLst/>
          </a:prstGeom>
          <a:solidFill>
            <a:schemeClr val="accent6">
              <a:lumMod val="40000"/>
              <a:lumOff val="60000"/>
            </a:schemeClr>
          </a:solidFill>
        </p:spPr>
        <p:style>
          <a:lnRef idx="1">
            <a:schemeClr val="dk1"/>
          </a:lnRef>
          <a:fillRef idx="2">
            <a:schemeClr val="dk1"/>
          </a:fillRef>
          <a:effectRef idx="1">
            <a:schemeClr val="dk1"/>
          </a:effectRef>
          <a:fontRef idx="minor">
            <a:schemeClr val="dk1"/>
          </a:fontRef>
        </p:style>
        <p:txBody>
          <a:bodyPr anchor="ctr"/>
          <a:lstStyle/>
          <a:p>
            <a:pPr algn="ctr" defTabSz="685800" eaLnBrk="0" fontAlgn="base" hangingPunct="0">
              <a:spcBef>
                <a:spcPct val="0"/>
              </a:spcBef>
              <a:spcAft>
                <a:spcPct val="0"/>
              </a:spcAft>
              <a:defRPr/>
            </a:pPr>
            <a:r>
              <a:rPr lang="it-IT" sz="1050" b="1" dirty="0">
                <a:solidFill>
                  <a:prstClr val="black"/>
                </a:solidFill>
                <a:latin typeface="Calibri"/>
              </a:rPr>
              <a:t>Catalogo Nazionale PPC</a:t>
            </a:r>
          </a:p>
        </p:txBody>
      </p:sp>
      <p:pic>
        <p:nvPicPr>
          <p:cNvPr id="24" name="Immagine 43">
            <a:extLst>
              <a:ext uri="{FF2B5EF4-FFF2-40B4-BE49-F238E27FC236}">
                <a16:creationId xmlns:a16="http://schemas.microsoft.com/office/drawing/2014/main" id="{BB76C076-321D-44EB-BB2E-7C15E5F7FE94}"/>
              </a:ext>
            </a:extLst>
          </p:cNvPr>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65808" y="3965376"/>
            <a:ext cx="1095375" cy="8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ttangolo arrotondato 46">
            <a:extLst>
              <a:ext uri="{FF2B5EF4-FFF2-40B4-BE49-F238E27FC236}">
                <a16:creationId xmlns:a16="http://schemas.microsoft.com/office/drawing/2014/main" id="{646FEF02-0898-434F-82BD-21A65F4B71BC}"/>
              </a:ext>
            </a:extLst>
          </p:cNvPr>
          <p:cNvSpPr/>
          <p:nvPr/>
        </p:nvSpPr>
        <p:spPr>
          <a:xfrm>
            <a:off x="2520701" y="2800815"/>
            <a:ext cx="1815704" cy="297656"/>
          </a:xfrm>
          <a:prstGeom prst="roundRect">
            <a:avLst/>
          </a:prstGeom>
          <a:solidFill>
            <a:schemeClr val="accent5"/>
          </a:solidFill>
        </p:spPr>
        <p:style>
          <a:lnRef idx="1">
            <a:schemeClr val="dk1"/>
          </a:lnRef>
          <a:fillRef idx="2">
            <a:schemeClr val="dk1"/>
          </a:fillRef>
          <a:effectRef idx="1">
            <a:schemeClr val="dk1"/>
          </a:effectRef>
          <a:fontRef idx="minor">
            <a:schemeClr val="dk1"/>
          </a:fontRef>
        </p:style>
        <p:txBody>
          <a:bodyPr anchor="ctr"/>
          <a:lstStyle/>
          <a:p>
            <a:pPr algn="ctr" defTabSz="685800" eaLnBrk="0" fontAlgn="base" hangingPunct="0">
              <a:spcBef>
                <a:spcPct val="0"/>
              </a:spcBef>
              <a:spcAft>
                <a:spcPct val="0"/>
              </a:spcAft>
              <a:defRPr/>
            </a:pPr>
            <a:r>
              <a:rPr lang="it-IT" sz="1200" b="1" dirty="0">
                <a:solidFill>
                  <a:prstClr val="white"/>
                </a:solidFill>
                <a:latin typeface="Calibri"/>
              </a:rPr>
              <a:t>APP per smartphone</a:t>
            </a:r>
          </a:p>
        </p:txBody>
      </p:sp>
      <p:sp>
        <p:nvSpPr>
          <p:cNvPr id="26" name="Freccia bidirezionale orizzontale 25">
            <a:extLst>
              <a:ext uri="{FF2B5EF4-FFF2-40B4-BE49-F238E27FC236}">
                <a16:creationId xmlns:a16="http://schemas.microsoft.com/office/drawing/2014/main" id="{5CF03021-A1D3-4F58-B4FB-D76D10E8B20E}"/>
              </a:ext>
            </a:extLst>
          </p:cNvPr>
          <p:cNvSpPr/>
          <p:nvPr/>
        </p:nvSpPr>
        <p:spPr>
          <a:xfrm rot="5400000">
            <a:off x="3496419" y="3770709"/>
            <a:ext cx="598884" cy="407194"/>
          </a:xfrm>
          <a:prstGeom prst="lef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defTabSz="685800" eaLnBrk="0" fontAlgn="base" hangingPunct="0">
              <a:spcBef>
                <a:spcPct val="0"/>
              </a:spcBef>
              <a:spcAft>
                <a:spcPct val="0"/>
              </a:spcAft>
              <a:defRPr/>
            </a:pPr>
            <a:endParaRPr lang="it-IT" sz="1350" b="1">
              <a:solidFill>
                <a:prstClr val="white"/>
              </a:solidFill>
              <a:latin typeface="Calibri"/>
            </a:endParaRPr>
          </a:p>
        </p:txBody>
      </p:sp>
      <p:sp>
        <p:nvSpPr>
          <p:cNvPr id="27" name="Freccia destra 37">
            <a:extLst>
              <a:ext uri="{FF2B5EF4-FFF2-40B4-BE49-F238E27FC236}">
                <a16:creationId xmlns:a16="http://schemas.microsoft.com/office/drawing/2014/main" id="{43FBF3AA-BBBD-411E-AB53-0A8C4CDAE90C}"/>
              </a:ext>
            </a:extLst>
          </p:cNvPr>
          <p:cNvSpPr/>
          <p:nvPr/>
        </p:nvSpPr>
        <p:spPr>
          <a:xfrm>
            <a:off x="3048716" y="4067770"/>
            <a:ext cx="485775" cy="238125"/>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defTabSz="685800" eaLnBrk="0" fontAlgn="base" hangingPunct="0">
              <a:spcBef>
                <a:spcPct val="0"/>
              </a:spcBef>
              <a:spcAft>
                <a:spcPct val="0"/>
              </a:spcAft>
              <a:defRPr/>
            </a:pPr>
            <a:endParaRPr lang="it-IT" sz="1350" b="1">
              <a:solidFill>
                <a:prstClr val="white"/>
              </a:solidFill>
              <a:latin typeface="Calibri"/>
            </a:endParaRPr>
          </a:p>
        </p:txBody>
      </p:sp>
      <p:pic>
        <p:nvPicPr>
          <p:cNvPr id="28" name="Immagine 40">
            <a:extLst>
              <a:ext uri="{FF2B5EF4-FFF2-40B4-BE49-F238E27FC236}">
                <a16:creationId xmlns:a16="http://schemas.microsoft.com/office/drawing/2014/main" id="{4C4BD7D3-B833-4220-A4C6-82A6BAFC7A47}"/>
              </a:ext>
            </a:extLst>
          </p:cNvPr>
          <p:cNvPicPr>
            <a:picLocks noChangeAspect="1" noChangeArrowheads="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72811" y="3212901"/>
            <a:ext cx="48696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Immagine 49">
            <a:extLst>
              <a:ext uri="{FF2B5EF4-FFF2-40B4-BE49-F238E27FC236}">
                <a16:creationId xmlns:a16="http://schemas.microsoft.com/office/drawing/2014/main" id="{04608B4F-59E2-4563-9AB1-1D87FFBEEA7C}"/>
              </a:ext>
            </a:extLst>
          </p:cNvPr>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72810" y="2355651"/>
            <a:ext cx="47625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Immagine 51">
            <a:extLst>
              <a:ext uri="{FF2B5EF4-FFF2-40B4-BE49-F238E27FC236}">
                <a16:creationId xmlns:a16="http://schemas.microsoft.com/office/drawing/2014/main" id="{5CD5CBE2-AE03-474E-BAF3-19E2D2D3BBA7}"/>
              </a:ext>
            </a:extLst>
          </p:cNvPr>
          <p:cNvPicPr>
            <a:picLocks noChangeAspect="1" noChangeArrowheads="1"/>
          </p:cNvPicPr>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75192" y="2766418"/>
            <a:ext cx="482203" cy="432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Immagine 58">
            <a:extLst>
              <a:ext uri="{FF2B5EF4-FFF2-40B4-BE49-F238E27FC236}">
                <a16:creationId xmlns:a16="http://schemas.microsoft.com/office/drawing/2014/main" id="{AF42F886-0CBD-493E-962A-7CF6DB23DAF4}"/>
              </a:ext>
            </a:extLst>
          </p:cNvPr>
          <p:cNvPicPr>
            <a:picLocks noChangeAspect="1" noChangeArrowheads="1"/>
          </p:cNvPicPr>
          <p:nvPr/>
        </p:nvPicPr>
        <p:blipFill>
          <a:blip r:embed="rId1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18054" y="1909167"/>
            <a:ext cx="416719" cy="464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2" name="Connettore 2 31">
            <a:extLst>
              <a:ext uri="{FF2B5EF4-FFF2-40B4-BE49-F238E27FC236}">
                <a16:creationId xmlns:a16="http://schemas.microsoft.com/office/drawing/2014/main" id="{548F9969-3F95-4E8A-B1BC-53B0E0CD48CB}"/>
              </a:ext>
            </a:extLst>
          </p:cNvPr>
          <p:cNvCxnSpPr>
            <a:cxnSpLocks/>
            <a:stCxn id="28" idx="3"/>
          </p:cNvCxnSpPr>
          <p:nvPr/>
        </p:nvCxnSpPr>
        <p:spPr>
          <a:xfrm flipV="1">
            <a:off x="1959775" y="2761655"/>
            <a:ext cx="453629" cy="670322"/>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33" name="Connettore 2 32">
            <a:extLst>
              <a:ext uri="{FF2B5EF4-FFF2-40B4-BE49-F238E27FC236}">
                <a16:creationId xmlns:a16="http://schemas.microsoft.com/office/drawing/2014/main" id="{3E965CF1-BF28-47D2-A55C-A25A9E09ED23}"/>
              </a:ext>
            </a:extLst>
          </p:cNvPr>
          <p:cNvCxnSpPr>
            <a:cxnSpLocks/>
            <a:stCxn id="30" idx="3"/>
          </p:cNvCxnSpPr>
          <p:nvPr/>
        </p:nvCxnSpPr>
        <p:spPr>
          <a:xfrm flipV="1">
            <a:off x="1957395" y="2761655"/>
            <a:ext cx="456010" cy="221456"/>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34" name="Connettore 2 33">
            <a:extLst>
              <a:ext uri="{FF2B5EF4-FFF2-40B4-BE49-F238E27FC236}">
                <a16:creationId xmlns:a16="http://schemas.microsoft.com/office/drawing/2014/main" id="{3ED73E37-F757-4424-8610-F22D09D7E136}"/>
              </a:ext>
            </a:extLst>
          </p:cNvPr>
          <p:cNvCxnSpPr>
            <a:cxnSpLocks/>
            <a:stCxn id="29" idx="3"/>
          </p:cNvCxnSpPr>
          <p:nvPr/>
        </p:nvCxnSpPr>
        <p:spPr>
          <a:xfrm>
            <a:off x="1949060" y="2569963"/>
            <a:ext cx="464344" cy="196454"/>
          </a:xfrm>
          <a:prstGeom prst="straightConnector1">
            <a:avLst/>
          </a:prstGeom>
          <a:ln>
            <a:tailEnd type="none"/>
          </a:ln>
        </p:spPr>
        <p:style>
          <a:lnRef idx="2">
            <a:schemeClr val="dk1"/>
          </a:lnRef>
          <a:fillRef idx="0">
            <a:schemeClr val="dk1"/>
          </a:fillRef>
          <a:effectRef idx="1">
            <a:schemeClr val="dk1"/>
          </a:effectRef>
          <a:fontRef idx="minor">
            <a:schemeClr val="tx1"/>
          </a:fontRef>
        </p:style>
      </p:cxnSp>
      <p:cxnSp>
        <p:nvCxnSpPr>
          <p:cNvPr id="35" name="Connettore 2 34">
            <a:extLst>
              <a:ext uri="{FF2B5EF4-FFF2-40B4-BE49-F238E27FC236}">
                <a16:creationId xmlns:a16="http://schemas.microsoft.com/office/drawing/2014/main" id="{DDA05C84-2CF8-4C7F-87C1-5EE32FE224EA}"/>
              </a:ext>
            </a:extLst>
          </p:cNvPr>
          <p:cNvCxnSpPr>
            <a:cxnSpLocks/>
            <a:stCxn id="31" idx="3"/>
          </p:cNvCxnSpPr>
          <p:nvPr/>
        </p:nvCxnSpPr>
        <p:spPr>
          <a:xfrm>
            <a:off x="1934773" y="2141340"/>
            <a:ext cx="478631" cy="620315"/>
          </a:xfrm>
          <a:prstGeom prst="straightConnector1">
            <a:avLst/>
          </a:prstGeom>
          <a:ln>
            <a:tailEnd type="none"/>
          </a:ln>
        </p:spPr>
        <p:style>
          <a:lnRef idx="2">
            <a:schemeClr val="dk1"/>
          </a:lnRef>
          <a:fillRef idx="0">
            <a:schemeClr val="dk1"/>
          </a:fillRef>
          <a:effectRef idx="1">
            <a:schemeClr val="dk1"/>
          </a:effectRef>
          <a:fontRef idx="minor">
            <a:schemeClr val="tx1"/>
          </a:fontRef>
        </p:style>
      </p:cxnSp>
      <p:pic>
        <p:nvPicPr>
          <p:cNvPr id="36" name="Immagine 85">
            <a:extLst>
              <a:ext uri="{FF2B5EF4-FFF2-40B4-BE49-F238E27FC236}">
                <a16:creationId xmlns:a16="http://schemas.microsoft.com/office/drawing/2014/main" id="{E86DACC3-7CE5-4E50-82F2-3FB499EA97CE}"/>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419553" y="4007580"/>
            <a:ext cx="320278" cy="270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Freccia bidirezionale orizzontale 36">
            <a:extLst>
              <a:ext uri="{FF2B5EF4-FFF2-40B4-BE49-F238E27FC236}">
                <a16:creationId xmlns:a16="http://schemas.microsoft.com/office/drawing/2014/main" id="{07772CA9-D081-4426-9778-0A19C46AA744}"/>
              </a:ext>
            </a:extLst>
          </p:cNvPr>
          <p:cNvSpPr/>
          <p:nvPr/>
        </p:nvSpPr>
        <p:spPr>
          <a:xfrm>
            <a:off x="5387728" y="4288035"/>
            <a:ext cx="1478756" cy="214313"/>
          </a:xfrm>
          <a:prstGeom prst="lef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defTabSz="685800" eaLnBrk="0" fontAlgn="base" hangingPunct="0">
              <a:spcBef>
                <a:spcPct val="0"/>
              </a:spcBef>
              <a:spcAft>
                <a:spcPct val="0"/>
              </a:spcAft>
              <a:defRPr/>
            </a:pPr>
            <a:endParaRPr lang="it-IT" sz="1350" b="1">
              <a:solidFill>
                <a:prstClr val="white"/>
              </a:solidFill>
              <a:latin typeface="Calibri"/>
            </a:endParaRPr>
          </a:p>
        </p:txBody>
      </p:sp>
      <p:sp>
        <p:nvSpPr>
          <p:cNvPr id="38" name="Rettangolo 37">
            <a:extLst>
              <a:ext uri="{FF2B5EF4-FFF2-40B4-BE49-F238E27FC236}">
                <a16:creationId xmlns:a16="http://schemas.microsoft.com/office/drawing/2014/main" id="{24BACB7F-EB74-4E5B-8DF9-A1061D702F67}"/>
              </a:ext>
            </a:extLst>
          </p:cNvPr>
          <p:cNvSpPr/>
          <p:nvPr/>
        </p:nvSpPr>
        <p:spPr>
          <a:xfrm>
            <a:off x="4744790" y="3300985"/>
            <a:ext cx="1993106" cy="681038"/>
          </a:xfrm>
          <a:prstGeom prst="rect">
            <a:avLst/>
          </a:prstGeom>
          <a:gradFill>
            <a:gsLst>
              <a:gs pos="0">
                <a:schemeClr val="accent6">
                  <a:tint val="50000"/>
                  <a:satMod val="300000"/>
                  <a:alpha val="4000"/>
                  <a:lumMod val="88000"/>
                </a:schemeClr>
              </a:gs>
              <a:gs pos="75000">
                <a:schemeClr val="accent6">
                  <a:tint val="37000"/>
                  <a:satMod val="300000"/>
                </a:schemeClr>
              </a:gs>
              <a:gs pos="100000">
                <a:schemeClr val="accent6">
                  <a:tint val="15000"/>
                  <a:satMod val="350000"/>
                </a:schemeClr>
              </a:gs>
            </a:gsLst>
          </a:gradFill>
          <a:ln/>
        </p:spPr>
        <p:style>
          <a:lnRef idx="1">
            <a:schemeClr val="accent6"/>
          </a:lnRef>
          <a:fillRef idx="2">
            <a:schemeClr val="accent6"/>
          </a:fillRef>
          <a:effectRef idx="1">
            <a:schemeClr val="accent6"/>
          </a:effectRef>
          <a:fontRef idx="minor">
            <a:schemeClr val="dk1"/>
          </a:fontRef>
        </p:style>
        <p:txBody>
          <a:bodyPr anchor="b"/>
          <a:lstStyle/>
          <a:p>
            <a:pPr defTabSz="685800" eaLnBrk="0" fontAlgn="base" hangingPunct="0">
              <a:spcBef>
                <a:spcPct val="0"/>
              </a:spcBef>
              <a:spcAft>
                <a:spcPct val="0"/>
              </a:spcAft>
              <a:defRPr/>
            </a:pPr>
            <a:r>
              <a:rPr lang="it-IT" sz="825" b="1" dirty="0">
                <a:solidFill>
                  <a:srgbClr val="1F497D">
                    <a:lumMod val="50000"/>
                  </a:srgbClr>
                </a:solidFill>
                <a:latin typeface="Calibri"/>
              </a:rPr>
              <a:t>      (Possibili «Consumers»)</a:t>
            </a:r>
          </a:p>
        </p:txBody>
      </p:sp>
      <p:sp>
        <p:nvSpPr>
          <p:cNvPr id="39" name="Freccia bidirezionale orizzontale 38">
            <a:extLst>
              <a:ext uri="{FF2B5EF4-FFF2-40B4-BE49-F238E27FC236}">
                <a16:creationId xmlns:a16="http://schemas.microsoft.com/office/drawing/2014/main" id="{85075B53-AE46-4F51-A292-9000D6EFF569}"/>
              </a:ext>
            </a:extLst>
          </p:cNvPr>
          <p:cNvSpPr/>
          <p:nvPr/>
        </p:nvSpPr>
        <p:spPr>
          <a:xfrm>
            <a:off x="4282260" y="3504474"/>
            <a:ext cx="450056" cy="214313"/>
          </a:xfrm>
          <a:prstGeom prst="lef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defTabSz="685800" eaLnBrk="0" fontAlgn="base" hangingPunct="0">
              <a:spcBef>
                <a:spcPct val="0"/>
              </a:spcBef>
              <a:spcAft>
                <a:spcPct val="0"/>
              </a:spcAft>
              <a:defRPr/>
            </a:pPr>
            <a:endParaRPr lang="it-IT" sz="1350" b="1">
              <a:solidFill>
                <a:prstClr val="white"/>
              </a:solidFill>
              <a:latin typeface="Calibri"/>
            </a:endParaRPr>
          </a:p>
        </p:txBody>
      </p:sp>
      <p:pic>
        <p:nvPicPr>
          <p:cNvPr id="40" name="Immagine 95">
            <a:extLst>
              <a:ext uri="{FF2B5EF4-FFF2-40B4-BE49-F238E27FC236}">
                <a16:creationId xmlns:a16="http://schemas.microsoft.com/office/drawing/2014/main" id="{0D322234-631F-4C2F-9ECB-F5486B132707}"/>
              </a:ext>
            </a:extLst>
          </p:cNvPr>
          <p:cNvPicPr>
            <a:picLocks noChangeAspect="1" noChangeArrowheads="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06144" y="3361926"/>
            <a:ext cx="435769" cy="43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Immagine 102">
            <a:extLst>
              <a:ext uri="{FF2B5EF4-FFF2-40B4-BE49-F238E27FC236}">
                <a16:creationId xmlns:a16="http://schemas.microsoft.com/office/drawing/2014/main" id="{06BCCA9E-5842-4DD9-A5D6-61FD8C3919A0}"/>
              </a:ext>
            </a:extLst>
          </p:cNvPr>
          <p:cNvPicPr>
            <a:picLocks noChangeAspect="1" noChangeArrowheads="1"/>
          </p:cNvPicPr>
          <p:nvPr/>
        </p:nvPicPr>
        <p:blipFill>
          <a:blip r:embed="rId1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09779" y="3361927"/>
            <a:ext cx="402431" cy="402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Rettangolo arrotondato 105">
            <a:extLst>
              <a:ext uri="{FF2B5EF4-FFF2-40B4-BE49-F238E27FC236}">
                <a16:creationId xmlns:a16="http://schemas.microsoft.com/office/drawing/2014/main" id="{938CD414-6EF2-411A-A966-E524D31BFC02}"/>
              </a:ext>
            </a:extLst>
          </p:cNvPr>
          <p:cNvSpPr/>
          <p:nvPr/>
        </p:nvSpPr>
        <p:spPr>
          <a:xfrm>
            <a:off x="4882563" y="2422873"/>
            <a:ext cx="1351359" cy="382190"/>
          </a:xfrm>
          <a:prstGeom prst="roundRect">
            <a:avLst/>
          </a:prstGeom>
        </p:spPr>
        <p:style>
          <a:lnRef idx="1">
            <a:schemeClr val="dk1"/>
          </a:lnRef>
          <a:fillRef idx="2">
            <a:schemeClr val="dk1"/>
          </a:fillRef>
          <a:effectRef idx="1">
            <a:schemeClr val="dk1"/>
          </a:effectRef>
          <a:fontRef idx="minor">
            <a:schemeClr val="dk1"/>
          </a:fontRef>
        </p:style>
        <p:txBody>
          <a:bodyPr anchor="ctr"/>
          <a:lstStyle/>
          <a:p>
            <a:pPr algn="ctr" defTabSz="685800" eaLnBrk="0" fontAlgn="base" hangingPunct="0">
              <a:spcBef>
                <a:spcPct val="0"/>
              </a:spcBef>
              <a:spcAft>
                <a:spcPct val="0"/>
              </a:spcAft>
              <a:defRPr/>
            </a:pPr>
            <a:r>
              <a:rPr lang="en-GB" sz="825" b="1" dirty="0">
                <a:solidFill>
                  <a:prstClr val="black"/>
                </a:solidFill>
                <a:latin typeface="Calibri"/>
              </a:rPr>
              <a:t>CBC</a:t>
            </a:r>
          </a:p>
          <a:p>
            <a:pPr algn="ctr" defTabSz="685800" eaLnBrk="0" fontAlgn="base" hangingPunct="0">
              <a:spcBef>
                <a:spcPct val="0"/>
              </a:spcBef>
              <a:spcAft>
                <a:spcPct val="0"/>
              </a:spcAft>
              <a:defRPr/>
            </a:pPr>
            <a:r>
              <a:rPr lang="en-GB" sz="825" b="1" dirty="0">
                <a:solidFill>
                  <a:prstClr val="black"/>
                </a:solidFill>
                <a:latin typeface="Calibri"/>
              </a:rPr>
              <a:t>(</a:t>
            </a:r>
            <a:r>
              <a:rPr lang="en-US" sz="825" b="1" u="sng" dirty="0">
                <a:solidFill>
                  <a:prstClr val="black"/>
                </a:solidFill>
                <a:latin typeface="Calibri"/>
              </a:rPr>
              <a:t>C</a:t>
            </a:r>
            <a:r>
              <a:rPr lang="en-US" sz="825" b="1" dirty="0">
                <a:solidFill>
                  <a:prstClr val="black"/>
                </a:solidFill>
                <a:latin typeface="Calibri"/>
              </a:rPr>
              <a:t>ell </a:t>
            </a:r>
            <a:r>
              <a:rPr lang="en-US" sz="825" b="1" u="sng" dirty="0">
                <a:solidFill>
                  <a:prstClr val="black"/>
                </a:solidFill>
                <a:latin typeface="Calibri"/>
              </a:rPr>
              <a:t>B</a:t>
            </a:r>
            <a:r>
              <a:rPr lang="en-US" sz="825" b="1" dirty="0">
                <a:solidFill>
                  <a:prstClr val="black"/>
                </a:solidFill>
                <a:latin typeface="Calibri"/>
              </a:rPr>
              <a:t>roadcast </a:t>
            </a:r>
            <a:r>
              <a:rPr lang="en-US" sz="825" b="1" u="sng" dirty="0">
                <a:solidFill>
                  <a:prstClr val="black"/>
                </a:solidFill>
                <a:latin typeface="Calibri"/>
              </a:rPr>
              <a:t>C</a:t>
            </a:r>
            <a:r>
              <a:rPr lang="en-US" sz="825" b="1" dirty="0">
                <a:solidFill>
                  <a:prstClr val="black"/>
                </a:solidFill>
                <a:latin typeface="Calibri"/>
              </a:rPr>
              <a:t>entre</a:t>
            </a:r>
            <a:r>
              <a:rPr lang="en-GB" sz="825" b="1" dirty="0">
                <a:solidFill>
                  <a:prstClr val="black"/>
                </a:solidFill>
                <a:latin typeface="Calibri"/>
              </a:rPr>
              <a:t>)</a:t>
            </a:r>
          </a:p>
        </p:txBody>
      </p:sp>
      <p:cxnSp>
        <p:nvCxnSpPr>
          <p:cNvPr id="43" name="Connettore 2 42">
            <a:extLst>
              <a:ext uri="{FF2B5EF4-FFF2-40B4-BE49-F238E27FC236}">
                <a16:creationId xmlns:a16="http://schemas.microsoft.com/office/drawing/2014/main" id="{F6EE74CF-E7E6-4E2A-A049-63A04DE06DB7}"/>
              </a:ext>
            </a:extLst>
          </p:cNvPr>
          <p:cNvCxnSpPr>
            <a:cxnSpLocks/>
            <a:stCxn id="20" idx="3"/>
            <a:endCxn id="42" idx="1"/>
          </p:cNvCxnSpPr>
          <p:nvPr/>
        </p:nvCxnSpPr>
        <p:spPr>
          <a:xfrm>
            <a:off x="4343550" y="2604362"/>
            <a:ext cx="539014" cy="9607"/>
          </a:xfrm>
          <a:prstGeom prst="straightConnector1">
            <a:avLst/>
          </a:prstGeom>
          <a:ln w="38100">
            <a:solidFill>
              <a:srgbClr val="FF0000"/>
            </a:solidFill>
            <a:headEnd type="triangle"/>
            <a:tailEnd type="triangle"/>
          </a:ln>
        </p:spPr>
        <p:style>
          <a:lnRef idx="2">
            <a:schemeClr val="accent1"/>
          </a:lnRef>
          <a:fillRef idx="0">
            <a:schemeClr val="accent1"/>
          </a:fillRef>
          <a:effectRef idx="1">
            <a:schemeClr val="accent1"/>
          </a:effectRef>
          <a:fontRef idx="minor">
            <a:schemeClr val="tx1"/>
          </a:fontRef>
        </p:style>
      </p:cxnSp>
      <p:pic>
        <p:nvPicPr>
          <p:cNvPr id="44" name="Immagine 125">
            <a:extLst>
              <a:ext uri="{FF2B5EF4-FFF2-40B4-BE49-F238E27FC236}">
                <a16:creationId xmlns:a16="http://schemas.microsoft.com/office/drawing/2014/main" id="{7F76EC59-94F6-49F9-8142-1388C654D2A4}"/>
              </a:ext>
            </a:extLst>
          </p:cNvPr>
          <p:cNvPicPr>
            <a:picLocks noChangeAspect="1" noChangeArrowheads="1"/>
          </p:cNvPicPr>
          <p:nvPr/>
        </p:nvPicPr>
        <p:blipFill>
          <a:blip r:embed="rId19" cstate="print">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5298430" y="1798439"/>
            <a:ext cx="59055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Rettangolo arrotondato 56">
            <a:extLst>
              <a:ext uri="{FF2B5EF4-FFF2-40B4-BE49-F238E27FC236}">
                <a16:creationId xmlns:a16="http://schemas.microsoft.com/office/drawing/2014/main" id="{8E256CB9-E17F-4EAA-805F-0632AA6AC50E}"/>
              </a:ext>
            </a:extLst>
          </p:cNvPr>
          <p:cNvSpPr/>
          <p:nvPr/>
        </p:nvSpPr>
        <p:spPr>
          <a:xfrm>
            <a:off x="2514750" y="3162765"/>
            <a:ext cx="1816894" cy="297656"/>
          </a:xfrm>
          <a:prstGeom prst="roundRect">
            <a:avLst/>
          </a:prstGeom>
          <a:solidFill>
            <a:schemeClr val="bg2">
              <a:lumMod val="90000"/>
            </a:schemeClr>
          </a:solidFill>
        </p:spPr>
        <p:style>
          <a:lnRef idx="1">
            <a:schemeClr val="dk1"/>
          </a:lnRef>
          <a:fillRef idx="2">
            <a:schemeClr val="dk1"/>
          </a:fillRef>
          <a:effectRef idx="1">
            <a:schemeClr val="dk1"/>
          </a:effectRef>
          <a:fontRef idx="minor">
            <a:schemeClr val="dk1"/>
          </a:fontRef>
        </p:style>
        <p:txBody>
          <a:bodyPr anchor="ctr"/>
          <a:lstStyle/>
          <a:p>
            <a:pPr algn="ctr" defTabSz="685800" eaLnBrk="0" fontAlgn="base" hangingPunct="0">
              <a:spcBef>
                <a:spcPct val="0"/>
              </a:spcBef>
              <a:spcAft>
                <a:spcPct val="0"/>
              </a:spcAft>
              <a:defRPr/>
            </a:pPr>
            <a:r>
              <a:rPr lang="it-IT" sz="1200" b="1" dirty="0">
                <a:solidFill>
                  <a:prstClr val="black"/>
                </a:solidFill>
                <a:latin typeface="Calibri"/>
              </a:rPr>
              <a:t>Interfaccia esterna</a:t>
            </a:r>
          </a:p>
        </p:txBody>
      </p:sp>
      <p:grpSp>
        <p:nvGrpSpPr>
          <p:cNvPr id="46" name="Gruppo 14">
            <a:extLst>
              <a:ext uri="{FF2B5EF4-FFF2-40B4-BE49-F238E27FC236}">
                <a16:creationId xmlns:a16="http://schemas.microsoft.com/office/drawing/2014/main" id="{32F42AE5-398C-4495-B08B-B0277C3F5C4F}"/>
              </a:ext>
            </a:extLst>
          </p:cNvPr>
          <p:cNvGrpSpPr>
            <a:grpSpLocks/>
          </p:cNvGrpSpPr>
          <p:nvPr/>
        </p:nvGrpSpPr>
        <p:grpSpPr bwMode="auto">
          <a:xfrm>
            <a:off x="4390606" y="2682380"/>
            <a:ext cx="476480" cy="564893"/>
            <a:chOff x="4211638" y="4648114"/>
            <a:chExt cx="925512" cy="1135256"/>
          </a:xfrm>
        </p:grpSpPr>
        <p:sp>
          <p:nvSpPr>
            <p:cNvPr id="47" name="Angolo ripiegato 101">
              <a:extLst>
                <a:ext uri="{FF2B5EF4-FFF2-40B4-BE49-F238E27FC236}">
                  <a16:creationId xmlns:a16="http://schemas.microsoft.com/office/drawing/2014/main" id="{9AF2292A-395B-41CF-8719-884C6EE36293}"/>
                </a:ext>
              </a:extLst>
            </p:cNvPr>
            <p:cNvSpPr/>
            <p:nvPr/>
          </p:nvSpPr>
          <p:spPr>
            <a:xfrm>
              <a:off x="4211638" y="4648114"/>
              <a:ext cx="925512" cy="844550"/>
            </a:xfrm>
            <a:prstGeom prst="foldedCorner">
              <a:avLst>
                <a:gd name="adj" fmla="val 45522"/>
              </a:avLst>
            </a:prstGeom>
          </p:spPr>
          <p:style>
            <a:lnRef idx="2">
              <a:schemeClr val="accent1"/>
            </a:lnRef>
            <a:fillRef idx="1">
              <a:schemeClr val="lt1"/>
            </a:fillRef>
            <a:effectRef idx="0">
              <a:schemeClr val="accent1"/>
            </a:effectRef>
            <a:fontRef idx="minor">
              <a:schemeClr val="dk1"/>
            </a:fontRef>
          </p:style>
          <p:txBody>
            <a:bodyPr anchor="ctr"/>
            <a:lstStyle/>
            <a:p>
              <a:pPr algn="ctr" defTabSz="685800" eaLnBrk="0" fontAlgn="base" hangingPunct="0">
                <a:spcBef>
                  <a:spcPct val="0"/>
                </a:spcBef>
                <a:spcAft>
                  <a:spcPct val="0"/>
                </a:spcAft>
                <a:defRPr/>
              </a:pPr>
              <a:endParaRPr lang="it-IT" sz="1200" b="1" dirty="0">
                <a:solidFill>
                  <a:prstClr val="black"/>
                </a:solidFill>
                <a:latin typeface="Calibri"/>
              </a:endParaRPr>
            </a:p>
          </p:txBody>
        </p:sp>
        <p:pic>
          <p:nvPicPr>
            <p:cNvPr id="48" name="Immagine 103">
              <a:extLst>
                <a:ext uri="{FF2B5EF4-FFF2-40B4-BE49-F238E27FC236}">
                  <a16:creationId xmlns:a16="http://schemas.microsoft.com/office/drawing/2014/main" id="{C63736C5-AB61-41F0-9EAA-E06E6B1CD0E9}"/>
                </a:ext>
              </a:extLst>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4253915" y="4777969"/>
              <a:ext cx="793750" cy="241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 name="CasellaDiTesto 57">
              <a:extLst>
                <a:ext uri="{FF2B5EF4-FFF2-40B4-BE49-F238E27FC236}">
                  <a16:creationId xmlns:a16="http://schemas.microsoft.com/office/drawing/2014/main" id="{91573B45-C3EE-4EDC-94F1-DBC64446A9DE}"/>
                </a:ext>
              </a:extLst>
            </p:cNvPr>
            <p:cNvSpPr txBox="1">
              <a:spLocks noChangeArrowheads="1"/>
            </p:cNvSpPr>
            <p:nvPr/>
          </p:nvSpPr>
          <p:spPr bwMode="auto">
            <a:xfrm>
              <a:off x="4212411" y="5180300"/>
              <a:ext cx="358820" cy="603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defTabSz="685800" eaLnBrk="0" fontAlgn="base" hangingPunct="0">
                <a:spcBef>
                  <a:spcPct val="0"/>
                </a:spcBef>
                <a:spcAft>
                  <a:spcPct val="0"/>
                </a:spcAft>
                <a:buNone/>
                <a:defRPr/>
              </a:pPr>
              <a:endParaRPr lang="it-IT" altLang="it-IT" sz="1350" b="1" dirty="0">
                <a:solidFill>
                  <a:prstClr val="black"/>
                </a:solidFill>
                <a:latin typeface="Arial" panose="020B0604020202020204" pitchFamily="34" charset="0"/>
                <a:cs typeface="Arial" panose="020B0604020202020204" pitchFamily="34" charset="0"/>
              </a:endParaRPr>
            </a:p>
          </p:txBody>
        </p:sp>
      </p:grpSp>
      <p:sp>
        <p:nvSpPr>
          <p:cNvPr id="50" name="Rettangolo 49">
            <a:extLst>
              <a:ext uri="{FF2B5EF4-FFF2-40B4-BE49-F238E27FC236}">
                <a16:creationId xmlns:a16="http://schemas.microsoft.com/office/drawing/2014/main" id="{67B2FF46-271B-42FB-8914-94C58DA48468}"/>
              </a:ext>
            </a:extLst>
          </p:cNvPr>
          <p:cNvSpPr/>
          <p:nvPr/>
        </p:nvSpPr>
        <p:spPr>
          <a:xfrm>
            <a:off x="3599596" y="4391211"/>
            <a:ext cx="1021434" cy="415498"/>
          </a:xfrm>
          <a:prstGeom prst="rect">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a:spAutoFit/>
          </a:bodyPr>
          <a:lstStyle/>
          <a:p>
            <a:pPr algn="ctr" defTabSz="685800" eaLnBrk="0" fontAlgn="base" hangingPunct="0">
              <a:spcBef>
                <a:spcPct val="0"/>
              </a:spcBef>
              <a:spcAft>
                <a:spcPct val="0"/>
              </a:spcAft>
              <a:defRPr/>
            </a:pPr>
            <a:r>
              <a:rPr lang="it-IT" sz="1050" b="1" dirty="0">
                <a:solidFill>
                  <a:prstClr val="white"/>
                </a:solidFill>
                <a:latin typeface="Calibri"/>
              </a:rPr>
              <a:t>Sito WEB </a:t>
            </a:r>
          </a:p>
          <a:p>
            <a:pPr algn="ctr" defTabSz="685800" eaLnBrk="0" fontAlgn="base" hangingPunct="0">
              <a:spcBef>
                <a:spcPct val="0"/>
              </a:spcBef>
              <a:spcAft>
                <a:spcPct val="0"/>
              </a:spcAft>
              <a:defRPr/>
            </a:pPr>
            <a:r>
              <a:rPr lang="it-IT" sz="1050" b="1" dirty="0" err="1">
                <a:solidFill>
                  <a:prstClr val="white"/>
                </a:solidFill>
                <a:latin typeface="Calibri"/>
              </a:rPr>
              <a:t>www.it-alert.it</a:t>
            </a:r>
            <a:endParaRPr lang="it-IT" sz="1050" b="1" dirty="0">
              <a:solidFill>
                <a:prstClr val="white"/>
              </a:solidFill>
              <a:latin typeface="Calibri"/>
            </a:endParaRPr>
          </a:p>
        </p:txBody>
      </p:sp>
      <p:pic>
        <p:nvPicPr>
          <p:cNvPr id="51" name="Graphic 9" descr="Computer">
            <a:extLst>
              <a:ext uri="{FF2B5EF4-FFF2-40B4-BE49-F238E27FC236}">
                <a16:creationId xmlns:a16="http://schemas.microsoft.com/office/drawing/2014/main" id="{7DD40C0B-A9DC-482A-8791-C94D1E7E454D}"/>
              </a:ext>
            </a:extLst>
          </p:cNvPr>
          <p:cNvPicPr>
            <a:picLocks noChangeAspect="1"/>
          </p:cNvPicPr>
          <p:nvPr/>
        </p:nvPicPr>
        <p:blipFill>
          <a:blip r:embed="rId21" cstate="print">
            <a:extLst>
              <a:ext uri="{28A0092B-C50C-407E-A947-70E740481C1C}">
                <a14:useLocalDpi xmlns:a14="http://schemas.microsoft.com/office/drawing/2010/main" val="0"/>
              </a:ext>
              <a:ext uri="{96DAC541-7B7A-43D3-8B79-37D633B846F1}">
                <asvg:svgBlip xmlns="" xmlns:asvg="http://schemas.microsoft.com/office/drawing/2016/SVG/main" r:embed="rId22"/>
              </a:ext>
            </a:extLst>
          </a:blip>
          <a:stretch>
            <a:fillRect/>
          </a:stretch>
        </p:blipFill>
        <p:spPr>
          <a:xfrm>
            <a:off x="2334856" y="3843932"/>
            <a:ext cx="685800" cy="685800"/>
          </a:xfrm>
          <a:prstGeom prst="rect">
            <a:avLst/>
          </a:prstGeom>
        </p:spPr>
      </p:pic>
    </p:spTree>
    <p:extLst>
      <p:ext uri="{BB962C8B-B14F-4D97-AF65-F5344CB8AC3E}">
        <p14:creationId xmlns:p14="http://schemas.microsoft.com/office/powerpoint/2010/main" val="20260091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4"/>
          <p:cNvSpPr>
            <a:spLocks noChangeArrowheads="1"/>
          </p:cNvSpPr>
          <p:nvPr/>
        </p:nvSpPr>
        <p:spPr bwMode="auto">
          <a:xfrm>
            <a:off x="2087724" y="249492"/>
            <a:ext cx="421246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defTabSz="685800" fontAlgn="base">
              <a:spcBef>
                <a:spcPct val="0"/>
              </a:spcBef>
              <a:spcAft>
                <a:spcPct val="0"/>
              </a:spcAft>
              <a:defRPr/>
            </a:pPr>
            <a:r>
              <a:rPr lang="it-IT" altLang="it-IT" sz="1500" dirty="0">
                <a:solidFill>
                  <a:srgbClr val="FF0000"/>
                </a:solidFill>
                <a:latin typeface="Calibri" panose="020F0502020204030204" pitchFamily="34" charset="0"/>
              </a:rPr>
              <a:t>Catalogo Nazionale dei piani di protezione civile sottosistema integrato della Piattaforma IT-</a:t>
            </a:r>
            <a:r>
              <a:rPr lang="it-IT" altLang="it-IT" sz="1500" dirty="0" err="1">
                <a:solidFill>
                  <a:srgbClr val="FF0000"/>
                </a:solidFill>
                <a:latin typeface="Calibri" panose="020F0502020204030204" pitchFamily="34" charset="0"/>
              </a:rPr>
              <a:t>Alert</a:t>
            </a:r>
            <a:endParaRPr lang="it-IT" altLang="it-IT" sz="1500" dirty="0">
              <a:solidFill>
                <a:srgbClr val="FF0000"/>
              </a:solidFill>
              <a:latin typeface="Calibri" panose="020F0502020204030204" pitchFamily="34" charset="0"/>
            </a:endParaRPr>
          </a:p>
          <a:p>
            <a:pPr algn="ctr" defTabSz="685800" fontAlgn="base">
              <a:spcBef>
                <a:spcPct val="0"/>
              </a:spcBef>
              <a:spcAft>
                <a:spcPct val="0"/>
              </a:spcAft>
              <a:defRPr/>
            </a:pPr>
            <a:r>
              <a:rPr lang="it-IT" altLang="it-IT" dirty="0">
                <a:solidFill>
                  <a:srgbClr val="FF0000"/>
                </a:solidFill>
                <a:latin typeface="Calibri" panose="020F0502020204030204" pitchFamily="34" charset="0"/>
              </a:rPr>
              <a:t>I MACRO SOTTOSISTEMI</a:t>
            </a:r>
          </a:p>
        </p:txBody>
      </p:sp>
      <p:pic>
        <p:nvPicPr>
          <p:cNvPr id="5" name="Immagine 85">
            <a:extLst>
              <a:ext uri="{FF2B5EF4-FFF2-40B4-BE49-F238E27FC236}">
                <a16:creationId xmlns:a16="http://schemas.microsoft.com/office/drawing/2014/main" id="{19C80057-1771-4FB3-8FC8-524C9838C0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0258" y="4090556"/>
            <a:ext cx="320278" cy="270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ttangolo 6">
            <a:extLst>
              <a:ext uri="{FF2B5EF4-FFF2-40B4-BE49-F238E27FC236}">
                <a16:creationId xmlns:a16="http://schemas.microsoft.com/office/drawing/2014/main" id="{16677C9C-B2D5-40A7-AD36-23BEFEF8B9A7}"/>
              </a:ext>
            </a:extLst>
          </p:cNvPr>
          <p:cNvSpPr>
            <a:spLocks noChangeArrowheads="1"/>
          </p:cNvSpPr>
          <p:nvPr/>
        </p:nvSpPr>
        <p:spPr bwMode="auto">
          <a:xfrm>
            <a:off x="2249742" y="1005577"/>
            <a:ext cx="5547442" cy="4016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marL="0" indent="0" algn="just" defTabSz="685800" eaLnBrk="0" fontAlgn="base" hangingPunct="0">
              <a:spcBef>
                <a:spcPct val="0"/>
              </a:spcBef>
              <a:spcAft>
                <a:spcPct val="0"/>
              </a:spcAft>
              <a:buNone/>
              <a:defRPr/>
            </a:pPr>
            <a:endParaRPr lang="it-IT" altLang="it-IT" sz="1200" b="1" dirty="0">
              <a:solidFill>
                <a:prstClr val="black"/>
              </a:solidFill>
              <a:ea typeface="Calibri" panose="020F0502020204030204" pitchFamily="34" charset="0"/>
              <a:cs typeface="Times New Roman" panose="02020603050405020304" pitchFamily="18" charset="0"/>
            </a:endParaRPr>
          </a:p>
          <a:p>
            <a:pPr marL="257175" indent="-257175" algn="just" defTabSz="685800" eaLnBrk="0" fontAlgn="base" hangingPunct="0">
              <a:spcBef>
                <a:spcPct val="0"/>
              </a:spcBef>
              <a:spcAft>
                <a:spcPct val="0"/>
              </a:spcAft>
              <a:buFont typeface="Calibri" panose="020F0502020204030204" pitchFamily="34" charset="0"/>
              <a:buAutoNum type="alphaUcPeriod"/>
              <a:defRPr/>
            </a:pPr>
            <a:r>
              <a:rPr lang="it-IT" altLang="it-IT" sz="1350" b="1" dirty="0">
                <a:solidFill>
                  <a:prstClr val="black"/>
                </a:solidFill>
                <a:ea typeface="Calibri" panose="020F0502020204030204" pitchFamily="34" charset="0"/>
                <a:cs typeface="Times New Roman" panose="02020603050405020304" pitchFamily="18" charset="0"/>
              </a:rPr>
              <a:t>Il Catalogo Nazionale dei Piani di Protezione Civile, a tutti i livelli territoriali d’Italia</a:t>
            </a:r>
          </a:p>
          <a:p>
            <a:pPr marL="257175" indent="-257175" algn="just" defTabSz="685800" eaLnBrk="0" fontAlgn="base" hangingPunct="0">
              <a:spcBef>
                <a:spcPct val="0"/>
              </a:spcBef>
              <a:spcAft>
                <a:spcPct val="0"/>
              </a:spcAft>
              <a:buFont typeface="Calibri" panose="020F0502020204030204" pitchFamily="34" charset="0"/>
              <a:buAutoNum type="alphaUcPeriod"/>
              <a:defRPr/>
            </a:pPr>
            <a:endParaRPr lang="it-IT" altLang="it-IT" sz="1350" b="1" dirty="0">
              <a:solidFill>
                <a:prstClr val="black"/>
              </a:solidFill>
              <a:ea typeface="Calibri" panose="020F0502020204030204" pitchFamily="34" charset="0"/>
              <a:cs typeface="Times New Roman" panose="02020603050405020304" pitchFamily="18" charset="0"/>
            </a:endParaRPr>
          </a:p>
          <a:p>
            <a:pPr marL="257175" indent="-257175" algn="just" defTabSz="685800" eaLnBrk="0" fontAlgn="base" hangingPunct="0">
              <a:spcBef>
                <a:spcPct val="0"/>
              </a:spcBef>
              <a:spcAft>
                <a:spcPct val="0"/>
              </a:spcAft>
              <a:buFont typeface="Calibri" panose="020F0502020204030204" pitchFamily="34" charset="0"/>
              <a:buAutoNum type="alphaUcPeriod"/>
              <a:defRPr/>
            </a:pPr>
            <a:endParaRPr lang="it-IT" altLang="it-IT" sz="1350" b="1" dirty="0">
              <a:solidFill>
                <a:prstClr val="black"/>
              </a:solidFill>
              <a:ea typeface="Calibri" panose="020F0502020204030204" pitchFamily="34" charset="0"/>
              <a:cs typeface="Times New Roman" panose="02020603050405020304" pitchFamily="18" charset="0"/>
            </a:endParaRPr>
          </a:p>
          <a:p>
            <a:pPr marL="257175" indent="-257175" algn="just" defTabSz="685800" eaLnBrk="0" fontAlgn="base" hangingPunct="0">
              <a:spcBef>
                <a:spcPct val="0"/>
              </a:spcBef>
              <a:spcAft>
                <a:spcPct val="0"/>
              </a:spcAft>
              <a:buFont typeface="Calibri" panose="020F0502020204030204" pitchFamily="34" charset="0"/>
              <a:buAutoNum type="alphaUcPeriod"/>
              <a:defRPr/>
            </a:pPr>
            <a:r>
              <a:rPr lang="it-IT" altLang="it-IT" sz="1350" b="1" dirty="0">
                <a:solidFill>
                  <a:prstClr val="black"/>
                </a:solidFill>
                <a:ea typeface="Calibri" panose="020F0502020204030204" pitchFamily="34" charset="0"/>
                <a:cs typeface="Times New Roman" panose="02020603050405020304" pitchFamily="18" charset="0"/>
              </a:rPr>
              <a:t>L’applicazione per smartphone che consente di interrogare le mappe e le indicazioni estratte dal Catalogo Nazionale dei Piani di Protezione Civile</a:t>
            </a:r>
          </a:p>
          <a:p>
            <a:pPr marL="257175" indent="-257175" algn="just" defTabSz="685800" eaLnBrk="0" fontAlgn="base" hangingPunct="0">
              <a:spcBef>
                <a:spcPct val="0"/>
              </a:spcBef>
              <a:spcAft>
                <a:spcPct val="0"/>
              </a:spcAft>
              <a:buFont typeface="Calibri" panose="020F0502020204030204" pitchFamily="34" charset="0"/>
              <a:buAutoNum type="alphaUcPeriod"/>
              <a:defRPr/>
            </a:pPr>
            <a:endParaRPr lang="it-IT" altLang="it-IT" sz="1350" b="1" dirty="0">
              <a:solidFill>
                <a:prstClr val="black"/>
              </a:solidFill>
              <a:ea typeface="Calibri" panose="020F0502020204030204" pitchFamily="34" charset="0"/>
              <a:cs typeface="Times New Roman" panose="02020603050405020304" pitchFamily="18" charset="0"/>
            </a:endParaRPr>
          </a:p>
          <a:p>
            <a:pPr marL="257175" indent="-257175" algn="just" defTabSz="685800" eaLnBrk="0" fontAlgn="base" hangingPunct="0">
              <a:spcBef>
                <a:spcPct val="0"/>
              </a:spcBef>
              <a:spcAft>
                <a:spcPct val="0"/>
              </a:spcAft>
              <a:buFont typeface="Calibri" panose="020F0502020204030204" pitchFamily="34" charset="0"/>
              <a:buAutoNum type="alphaUcPeriod"/>
              <a:defRPr/>
            </a:pPr>
            <a:endParaRPr lang="it-IT" altLang="it-IT" sz="1350" b="1" dirty="0">
              <a:solidFill>
                <a:prstClr val="black"/>
              </a:solidFill>
              <a:ea typeface="Calibri" panose="020F0502020204030204" pitchFamily="34" charset="0"/>
              <a:cs typeface="Times New Roman" panose="02020603050405020304" pitchFamily="18" charset="0"/>
            </a:endParaRPr>
          </a:p>
          <a:p>
            <a:pPr marL="257175" indent="-257175" algn="just" defTabSz="685800" eaLnBrk="0" fontAlgn="base" hangingPunct="0">
              <a:spcBef>
                <a:spcPct val="0"/>
              </a:spcBef>
              <a:spcAft>
                <a:spcPct val="0"/>
              </a:spcAft>
              <a:buFont typeface="Calibri" panose="020F0502020204030204" pitchFamily="34" charset="0"/>
              <a:buAutoNum type="alphaUcPeriod"/>
              <a:defRPr/>
            </a:pPr>
            <a:r>
              <a:rPr lang="it-IT" altLang="it-IT" sz="1350" b="1" dirty="0">
                <a:solidFill>
                  <a:prstClr val="black"/>
                </a:solidFill>
                <a:ea typeface="Calibri" panose="020F0502020204030204" pitchFamily="34" charset="0"/>
                <a:cs typeface="Times New Roman" panose="02020603050405020304" pitchFamily="18" charset="0"/>
              </a:rPr>
              <a:t>L’entità CBE-</a:t>
            </a:r>
            <a:r>
              <a:rPr lang="it-IT" altLang="it-IT" sz="1350" b="1" dirty="0" err="1">
                <a:solidFill>
                  <a:prstClr val="black"/>
                </a:solidFill>
                <a:ea typeface="Calibri" panose="020F0502020204030204" pitchFamily="34" charset="0"/>
                <a:cs typeface="Times New Roman" panose="02020603050405020304" pitchFamily="18" charset="0"/>
              </a:rPr>
              <a:t>CBCs</a:t>
            </a:r>
            <a:r>
              <a:rPr lang="it-IT" altLang="it-IT" sz="1350" b="1" dirty="0">
                <a:solidFill>
                  <a:prstClr val="black"/>
                </a:solidFill>
                <a:ea typeface="Calibri" panose="020F0502020204030204" pitchFamily="34" charset="0"/>
                <a:cs typeface="Times New Roman" panose="02020603050405020304" pitchFamily="18" charset="0"/>
              </a:rPr>
              <a:t> (</a:t>
            </a:r>
            <a:r>
              <a:rPr lang="it-IT" altLang="it-IT" sz="1350" b="1" u="sng" dirty="0">
                <a:solidFill>
                  <a:prstClr val="black"/>
                </a:solidFill>
                <a:ea typeface="Calibri" panose="020F0502020204030204" pitchFamily="34" charset="0"/>
                <a:cs typeface="Times New Roman" panose="02020603050405020304" pitchFamily="18" charset="0"/>
              </a:rPr>
              <a:t>C</a:t>
            </a:r>
            <a:r>
              <a:rPr lang="it-IT" altLang="it-IT" sz="1350" b="1" dirty="0">
                <a:solidFill>
                  <a:prstClr val="black"/>
                </a:solidFill>
                <a:ea typeface="Calibri" panose="020F0502020204030204" pitchFamily="34" charset="0"/>
                <a:cs typeface="Times New Roman" panose="02020603050405020304" pitchFamily="18" charset="0"/>
              </a:rPr>
              <a:t>ell </a:t>
            </a:r>
            <a:r>
              <a:rPr lang="it-IT" altLang="it-IT" sz="1350" b="1" u="sng" dirty="0">
                <a:solidFill>
                  <a:prstClr val="black"/>
                </a:solidFill>
                <a:ea typeface="Calibri" panose="020F0502020204030204" pitchFamily="34" charset="0"/>
                <a:cs typeface="Times New Roman" panose="02020603050405020304" pitchFamily="18" charset="0"/>
              </a:rPr>
              <a:t>B</a:t>
            </a:r>
            <a:r>
              <a:rPr lang="it-IT" altLang="it-IT" sz="1350" b="1" dirty="0">
                <a:solidFill>
                  <a:prstClr val="black"/>
                </a:solidFill>
                <a:ea typeface="Calibri" panose="020F0502020204030204" pitchFamily="34" charset="0"/>
                <a:cs typeface="Times New Roman" panose="02020603050405020304" pitchFamily="18" charset="0"/>
              </a:rPr>
              <a:t>roadcast </a:t>
            </a:r>
            <a:r>
              <a:rPr lang="it-IT" altLang="it-IT" sz="1350" b="1" u="sng" dirty="0">
                <a:solidFill>
                  <a:prstClr val="black"/>
                </a:solidFill>
                <a:ea typeface="Calibri" panose="020F0502020204030204" pitchFamily="34" charset="0"/>
                <a:cs typeface="Times New Roman" panose="02020603050405020304" pitchFamily="18" charset="0"/>
              </a:rPr>
              <a:t>E</a:t>
            </a:r>
            <a:r>
              <a:rPr lang="it-IT" altLang="it-IT" sz="1350" b="1" dirty="0">
                <a:solidFill>
                  <a:prstClr val="black"/>
                </a:solidFill>
                <a:ea typeface="Calibri" panose="020F0502020204030204" pitchFamily="34" charset="0"/>
                <a:cs typeface="Times New Roman" panose="02020603050405020304" pitchFamily="18" charset="0"/>
              </a:rPr>
              <a:t>ntity – </a:t>
            </a:r>
            <a:r>
              <a:rPr lang="it-IT" altLang="it-IT" sz="1350" b="1" u="sng" dirty="0">
                <a:solidFill>
                  <a:prstClr val="black"/>
                </a:solidFill>
                <a:ea typeface="Calibri" panose="020F0502020204030204" pitchFamily="34" charset="0"/>
                <a:cs typeface="Times New Roman" panose="02020603050405020304" pitchFamily="18" charset="0"/>
              </a:rPr>
              <a:t>C</a:t>
            </a:r>
            <a:r>
              <a:rPr lang="it-IT" altLang="it-IT" sz="1350" b="1" dirty="0">
                <a:solidFill>
                  <a:prstClr val="black"/>
                </a:solidFill>
                <a:ea typeface="Calibri" panose="020F0502020204030204" pitchFamily="34" charset="0"/>
                <a:cs typeface="Times New Roman" panose="02020603050405020304" pitchFamily="18" charset="0"/>
              </a:rPr>
              <a:t>ell </a:t>
            </a:r>
            <a:r>
              <a:rPr lang="it-IT" altLang="it-IT" sz="1350" b="1" u="sng" dirty="0">
                <a:solidFill>
                  <a:prstClr val="black"/>
                </a:solidFill>
                <a:ea typeface="Calibri" panose="020F0502020204030204" pitchFamily="34" charset="0"/>
                <a:cs typeface="Times New Roman" panose="02020603050405020304" pitchFamily="18" charset="0"/>
              </a:rPr>
              <a:t>B</a:t>
            </a:r>
            <a:r>
              <a:rPr lang="it-IT" altLang="it-IT" sz="1350" b="1" dirty="0">
                <a:solidFill>
                  <a:prstClr val="black"/>
                </a:solidFill>
                <a:ea typeface="Calibri" panose="020F0502020204030204" pitchFamily="34" charset="0"/>
                <a:cs typeface="Times New Roman" panose="02020603050405020304" pitchFamily="18" charset="0"/>
              </a:rPr>
              <a:t>roadcast </a:t>
            </a:r>
            <a:r>
              <a:rPr lang="it-IT" altLang="it-IT" sz="1350" b="1" u="sng" dirty="0">
                <a:solidFill>
                  <a:prstClr val="black"/>
                </a:solidFill>
                <a:ea typeface="Calibri" panose="020F0502020204030204" pitchFamily="34" charset="0"/>
                <a:cs typeface="Times New Roman" panose="02020603050405020304" pitchFamily="18" charset="0"/>
              </a:rPr>
              <a:t>C</a:t>
            </a:r>
            <a:r>
              <a:rPr lang="it-IT" altLang="it-IT" sz="1350" b="1" dirty="0">
                <a:solidFill>
                  <a:prstClr val="black"/>
                </a:solidFill>
                <a:ea typeface="Calibri" panose="020F0502020204030204" pitchFamily="34" charset="0"/>
                <a:cs typeface="Times New Roman" panose="02020603050405020304" pitchFamily="18" charset="0"/>
              </a:rPr>
              <a:t>entre) che, sulla base di opportuni input automatici e manuali, ha il compito di comporre i messaggi e di trasferirli, in modalità concordata, ai gestori delle reti di telefonia mobile operanti sul territorio nazionale</a:t>
            </a:r>
          </a:p>
          <a:p>
            <a:pPr marL="257175" indent="-257175" algn="just" defTabSz="685800" eaLnBrk="0" fontAlgn="base" hangingPunct="0">
              <a:spcBef>
                <a:spcPct val="0"/>
              </a:spcBef>
              <a:spcAft>
                <a:spcPct val="0"/>
              </a:spcAft>
              <a:buFont typeface="Calibri" panose="020F0502020204030204" pitchFamily="34" charset="0"/>
              <a:buAutoNum type="alphaUcPeriod"/>
              <a:defRPr/>
            </a:pPr>
            <a:endParaRPr lang="it-IT" altLang="it-IT" sz="1350" b="1" dirty="0">
              <a:solidFill>
                <a:prstClr val="black"/>
              </a:solidFill>
              <a:ea typeface="Calibri" panose="020F0502020204030204" pitchFamily="34" charset="0"/>
              <a:cs typeface="Times New Roman" panose="02020603050405020304" pitchFamily="18" charset="0"/>
            </a:endParaRPr>
          </a:p>
          <a:p>
            <a:pPr marL="257175" indent="-257175" algn="just" defTabSz="685800" eaLnBrk="0" fontAlgn="base" hangingPunct="0">
              <a:spcBef>
                <a:spcPct val="0"/>
              </a:spcBef>
              <a:spcAft>
                <a:spcPct val="0"/>
              </a:spcAft>
              <a:buFont typeface="Calibri" panose="020F0502020204030204" pitchFamily="34" charset="0"/>
              <a:buAutoNum type="alphaUcPeriod"/>
              <a:defRPr/>
            </a:pPr>
            <a:endParaRPr lang="it-IT" altLang="it-IT" sz="1350" b="1" dirty="0">
              <a:solidFill>
                <a:prstClr val="black"/>
              </a:solidFill>
              <a:ea typeface="Calibri" panose="020F0502020204030204" pitchFamily="34" charset="0"/>
              <a:cs typeface="Times New Roman" panose="02020603050405020304" pitchFamily="18" charset="0"/>
            </a:endParaRPr>
          </a:p>
          <a:p>
            <a:pPr marL="257175" indent="-257175" algn="just" defTabSz="685800" eaLnBrk="0" fontAlgn="base" hangingPunct="0">
              <a:spcBef>
                <a:spcPct val="0"/>
              </a:spcBef>
              <a:spcAft>
                <a:spcPct val="0"/>
              </a:spcAft>
              <a:buFont typeface="Calibri" panose="020F0502020204030204" pitchFamily="34" charset="0"/>
              <a:buAutoNum type="alphaUcPeriod"/>
              <a:defRPr/>
            </a:pPr>
            <a:r>
              <a:rPr lang="it-IT" altLang="it-IT" sz="1350" b="1" dirty="0">
                <a:solidFill>
                  <a:prstClr val="black"/>
                </a:solidFill>
                <a:ea typeface="Calibri" panose="020F0502020204030204" pitchFamily="34" charset="0"/>
                <a:cs typeface="Times New Roman" panose="02020603050405020304" pitchFamily="18" charset="0"/>
              </a:rPr>
              <a:t>Interfaccia per consentire a tutti gli enti locali autorizzati di inserire messaggi testuali e di inviarli alle celle telefoniche del territorio di competenza</a:t>
            </a:r>
            <a:endParaRPr lang="it-IT" altLang="it-IT" sz="1350" b="1" dirty="0">
              <a:solidFill>
                <a:prstClr val="black"/>
              </a:solidFill>
              <a:latin typeface="Arial" panose="020B0604020202020204" pitchFamily="34" charset="0"/>
              <a:ea typeface="Calibri" panose="020F0502020204030204" pitchFamily="34" charset="0"/>
              <a:cs typeface="Times New Roman" panose="02020603050405020304" pitchFamily="18" charset="0"/>
            </a:endParaRPr>
          </a:p>
        </p:txBody>
      </p:sp>
      <p:pic>
        <p:nvPicPr>
          <p:cNvPr id="8" name="Immagine 5">
            <a:extLst>
              <a:ext uri="{FF2B5EF4-FFF2-40B4-BE49-F238E27FC236}">
                <a16:creationId xmlns:a16="http://schemas.microsoft.com/office/drawing/2014/main" id="{428602E5-D2E2-44C2-90E2-F33901C91967}"/>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39047" y="2898402"/>
            <a:ext cx="719138" cy="85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uppo 8">
            <a:extLst>
              <a:ext uri="{FF2B5EF4-FFF2-40B4-BE49-F238E27FC236}">
                <a16:creationId xmlns:a16="http://schemas.microsoft.com/office/drawing/2014/main" id="{7C4A525B-DFFD-49BA-A93C-DA3E73CA080D}"/>
              </a:ext>
            </a:extLst>
          </p:cNvPr>
          <p:cNvGrpSpPr>
            <a:grpSpLocks/>
          </p:cNvGrpSpPr>
          <p:nvPr/>
        </p:nvGrpSpPr>
        <p:grpSpPr bwMode="auto">
          <a:xfrm>
            <a:off x="1590258" y="1992338"/>
            <a:ext cx="416719" cy="806053"/>
            <a:chOff x="6705600" y="2373313"/>
            <a:chExt cx="2133600" cy="4114800"/>
          </a:xfrm>
        </p:grpSpPr>
        <p:pic>
          <p:nvPicPr>
            <p:cNvPr id="10" name="Immagine 5">
              <a:extLst>
                <a:ext uri="{FF2B5EF4-FFF2-40B4-BE49-F238E27FC236}">
                  <a16:creationId xmlns:a16="http://schemas.microsoft.com/office/drawing/2014/main" id="{E2031BBD-A806-440E-A1F4-DB0502D8156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05600" y="2373313"/>
              <a:ext cx="2133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Immagine 2">
              <a:extLst>
                <a:ext uri="{FF2B5EF4-FFF2-40B4-BE49-F238E27FC236}">
                  <a16:creationId xmlns:a16="http://schemas.microsoft.com/office/drawing/2014/main" id="{8F39C809-0615-4ABB-98A4-DF8342DD436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80225" y="2774950"/>
              <a:ext cx="1812925" cy="331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ttangolo 11">
              <a:extLst>
                <a:ext uri="{FF2B5EF4-FFF2-40B4-BE49-F238E27FC236}">
                  <a16:creationId xmlns:a16="http://schemas.microsoft.com/office/drawing/2014/main" id="{FD3734B7-868C-4D7C-8773-2B621E5B6DD1}"/>
                </a:ext>
              </a:extLst>
            </p:cNvPr>
            <p:cNvSpPr/>
            <p:nvPr/>
          </p:nvSpPr>
          <p:spPr>
            <a:xfrm>
              <a:off x="7363968" y="2610353"/>
              <a:ext cx="646176" cy="133716"/>
            </a:xfrm>
            <a:prstGeom prst="rect">
              <a:avLst/>
            </a:prstGeom>
            <a:solidFill>
              <a:schemeClr val="bg2">
                <a:lumMod val="9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85800" eaLnBrk="0" fontAlgn="base" hangingPunct="0">
                <a:spcBef>
                  <a:spcPct val="0"/>
                </a:spcBef>
                <a:spcAft>
                  <a:spcPct val="0"/>
                </a:spcAft>
                <a:defRPr/>
              </a:pPr>
              <a:endParaRPr lang="it-IT" sz="1350" b="1">
                <a:solidFill>
                  <a:prstClr val="white"/>
                </a:solidFill>
                <a:latin typeface="Calibri"/>
              </a:endParaRPr>
            </a:p>
          </p:txBody>
        </p:sp>
      </p:grpSp>
      <p:pic>
        <p:nvPicPr>
          <p:cNvPr id="13" name="Immagine 10" descr="Immagine che contiene testo&#10;&#10;&#10;&#10;Descrizione generata automaticamente">
            <a:extLst>
              <a:ext uri="{FF2B5EF4-FFF2-40B4-BE49-F238E27FC236}">
                <a16:creationId xmlns:a16="http://schemas.microsoft.com/office/drawing/2014/main" id="{40D62E4B-9AD1-4358-955B-18A97282600E}"/>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14045" y="985069"/>
            <a:ext cx="773906" cy="877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Graphic 1" descr="Computer">
            <a:extLst>
              <a:ext uri="{FF2B5EF4-FFF2-40B4-BE49-F238E27FC236}">
                <a16:creationId xmlns:a16="http://schemas.microsoft.com/office/drawing/2014/main" id="{89C7772F-9012-48B1-9A2C-16EF211A1F90}"/>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 xmlns:asvg="http://schemas.microsoft.com/office/drawing/2016/SVG/main" r:embed="rId9"/>
              </a:ext>
            </a:extLst>
          </a:blip>
          <a:stretch>
            <a:fillRect/>
          </a:stretch>
        </p:blipFill>
        <p:spPr>
          <a:xfrm>
            <a:off x="1502151" y="3939418"/>
            <a:ext cx="685800" cy="685800"/>
          </a:xfrm>
          <a:prstGeom prst="rect">
            <a:avLst/>
          </a:prstGeom>
        </p:spPr>
      </p:pic>
    </p:spTree>
    <p:extLst>
      <p:ext uri="{BB962C8B-B14F-4D97-AF65-F5344CB8AC3E}">
        <p14:creationId xmlns:p14="http://schemas.microsoft.com/office/powerpoint/2010/main" val="7903876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pPr>
              <a:defRPr/>
            </a:pPr>
            <a:fld id="{B091B2DA-C203-4644-96A0-7989A7F39EB8}" type="slidenum">
              <a:rPr lang="it-IT" altLang="it-IT" smtClean="0"/>
              <a:pPr>
                <a:defRPr/>
              </a:pPr>
              <a:t>24</a:t>
            </a:fld>
            <a:endParaRPr lang="it-IT" altLang="it-IT"/>
          </a:p>
        </p:txBody>
      </p:sp>
      <p:sp>
        <p:nvSpPr>
          <p:cNvPr id="5" name="Rettangolo 4"/>
          <p:cNvSpPr>
            <a:spLocks noChangeArrowheads="1"/>
          </p:cNvSpPr>
          <p:nvPr/>
        </p:nvSpPr>
        <p:spPr bwMode="auto">
          <a:xfrm>
            <a:off x="1315274" y="817994"/>
            <a:ext cx="6588732"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lvl="0" algn="ctr" eaLnBrk="1" hangingPunct="1">
              <a:defRPr/>
            </a:pPr>
            <a:r>
              <a:rPr lang="it-IT" altLang="it-IT" dirty="0">
                <a:solidFill>
                  <a:schemeClr val="tx2"/>
                </a:solidFill>
              </a:rPr>
              <a:t>CATALOGO NAZIONALE DEI PIANI DI PROTEZIONE CIVILE</a:t>
            </a:r>
          </a:p>
          <a:p>
            <a:pPr algn="ctr" eaLnBrk="1" hangingPunct="1">
              <a:defRPr/>
            </a:pPr>
            <a:r>
              <a:rPr lang="it-IT" altLang="it-IT" sz="1350" b="0" dirty="0">
                <a:solidFill>
                  <a:schemeClr val="tx2"/>
                </a:solidFill>
                <a:latin typeface="Calibri" panose="020F0502020204030204" pitchFamily="34" charset="0"/>
              </a:rPr>
              <a:t>Sottosistema </a:t>
            </a:r>
            <a:r>
              <a:rPr lang="it-IT" altLang="it-IT" sz="1350" b="0" dirty="0">
                <a:solidFill>
                  <a:schemeClr val="tx2"/>
                </a:solidFill>
                <a:latin typeface="Calibri" panose="020F0502020204030204" pitchFamily="34" charset="0"/>
              </a:rPr>
              <a:t>integrato della Piattaforma IT-</a:t>
            </a:r>
            <a:r>
              <a:rPr lang="it-IT" altLang="it-IT" sz="1350" b="0" dirty="0" err="1">
                <a:solidFill>
                  <a:schemeClr val="tx2"/>
                </a:solidFill>
                <a:latin typeface="Calibri" panose="020F0502020204030204" pitchFamily="34" charset="0"/>
              </a:rPr>
              <a:t>Alert</a:t>
            </a:r>
            <a:endParaRPr lang="it-IT" altLang="it-IT" sz="1350" b="0" dirty="0">
              <a:solidFill>
                <a:schemeClr val="tx2"/>
              </a:solidFill>
              <a:latin typeface="Calibri" panose="020F0502020204030204" pitchFamily="34" charset="0"/>
            </a:endParaRPr>
          </a:p>
          <a:p>
            <a:pPr lvl="0" algn="ctr" eaLnBrk="1" hangingPunct="1">
              <a:defRPr/>
            </a:pPr>
            <a:endParaRPr lang="it-IT" altLang="it-IT" dirty="0">
              <a:solidFill>
                <a:schemeClr val="tx2"/>
              </a:solidFill>
              <a:latin typeface="Calibri" panose="020F0502020204030204" pitchFamily="34" charset="0"/>
            </a:endParaRPr>
          </a:p>
        </p:txBody>
      </p:sp>
      <p:sp>
        <p:nvSpPr>
          <p:cNvPr id="6" name="Rettangolo 4"/>
          <p:cNvSpPr>
            <a:spLocks noChangeArrowheads="1"/>
          </p:cNvSpPr>
          <p:nvPr/>
        </p:nvSpPr>
        <p:spPr bwMode="auto">
          <a:xfrm>
            <a:off x="1655676" y="1761660"/>
            <a:ext cx="5724636"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just" defTabSz="685800" fontAlgn="base">
              <a:spcBef>
                <a:spcPct val="0"/>
              </a:spcBef>
              <a:spcAft>
                <a:spcPct val="0"/>
              </a:spcAft>
              <a:defRPr/>
            </a:pPr>
            <a:endParaRPr lang="it-IT" altLang="it-IT" sz="1500" dirty="0">
              <a:solidFill>
                <a:srgbClr val="FF0000"/>
              </a:solidFill>
              <a:latin typeface="Calibri" panose="020F0502020204030204" pitchFamily="34" charset="0"/>
            </a:endParaRPr>
          </a:p>
          <a:p>
            <a:pPr algn="ctr" defTabSz="685800" fontAlgn="base">
              <a:spcBef>
                <a:spcPct val="0"/>
              </a:spcBef>
              <a:spcAft>
                <a:spcPct val="0"/>
              </a:spcAft>
              <a:defRPr/>
            </a:pPr>
            <a:r>
              <a:rPr lang="it-IT" altLang="it-IT" sz="1500" dirty="0">
                <a:latin typeface="Calibri" panose="020F0502020204030204" pitchFamily="34" charset="0"/>
              </a:rPr>
              <a:t>SCOPO</a:t>
            </a:r>
          </a:p>
          <a:p>
            <a:pPr marL="214313" indent="-214313" algn="just">
              <a:buFont typeface="Arial" panose="020B0604020202020204" pitchFamily="34" charset="0"/>
              <a:buChar char="•"/>
              <a:defRPr/>
            </a:pPr>
            <a:r>
              <a:rPr lang="it-IT" sz="1350" b="0" dirty="0"/>
              <a:t>standardizzazione, gestione</a:t>
            </a:r>
            <a:r>
              <a:rPr lang="it-IT" sz="1350" b="0" dirty="0"/>
              <a:t>, </a:t>
            </a:r>
            <a:r>
              <a:rPr lang="it-IT" sz="1350" b="0" dirty="0"/>
              <a:t>diffusione</a:t>
            </a:r>
            <a:r>
              <a:rPr lang="it-IT" sz="1350" b="0" dirty="0"/>
              <a:t>, </a:t>
            </a:r>
            <a:r>
              <a:rPr lang="it-IT" sz="1350" b="0" dirty="0"/>
              <a:t>accesso</a:t>
            </a:r>
            <a:r>
              <a:rPr lang="it-IT" sz="1350" b="0" dirty="0"/>
              <a:t>, </a:t>
            </a:r>
            <a:r>
              <a:rPr lang="it-IT" sz="1350" b="0" dirty="0"/>
              <a:t>conservazione</a:t>
            </a:r>
            <a:r>
              <a:rPr lang="it-IT" sz="1350" b="0" dirty="0"/>
              <a:t>, </a:t>
            </a:r>
            <a:r>
              <a:rPr lang="it-IT" sz="1350" b="0" dirty="0"/>
              <a:t>scambio ed aggiornamento </a:t>
            </a:r>
            <a:r>
              <a:rPr lang="it-IT" sz="1350" b="0" dirty="0"/>
              <a:t>dei dati e dei documenti in modalità </a:t>
            </a:r>
            <a:r>
              <a:rPr lang="it-IT" sz="1350" b="0" i="1" dirty="0"/>
              <a:t>“</a:t>
            </a:r>
            <a:r>
              <a:rPr lang="it-IT" sz="1350" b="0" i="1" dirty="0" err="1"/>
              <a:t>nativamente</a:t>
            </a:r>
            <a:r>
              <a:rPr lang="it-IT" sz="1350" b="0" i="1" dirty="0"/>
              <a:t> digitale</a:t>
            </a:r>
            <a:r>
              <a:rPr lang="it-IT" sz="1350" b="0" i="1" dirty="0"/>
              <a:t>”</a:t>
            </a:r>
            <a:r>
              <a:rPr lang="it-IT" sz="1350" b="0" dirty="0"/>
              <a:t>;</a:t>
            </a:r>
            <a:r>
              <a:rPr lang="it-IT" sz="1350" b="0" dirty="0"/>
              <a:t> </a:t>
            </a:r>
          </a:p>
          <a:p>
            <a:pPr algn="just" eaLnBrk="1" hangingPunct="1">
              <a:defRPr/>
            </a:pPr>
            <a:endParaRPr lang="it-IT" sz="1350" b="0" dirty="0"/>
          </a:p>
          <a:p>
            <a:pPr marL="214313" indent="-214313" algn="just">
              <a:buFont typeface="Arial" panose="020B0604020202020204" pitchFamily="34" charset="0"/>
              <a:buChar char="•"/>
              <a:defRPr/>
            </a:pPr>
            <a:r>
              <a:rPr lang="it-IT" sz="1350" b="0" dirty="0"/>
              <a:t>avvio di un </a:t>
            </a:r>
            <a:r>
              <a:rPr lang="it-IT" sz="1350" b="0" dirty="0"/>
              <a:t>processo di </a:t>
            </a:r>
            <a:r>
              <a:rPr lang="it-IT" sz="1350" b="0" i="1" dirty="0"/>
              <a:t>“piano digitale”</a:t>
            </a:r>
            <a:r>
              <a:rPr lang="it-IT" sz="1350" b="0" dirty="0"/>
              <a:t> di protezione civile a tutti i livelli territoriali, nel rispetto delle autonomie locali, </a:t>
            </a:r>
            <a:r>
              <a:rPr lang="it-IT" sz="1350" b="0" dirty="0"/>
              <a:t>dinamicamente </a:t>
            </a:r>
            <a:r>
              <a:rPr lang="it-IT" sz="1350" b="0" dirty="0"/>
              <a:t>aggiornato e consultato </a:t>
            </a:r>
            <a:r>
              <a:rPr lang="it-IT" sz="1350" b="0" dirty="0"/>
              <a:t>in un </a:t>
            </a:r>
            <a:r>
              <a:rPr lang="it-IT" sz="1350" b="0" dirty="0"/>
              <a:t>sistema informativo federato di protezione civile</a:t>
            </a:r>
            <a:r>
              <a:rPr lang="it-IT" sz="1350" b="0" dirty="0"/>
              <a:t>.</a:t>
            </a:r>
          </a:p>
          <a:p>
            <a:pPr algn="just" eaLnBrk="1" hangingPunct="1">
              <a:defRPr/>
            </a:pPr>
            <a:endParaRPr lang="it-IT" altLang="it-IT" sz="1500" b="0" dirty="0">
              <a:solidFill>
                <a:srgbClr val="FF0000"/>
              </a:solidFill>
              <a:latin typeface="Calibri" panose="020F0502020204030204" pitchFamily="34" charset="0"/>
            </a:endParaRPr>
          </a:p>
          <a:p>
            <a:pPr algn="just" eaLnBrk="1" hangingPunct="1">
              <a:defRPr/>
            </a:pPr>
            <a:endParaRPr lang="it-IT" altLang="it-IT" sz="1500" b="0" dirty="0">
              <a:solidFill>
                <a:srgbClr val="FF0000"/>
              </a:solidFill>
              <a:latin typeface="Calibri" panose="020F0502020204030204" pitchFamily="34" charset="0"/>
            </a:endParaRPr>
          </a:p>
        </p:txBody>
      </p:sp>
    </p:spTree>
    <p:extLst>
      <p:ext uri="{BB962C8B-B14F-4D97-AF65-F5344CB8AC3E}">
        <p14:creationId xmlns:p14="http://schemas.microsoft.com/office/powerpoint/2010/main" val="25676494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4"/>
          <p:cNvSpPr>
            <a:spLocks noChangeArrowheads="1"/>
          </p:cNvSpPr>
          <p:nvPr/>
        </p:nvSpPr>
        <p:spPr bwMode="auto">
          <a:xfrm>
            <a:off x="2087724" y="249492"/>
            <a:ext cx="421246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defTabSz="685800" fontAlgn="base">
              <a:spcBef>
                <a:spcPct val="0"/>
              </a:spcBef>
              <a:spcAft>
                <a:spcPct val="0"/>
              </a:spcAft>
              <a:defRPr/>
            </a:pPr>
            <a:r>
              <a:rPr lang="it-IT" altLang="it-IT" sz="1500" dirty="0">
                <a:solidFill>
                  <a:srgbClr val="FF0000"/>
                </a:solidFill>
                <a:latin typeface="Calibri" panose="020F0502020204030204" pitchFamily="34" charset="0"/>
              </a:rPr>
              <a:t>Catalogo Nazionale dei piani di protezione civile sottosistema integrato della Piattaforma IT-</a:t>
            </a:r>
            <a:r>
              <a:rPr lang="it-IT" altLang="it-IT" sz="1500" dirty="0" err="1">
                <a:solidFill>
                  <a:srgbClr val="FF0000"/>
                </a:solidFill>
                <a:latin typeface="Calibri" panose="020F0502020204030204" pitchFamily="34" charset="0"/>
              </a:rPr>
              <a:t>Alert</a:t>
            </a:r>
            <a:endParaRPr lang="it-IT" altLang="it-IT" sz="1500" dirty="0">
              <a:solidFill>
                <a:srgbClr val="FF0000"/>
              </a:solidFill>
              <a:latin typeface="Calibri" panose="020F0502020204030204" pitchFamily="34" charset="0"/>
            </a:endParaRPr>
          </a:p>
          <a:p>
            <a:pPr algn="ctr" defTabSz="685800" fontAlgn="base">
              <a:spcBef>
                <a:spcPct val="0"/>
              </a:spcBef>
              <a:spcAft>
                <a:spcPct val="0"/>
              </a:spcAft>
              <a:defRPr/>
            </a:pPr>
            <a:r>
              <a:rPr lang="it-IT" altLang="it-IT" dirty="0">
                <a:solidFill>
                  <a:srgbClr val="FF0000"/>
                </a:solidFill>
                <a:latin typeface="Calibri" panose="020F0502020204030204" pitchFamily="34" charset="0"/>
              </a:rPr>
              <a:t>ELEMENTI DEL CATALOGO PIANI</a:t>
            </a:r>
          </a:p>
        </p:txBody>
      </p:sp>
      <p:pic>
        <p:nvPicPr>
          <p:cNvPr id="9" name="Immagine 8">
            <a:extLst>
              <a:ext uri="{FF2B5EF4-FFF2-40B4-BE49-F238E27FC236}">
                <a16:creationId xmlns:a16="http://schemas.microsoft.com/office/drawing/2014/main" id="{13BC070D-F7D2-426F-AC7E-FAFC1E133408}"/>
              </a:ext>
            </a:extLst>
          </p:cNvPr>
          <p:cNvPicPr>
            <a:picLocks noChangeAspect="1"/>
          </p:cNvPicPr>
          <p:nvPr/>
        </p:nvPicPr>
        <p:blipFill>
          <a:blip r:embed="rId3"/>
          <a:stretch>
            <a:fillRect/>
          </a:stretch>
        </p:blipFill>
        <p:spPr>
          <a:xfrm>
            <a:off x="1493659" y="1652277"/>
            <a:ext cx="5047868" cy="3396853"/>
          </a:xfrm>
          <a:prstGeom prst="rect">
            <a:avLst/>
          </a:prstGeom>
        </p:spPr>
      </p:pic>
      <p:sp>
        <p:nvSpPr>
          <p:cNvPr id="10" name="Rettangolo 9">
            <a:extLst>
              <a:ext uri="{FF2B5EF4-FFF2-40B4-BE49-F238E27FC236}">
                <a16:creationId xmlns:a16="http://schemas.microsoft.com/office/drawing/2014/main" id="{5CD987B0-2ED3-413F-A9CD-CE559565BF50}"/>
              </a:ext>
            </a:extLst>
          </p:cNvPr>
          <p:cNvSpPr/>
          <p:nvPr/>
        </p:nvSpPr>
        <p:spPr>
          <a:xfrm>
            <a:off x="6635393" y="1917412"/>
            <a:ext cx="1284980" cy="3000821"/>
          </a:xfrm>
          <a:prstGeom prst="rect">
            <a:avLst/>
          </a:prstGeom>
        </p:spPr>
        <p:txBody>
          <a:bodyPr wrap="square">
            <a:spAutoFit/>
          </a:bodyPr>
          <a:lstStyle/>
          <a:p>
            <a:pPr marL="257175" indent="-257175" defTabSz="685800" eaLnBrk="0" fontAlgn="base" hangingPunct="0">
              <a:spcBef>
                <a:spcPct val="0"/>
              </a:spcBef>
              <a:spcAft>
                <a:spcPct val="0"/>
              </a:spcAft>
              <a:buFont typeface="+mj-lt"/>
              <a:buAutoNum type="arabicPeriod"/>
              <a:defRPr/>
            </a:pPr>
            <a:r>
              <a:rPr lang="it-IT" sz="1050" b="1" dirty="0">
                <a:solidFill>
                  <a:srgbClr val="004071"/>
                </a:solidFill>
                <a:latin typeface="Montserrat" panose="00000500000000000000" pitchFamily="2" charset="0"/>
                <a:cs typeface="Arial" panose="020B0604020202020204" pitchFamily="34" charset="0"/>
              </a:rPr>
              <a:t>Inquadramento del territorio</a:t>
            </a:r>
          </a:p>
          <a:p>
            <a:pPr marL="257175" indent="-257175" defTabSz="685800" eaLnBrk="0" fontAlgn="base" hangingPunct="0">
              <a:spcBef>
                <a:spcPct val="0"/>
              </a:spcBef>
              <a:spcAft>
                <a:spcPct val="0"/>
              </a:spcAft>
              <a:buFont typeface="+mj-lt"/>
              <a:buAutoNum type="arabicPeriod"/>
              <a:defRPr/>
            </a:pPr>
            <a:r>
              <a:rPr lang="it-IT" sz="1050" b="1" dirty="0">
                <a:solidFill>
                  <a:srgbClr val="004071"/>
                </a:solidFill>
                <a:latin typeface="Montserrat" panose="00000500000000000000" pitchFamily="2" charset="0"/>
                <a:cs typeface="Arial" panose="020B0604020202020204" pitchFamily="34" charset="0"/>
              </a:rPr>
              <a:t>Individuazione dei rischi e definizione dei relativi scenari</a:t>
            </a:r>
          </a:p>
          <a:p>
            <a:pPr marL="257175" indent="-257175" defTabSz="685800" eaLnBrk="0" fontAlgn="base" hangingPunct="0">
              <a:spcBef>
                <a:spcPct val="0"/>
              </a:spcBef>
              <a:spcAft>
                <a:spcPct val="0"/>
              </a:spcAft>
              <a:buFont typeface="+mj-lt"/>
              <a:buAutoNum type="arabicPeriod"/>
              <a:defRPr/>
            </a:pPr>
            <a:r>
              <a:rPr lang="it-IT" sz="1050" b="1" dirty="0">
                <a:solidFill>
                  <a:srgbClr val="004071"/>
                </a:solidFill>
                <a:latin typeface="Montserrat" panose="00000500000000000000" pitchFamily="2" charset="0"/>
                <a:cs typeface="Arial" panose="020B0604020202020204" pitchFamily="34" charset="0"/>
              </a:rPr>
              <a:t>Modello di intervento</a:t>
            </a:r>
          </a:p>
          <a:p>
            <a:pPr marL="257175" indent="-257175" defTabSz="685800" eaLnBrk="0" fontAlgn="base" hangingPunct="0">
              <a:spcBef>
                <a:spcPct val="0"/>
              </a:spcBef>
              <a:spcAft>
                <a:spcPct val="0"/>
              </a:spcAft>
              <a:buFont typeface="+mj-lt"/>
              <a:buAutoNum type="arabicPeriod"/>
              <a:defRPr/>
            </a:pPr>
            <a:r>
              <a:rPr lang="it-IT" sz="1050" b="1" dirty="0">
                <a:solidFill>
                  <a:srgbClr val="004071"/>
                </a:solidFill>
                <a:latin typeface="Montserrat" panose="00000500000000000000" pitchFamily="2" charset="0"/>
                <a:cs typeface="Arial" panose="020B0604020202020204" pitchFamily="34" charset="0"/>
              </a:rPr>
              <a:t>Informazione e comunicazione alla popolazione</a:t>
            </a:r>
          </a:p>
        </p:txBody>
      </p:sp>
      <p:sp>
        <p:nvSpPr>
          <p:cNvPr id="11" name="Rettangolo 10">
            <a:extLst>
              <a:ext uri="{FF2B5EF4-FFF2-40B4-BE49-F238E27FC236}">
                <a16:creationId xmlns:a16="http://schemas.microsoft.com/office/drawing/2014/main" id="{6C8D55E0-2442-4939-8C3C-46AC4BF9D3DC}"/>
              </a:ext>
            </a:extLst>
          </p:cNvPr>
          <p:cNvSpPr/>
          <p:nvPr/>
        </p:nvSpPr>
        <p:spPr>
          <a:xfrm>
            <a:off x="3820756" y="1057405"/>
            <a:ext cx="979692" cy="757238"/>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r>
              <a:rPr lang="it-IT" sz="900" b="1" dirty="0">
                <a:solidFill>
                  <a:prstClr val="black"/>
                </a:solidFill>
                <a:latin typeface="Calibri"/>
              </a:rPr>
              <a:t>Livello provinciale/ Città metropolitana/ Area vasta </a:t>
            </a:r>
          </a:p>
        </p:txBody>
      </p:sp>
      <p:sp>
        <p:nvSpPr>
          <p:cNvPr id="12" name="Rettangolo 11">
            <a:extLst>
              <a:ext uri="{FF2B5EF4-FFF2-40B4-BE49-F238E27FC236}">
                <a16:creationId xmlns:a16="http://schemas.microsoft.com/office/drawing/2014/main" id="{255F5328-01D2-4A77-B226-476A9E9F6CC6}"/>
              </a:ext>
            </a:extLst>
          </p:cNvPr>
          <p:cNvSpPr/>
          <p:nvPr/>
        </p:nvSpPr>
        <p:spPr>
          <a:xfrm>
            <a:off x="4742299" y="1057405"/>
            <a:ext cx="892969" cy="757238"/>
          </a:xfrm>
          <a:prstGeom prst="rect">
            <a:avLst/>
          </a:prstGeom>
          <a:solidFill>
            <a:srgbClr val="DA696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r>
              <a:rPr lang="it-IT" sz="900" b="1" dirty="0">
                <a:solidFill>
                  <a:prstClr val="black"/>
                </a:solidFill>
                <a:latin typeface="Calibri"/>
              </a:rPr>
              <a:t>Ambito territoriale </a:t>
            </a:r>
          </a:p>
        </p:txBody>
      </p:sp>
      <p:sp>
        <p:nvSpPr>
          <p:cNvPr id="13" name="Rettangolo 12">
            <a:extLst>
              <a:ext uri="{FF2B5EF4-FFF2-40B4-BE49-F238E27FC236}">
                <a16:creationId xmlns:a16="http://schemas.microsoft.com/office/drawing/2014/main" id="{B434F2F2-23AA-46BC-A625-823A0E390038}"/>
              </a:ext>
            </a:extLst>
          </p:cNvPr>
          <p:cNvSpPr/>
          <p:nvPr/>
        </p:nvSpPr>
        <p:spPr>
          <a:xfrm>
            <a:off x="5642412" y="1057405"/>
            <a:ext cx="892969" cy="757238"/>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r>
              <a:rPr lang="it-IT" sz="1050" b="1" dirty="0">
                <a:solidFill>
                  <a:prstClr val="black"/>
                </a:solidFill>
                <a:latin typeface="Calibri"/>
              </a:rPr>
              <a:t>Livello comunale</a:t>
            </a:r>
          </a:p>
        </p:txBody>
      </p:sp>
      <p:sp>
        <p:nvSpPr>
          <p:cNvPr id="14" name="Rettangolo 13">
            <a:extLst>
              <a:ext uri="{FF2B5EF4-FFF2-40B4-BE49-F238E27FC236}">
                <a16:creationId xmlns:a16="http://schemas.microsoft.com/office/drawing/2014/main" id="{F36816C4-FD42-4DB7-8AFC-F18014F351A8}"/>
              </a:ext>
            </a:extLst>
          </p:cNvPr>
          <p:cNvSpPr/>
          <p:nvPr/>
        </p:nvSpPr>
        <p:spPr>
          <a:xfrm>
            <a:off x="2964504" y="1057405"/>
            <a:ext cx="892969" cy="75723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r>
              <a:rPr lang="it-IT" sz="1200" b="1" dirty="0">
                <a:solidFill>
                  <a:prstClr val="black"/>
                </a:solidFill>
                <a:latin typeface="Calibri"/>
              </a:rPr>
              <a:t>Livello regionale</a:t>
            </a:r>
          </a:p>
        </p:txBody>
      </p:sp>
      <p:sp>
        <p:nvSpPr>
          <p:cNvPr id="15" name="Cerchio parziale 14">
            <a:extLst>
              <a:ext uri="{FF2B5EF4-FFF2-40B4-BE49-F238E27FC236}">
                <a16:creationId xmlns:a16="http://schemas.microsoft.com/office/drawing/2014/main" id="{714FEC34-3746-48BF-A989-53EC76B976FB}"/>
              </a:ext>
            </a:extLst>
          </p:cNvPr>
          <p:cNvSpPr/>
          <p:nvPr/>
        </p:nvSpPr>
        <p:spPr>
          <a:xfrm rot="5400000">
            <a:off x="5916400" y="1064549"/>
            <a:ext cx="1512000" cy="1512000"/>
          </a:xfrm>
          <a:prstGeom prst="pie">
            <a:avLst>
              <a:gd name="adj1" fmla="val 10803523"/>
              <a:gd name="adj2" fmla="val 1619999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endParaRPr lang="it-IT" sz="1350" b="1">
              <a:solidFill>
                <a:prstClr val="black"/>
              </a:solidFill>
              <a:latin typeface="Calibri"/>
            </a:endParaRPr>
          </a:p>
        </p:txBody>
      </p:sp>
    </p:spTree>
    <p:extLst>
      <p:ext uri="{BB962C8B-B14F-4D97-AF65-F5344CB8AC3E}">
        <p14:creationId xmlns:p14="http://schemas.microsoft.com/office/powerpoint/2010/main" val="26676957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ttangolo 4"/>
          <p:cNvSpPr>
            <a:spLocks noChangeArrowheads="1"/>
          </p:cNvSpPr>
          <p:nvPr/>
        </p:nvSpPr>
        <p:spPr bwMode="auto">
          <a:xfrm>
            <a:off x="2087724" y="249492"/>
            <a:ext cx="421246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defTabSz="685800" fontAlgn="base">
              <a:spcBef>
                <a:spcPct val="0"/>
              </a:spcBef>
              <a:spcAft>
                <a:spcPct val="0"/>
              </a:spcAft>
              <a:defRPr/>
            </a:pPr>
            <a:r>
              <a:rPr lang="it-IT" altLang="it-IT" sz="1500" dirty="0">
                <a:solidFill>
                  <a:srgbClr val="FF0000"/>
                </a:solidFill>
                <a:latin typeface="Calibri" panose="020F0502020204030204" pitchFamily="34" charset="0"/>
              </a:rPr>
              <a:t>Catalogo Nazionale dei piani di protezione civile sottosistema integrato della Piattaforma IT-</a:t>
            </a:r>
            <a:r>
              <a:rPr lang="it-IT" altLang="it-IT" sz="1500" dirty="0" err="1">
                <a:solidFill>
                  <a:srgbClr val="FF0000"/>
                </a:solidFill>
                <a:latin typeface="Calibri" panose="020F0502020204030204" pitchFamily="34" charset="0"/>
              </a:rPr>
              <a:t>Alert</a:t>
            </a:r>
            <a:endParaRPr lang="it-IT" altLang="it-IT" sz="1500" dirty="0">
              <a:solidFill>
                <a:srgbClr val="FF0000"/>
              </a:solidFill>
              <a:latin typeface="Calibri" panose="020F0502020204030204" pitchFamily="34" charset="0"/>
            </a:endParaRPr>
          </a:p>
          <a:p>
            <a:pPr algn="ctr" defTabSz="685800" fontAlgn="base">
              <a:spcBef>
                <a:spcPct val="0"/>
              </a:spcBef>
              <a:spcAft>
                <a:spcPct val="0"/>
              </a:spcAft>
              <a:defRPr/>
            </a:pPr>
            <a:r>
              <a:rPr lang="it-IT" altLang="it-IT" dirty="0">
                <a:solidFill>
                  <a:srgbClr val="FF0000"/>
                </a:solidFill>
                <a:latin typeface="Calibri" panose="020F0502020204030204" pitchFamily="34" charset="0"/>
              </a:rPr>
              <a:t>ELEMENTI DEL CATALOGO PIANI</a:t>
            </a:r>
          </a:p>
        </p:txBody>
      </p:sp>
      <p:graphicFrame>
        <p:nvGraphicFramePr>
          <p:cNvPr id="12" name="Tabella 11">
            <a:extLst>
              <a:ext uri="{FF2B5EF4-FFF2-40B4-BE49-F238E27FC236}">
                <a16:creationId xmlns:a16="http://schemas.microsoft.com/office/drawing/2014/main" id="{C32C77EA-EA1F-4B17-AD73-05019EC981F1}"/>
              </a:ext>
            </a:extLst>
          </p:cNvPr>
          <p:cNvGraphicFramePr>
            <a:graphicFrameLocks noGrp="1"/>
          </p:cNvGraphicFramePr>
          <p:nvPr>
            <p:extLst/>
          </p:nvPr>
        </p:nvGraphicFramePr>
        <p:xfrm>
          <a:off x="1277634" y="1470559"/>
          <a:ext cx="5272786" cy="3678457"/>
        </p:xfrm>
        <a:graphic>
          <a:graphicData uri="http://schemas.openxmlformats.org/drawingml/2006/table">
            <a:tbl>
              <a:tblPr>
                <a:tableStyleId>{FABFCF23-3B69-468F-B69F-88F6DE6A72F2}</a:tableStyleId>
              </a:tblPr>
              <a:tblGrid>
                <a:gridCol w="1644468">
                  <a:extLst>
                    <a:ext uri="{9D8B030D-6E8A-4147-A177-3AD203B41FA5}">
                      <a16:colId xmlns:a16="http://schemas.microsoft.com/office/drawing/2014/main" val="620625791"/>
                    </a:ext>
                  </a:extLst>
                </a:gridCol>
                <a:gridCol w="3628318">
                  <a:extLst>
                    <a:ext uri="{9D8B030D-6E8A-4147-A177-3AD203B41FA5}">
                      <a16:colId xmlns:a16="http://schemas.microsoft.com/office/drawing/2014/main" val="2933697319"/>
                    </a:ext>
                  </a:extLst>
                </a:gridCol>
              </a:tblGrid>
              <a:tr h="153545">
                <a:tc>
                  <a:txBody>
                    <a:bodyPr/>
                    <a:lstStyle/>
                    <a:p>
                      <a:pPr marL="0" algn="l" defTabSz="457200" rtl="0" eaLnBrk="1" fontAlgn="ctr" latinLnBrk="0" hangingPunct="1"/>
                      <a:r>
                        <a:rPr lang="it-IT" sz="800" u="none" strike="noStrike" kern="1200" dirty="0">
                          <a:solidFill>
                            <a:schemeClr val="accent1"/>
                          </a:solidFill>
                          <a:effectLst/>
                          <a:latin typeface="+mn-lt"/>
                          <a:ea typeface="+mn-ea"/>
                          <a:cs typeface="+mn-cs"/>
                        </a:rPr>
                        <a:t>3.1 Struttura di PC</a:t>
                      </a:r>
                    </a:p>
                  </a:txBody>
                  <a:tcPr marL="4763" marR="4763" marT="4763" marB="0" anchor="ctr"/>
                </a:tc>
                <a:tc>
                  <a:txBody>
                    <a:bodyPr/>
                    <a:lstStyle/>
                    <a:p>
                      <a:pPr marL="0" algn="l" defTabSz="457200" rtl="0" eaLnBrk="1" fontAlgn="ctr" latinLnBrk="0" hangingPunct="1"/>
                      <a:r>
                        <a:rPr lang="it-IT" sz="800" u="none" strike="noStrike" kern="1200" dirty="0">
                          <a:solidFill>
                            <a:schemeClr val="dk1"/>
                          </a:solidFill>
                          <a:effectLst/>
                          <a:latin typeface="Arial" panose="020B0604020202020204" pitchFamily="34" charset="0"/>
                          <a:ea typeface="+mn-ea"/>
                          <a:cs typeface="Arial" panose="020B0604020202020204" pitchFamily="34" charset="0"/>
                        </a:rPr>
                        <a:t>Ubicazione e funzionamento della struttura di pc, rubrica numeri utili</a:t>
                      </a:r>
                    </a:p>
                  </a:txBody>
                  <a:tcPr marL="4763" marR="4763" marT="4763" marB="0" anchor="ctr"/>
                </a:tc>
                <a:extLst>
                  <a:ext uri="{0D108BD9-81ED-4DB2-BD59-A6C34878D82A}">
                    <a16:rowId xmlns:a16="http://schemas.microsoft.com/office/drawing/2014/main" val="1060776575"/>
                  </a:ext>
                </a:extLst>
              </a:tr>
              <a:tr h="573773">
                <a:tc>
                  <a:txBody>
                    <a:bodyPr/>
                    <a:lstStyle/>
                    <a:p>
                      <a:pPr marL="0" algn="l" defTabSz="457200" rtl="0" eaLnBrk="1" fontAlgn="ctr" latinLnBrk="0" hangingPunct="1"/>
                      <a:r>
                        <a:rPr lang="it-IT" sz="800" u="none" strike="noStrike" kern="1200" dirty="0">
                          <a:solidFill>
                            <a:schemeClr val="accent1"/>
                          </a:solidFill>
                          <a:effectLst/>
                          <a:latin typeface="+mn-lt"/>
                          <a:ea typeface="+mn-ea"/>
                          <a:cs typeface="+mn-cs"/>
                        </a:rPr>
                        <a:t>3.2 Sistema di allertamento</a:t>
                      </a:r>
                    </a:p>
                  </a:txBody>
                  <a:tcPr marL="4763" marR="4763" marT="4763" marB="0" anchor="ctr"/>
                </a:tc>
                <a:tc>
                  <a:txBody>
                    <a:bodyPr/>
                    <a:lstStyle/>
                    <a:p>
                      <a:pPr marL="0" algn="l" defTabSz="457200" rtl="0" eaLnBrk="1" fontAlgn="ctr" latinLnBrk="0" hangingPunct="1"/>
                      <a:r>
                        <a:rPr lang="it-IT" sz="800" u="none" strike="noStrike" kern="1200" dirty="0">
                          <a:solidFill>
                            <a:schemeClr val="dk1"/>
                          </a:solidFill>
                          <a:effectLst/>
                          <a:latin typeface="Arial" panose="020B0604020202020204" pitchFamily="34" charset="0"/>
                          <a:ea typeface="+mn-ea"/>
                          <a:cs typeface="Arial" panose="020B0604020202020204" pitchFamily="34" charset="0"/>
                        </a:rPr>
                        <a:t>- Definizione delle modalità di acquisizione bollettini/avvisi</a:t>
                      </a:r>
                      <a:br>
                        <a:rPr lang="it-IT" sz="800" u="none" strike="noStrike" kern="1200" dirty="0">
                          <a:solidFill>
                            <a:schemeClr val="dk1"/>
                          </a:solidFill>
                          <a:effectLst/>
                          <a:latin typeface="Arial" panose="020B0604020202020204" pitchFamily="34" charset="0"/>
                          <a:ea typeface="+mn-ea"/>
                          <a:cs typeface="Arial" panose="020B0604020202020204" pitchFamily="34" charset="0"/>
                        </a:rPr>
                      </a:br>
                      <a:r>
                        <a:rPr lang="it-IT" sz="800" u="none" strike="noStrike" kern="1200" dirty="0">
                          <a:solidFill>
                            <a:schemeClr val="dk1"/>
                          </a:solidFill>
                          <a:effectLst/>
                          <a:latin typeface="Arial" panose="020B0604020202020204" pitchFamily="34" charset="0"/>
                          <a:ea typeface="+mn-ea"/>
                          <a:cs typeface="Arial" panose="020B0604020202020204" pitchFamily="34" charset="0"/>
                        </a:rPr>
                        <a:t>- Definizione del flusso delle formazioni con gli organi di coordinamento superiori</a:t>
                      </a:r>
                      <a:br>
                        <a:rPr lang="it-IT" sz="800" u="none" strike="noStrike" kern="1200" dirty="0">
                          <a:solidFill>
                            <a:schemeClr val="dk1"/>
                          </a:solidFill>
                          <a:effectLst/>
                          <a:latin typeface="Arial" panose="020B0604020202020204" pitchFamily="34" charset="0"/>
                          <a:ea typeface="+mn-ea"/>
                          <a:cs typeface="Arial" panose="020B0604020202020204" pitchFamily="34" charset="0"/>
                        </a:rPr>
                      </a:br>
                      <a:r>
                        <a:rPr lang="it-IT" sz="800" u="none" strike="noStrike" kern="1200" dirty="0">
                          <a:solidFill>
                            <a:schemeClr val="dk1"/>
                          </a:solidFill>
                          <a:effectLst/>
                          <a:latin typeface="Arial" panose="020B0604020202020204" pitchFamily="34" charset="0"/>
                          <a:ea typeface="+mn-ea"/>
                          <a:cs typeface="Arial" panose="020B0604020202020204" pitchFamily="34" charset="0"/>
                        </a:rPr>
                        <a:t>- Definizione delle attività di sorveglianza e dei dispositivi di monitoraggio strumentale e di allarme ove esistenti</a:t>
                      </a:r>
                    </a:p>
                  </a:txBody>
                  <a:tcPr marL="4763" marR="4763" marT="4763" marB="0" anchor="ctr"/>
                </a:tc>
                <a:extLst>
                  <a:ext uri="{0D108BD9-81ED-4DB2-BD59-A6C34878D82A}">
                    <a16:rowId xmlns:a16="http://schemas.microsoft.com/office/drawing/2014/main" val="3603953477"/>
                  </a:ext>
                </a:extLst>
              </a:tr>
              <a:tr h="576263">
                <a:tc>
                  <a:txBody>
                    <a:bodyPr/>
                    <a:lstStyle/>
                    <a:p>
                      <a:pPr marL="0" algn="l" defTabSz="457200" rtl="0" eaLnBrk="1" fontAlgn="ctr" latinLnBrk="0" hangingPunct="1"/>
                      <a:r>
                        <a:rPr lang="it-IT" sz="800" u="none" strike="noStrike" kern="1200" dirty="0">
                          <a:solidFill>
                            <a:schemeClr val="accent1"/>
                          </a:solidFill>
                          <a:effectLst/>
                          <a:latin typeface="+mn-lt"/>
                          <a:ea typeface="+mn-ea"/>
                          <a:cs typeface="+mn-cs"/>
                        </a:rPr>
                        <a:t>3.3 I centri di coordinamento</a:t>
                      </a:r>
                    </a:p>
                  </a:txBody>
                  <a:tcPr marL="4763" marR="4763" marT="4763" marB="0" anchor="ctr"/>
                </a:tc>
                <a:tc>
                  <a:txBody>
                    <a:bodyPr/>
                    <a:lstStyle/>
                    <a:p>
                      <a:pPr marL="0" algn="l" defTabSz="457200" rtl="0" eaLnBrk="1" fontAlgn="ctr" latinLnBrk="0" hangingPunct="1"/>
                      <a:r>
                        <a:rPr lang="it-IT" sz="800" u="none" strike="noStrike" kern="1200" dirty="0">
                          <a:solidFill>
                            <a:schemeClr val="dk1"/>
                          </a:solidFill>
                          <a:effectLst/>
                          <a:latin typeface="Arial" panose="020B0604020202020204" pitchFamily="34" charset="0"/>
                          <a:ea typeface="+mn-ea"/>
                          <a:cs typeface="Arial" panose="020B0604020202020204" pitchFamily="34" charset="0"/>
                        </a:rPr>
                        <a:t>- ubicazione ed organizzazione del proprio centro operativo di coordinamento</a:t>
                      </a:r>
                      <a:br>
                        <a:rPr lang="it-IT" sz="800" u="none" strike="noStrike" kern="1200" dirty="0">
                          <a:solidFill>
                            <a:schemeClr val="dk1"/>
                          </a:solidFill>
                          <a:effectLst/>
                          <a:latin typeface="Arial" panose="020B0604020202020204" pitchFamily="34" charset="0"/>
                          <a:ea typeface="+mn-ea"/>
                          <a:cs typeface="Arial" panose="020B0604020202020204" pitchFamily="34" charset="0"/>
                        </a:rPr>
                      </a:br>
                      <a:r>
                        <a:rPr lang="it-IT" sz="800" u="none" strike="noStrike" kern="1200" dirty="0">
                          <a:solidFill>
                            <a:schemeClr val="dk1"/>
                          </a:solidFill>
                          <a:effectLst/>
                          <a:latin typeface="Arial" panose="020B0604020202020204" pitchFamily="34" charset="0"/>
                          <a:ea typeface="+mn-ea"/>
                          <a:cs typeface="Arial" panose="020B0604020202020204" pitchFamily="34" charset="0"/>
                        </a:rPr>
                        <a:t>- indicazione dell'ubicazione di una sede alternativa</a:t>
                      </a:r>
                      <a:br>
                        <a:rPr lang="it-IT" sz="800" u="none" strike="noStrike" kern="1200" dirty="0">
                          <a:solidFill>
                            <a:schemeClr val="dk1"/>
                          </a:solidFill>
                          <a:effectLst/>
                          <a:latin typeface="Arial" panose="020B0604020202020204" pitchFamily="34" charset="0"/>
                          <a:ea typeface="+mn-ea"/>
                          <a:cs typeface="Arial" panose="020B0604020202020204" pitchFamily="34" charset="0"/>
                        </a:rPr>
                      </a:br>
                      <a:r>
                        <a:rPr lang="it-IT" sz="800" u="none" strike="noStrike" kern="1200" dirty="0">
                          <a:solidFill>
                            <a:schemeClr val="dk1"/>
                          </a:solidFill>
                          <a:effectLst/>
                          <a:latin typeface="Arial" panose="020B0604020202020204" pitchFamily="34" charset="0"/>
                          <a:ea typeface="+mn-ea"/>
                          <a:cs typeface="Arial" panose="020B0604020202020204" pitchFamily="34" charset="0"/>
                        </a:rPr>
                        <a:t>- individuazione dei responsabili e dei componenti delle funzioni di supporto</a:t>
                      </a:r>
                      <a:br>
                        <a:rPr lang="it-IT" sz="800" u="none" strike="noStrike" kern="1200" dirty="0">
                          <a:solidFill>
                            <a:schemeClr val="dk1"/>
                          </a:solidFill>
                          <a:effectLst/>
                          <a:latin typeface="Arial" panose="020B0604020202020204" pitchFamily="34" charset="0"/>
                          <a:ea typeface="+mn-ea"/>
                          <a:cs typeface="Arial" panose="020B0604020202020204" pitchFamily="34" charset="0"/>
                        </a:rPr>
                      </a:br>
                      <a:r>
                        <a:rPr lang="it-IT" sz="800" u="none" strike="noStrike" kern="1200" dirty="0">
                          <a:solidFill>
                            <a:schemeClr val="dk1"/>
                          </a:solidFill>
                          <a:effectLst/>
                          <a:latin typeface="Arial" panose="020B0604020202020204" pitchFamily="34" charset="0"/>
                          <a:ea typeface="+mn-ea"/>
                          <a:cs typeface="Arial" panose="020B0604020202020204" pitchFamily="34" charset="0"/>
                        </a:rPr>
                        <a:t>- per i Comuni più grandi con municipalità e circoscrizioni individuazione dell'ubicazione Centri operativi avanzati (COA) afferenti al COC</a:t>
                      </a:r>
                    </a:p>
                  </a:txBody>
                  <a:tcPr marL="4763" marR="4763" marT="4763" marB="0" anchor="ctr"/>
                </a:tc>
                <a:extLst>
                  <a:ext uri="{0D108BD9-81ED-4DB2-BD59-A6C34878D82A}">
                    <a16:rowId xmlns:a16="http://schemas.microsoft.com/office/drawing/2014/main" val="1241692072"/>
                  </a:ext>
                </a:extLst>
              </a:tr>
              <a:tr h="801557">
                <a:tc>
                  <a:txBody>
                    <a:bodyPr/>
                    <a:lstStyle/>
                    <a:p>
                      <a:pPr marL="0" algn="l" defTabSz="457200" rtl="0" eaLnBrk="1" fontAlgn="ctr" latinLnBrk="0" hangingPunct="1"/>
                      <a:r>
                        <a:rPr lang="it-IT" sz="800" u="none" strike="noStrike" kern="1200" dirty="0">
                          <a:solidFill>
                            <a:schemeClr val="accent1"/>
                          </a:solidFill>
                          <a:effectLst/>
                          <a:latin typeface="+mn-lt"/>
                          <a:ea typeface="+mn-ea"/>
                          <a:cs typeface="+mn-cs"/>
                        </a:rPr>
                        <a:t>3.4 Le aree e le strutture di emergenza</a:t>
                      </a:r>
                    </a:p>
                  </a:txBody>
                  <a:tcPr marL="4763" marR="4763" marT="4763" marB="0" anchor="ctr"/>
                </a:tc>
                <a:tc>
                  <a:txBody>
                    <a:bodyPr/>
                    <a:lstStyle/>
                    <a:p>
                      <a:pPr marL="0" indent="0" algn="l" defTabSz="457200" rtl="0" eaLnBrk="1" fontAlgn="ctr" latinLnBrk="0" hangingPunct="1">
                        <a:buFontTx/>
                        <a:buNone/>
                      </a:pPr>
                      <a:r>
                        <a:rPr lang="it-IT" sz="800" u="none" strike="noStrike" kern="1200" dirty="0">
                          <a:solidFill>
                            <a:schemeClr val="dk1"/>
                          </a:solidFill>
                          <a:effectLst/>
                          <a:latin typeface="Arial" panose="020B0604020202020204" pitchFamily="34" charset="0"/>
                          <a:ea typeface="+mn-ea"/>
                          <a:cs typeface="Arial" panose="020B0604020202020204" pitchFamily="34" charset="0"/>
                        </a:rPr>
                        <a:t>individuazione ed ubicazione di:</a:t>
                      </a:r>
                    </a:p>
                    <a:p>
                      <a:pPr marL="0" indent="0" algn="l" defTabSz="457200" rtl="0" eaLnBrk="1" fontAlgn="ctr" latinLnBrk="0" hangingPunct="1">
                        <a:buFontTx/>
                        <a:buNone/>
                      </a:pPr>
                      <a:r>
                        <a:rPr lang="it-IT" sz="800" u="none" strike="noStrike" kern="1200" dirty="0">
                          <a:solidFill>
                            <a:schemeClr val="dk1"/>
                          </a:solidFill>
                          <a:effectLst/>
                          <a:latin typeface="Arial" panose="020B0604020202020204" pitchFamily="34" charset="0"/>
                          <a:ea typeface="+mn-ea"/>
                          <a:cs typeface="Arial" panose="020B0604020202020204" pitchFamily="34" charset="0"/>
                        </a:rPr>
                        <a:t>aree di attesa per la popolazione, aree di assistenza della popolazione per attendamenti campali, centri di assistenza della popolazione per il ricovero della popolazione in strutture ricettive, aree per insediamenti provvisori semipermanenti per le esigenze alloggiative della popolazione, aree di ammassamento dei soccorritori e delle risorse, infrastrutture e servizi ambientali per la gestione dei rifiuti in emergenza</a:t>
                      </a:r>
                    </a:p>
                  </a:txBody>
                  <a:tcPr marL="4763" marR="4763" marT="4763" marB="0" anchor="ctr"/>
                </a:tc>
                <a:extLst>
                  <a:ext uri="{0D108BD9-81ED-4DB2-BD59-A6C34878D82A}">
                    <a16:rowId xmlns:a16="http://schemas.microsoft.com/office/drawing/2014/main" val="2133308645"/>
                  </a:ext>
                </a:extLst>
              </a:tr>
              <a:tr h="233363">
                <a:tc>
                  <a:txBody>
                    <a:bodyPr/>
                    <a:lstStyle/>
                    <a:p>
                      <a:pPr algn="l" fontAlgn="ctr"/>
                      <a:r>
                        <a:rPr lang="it-IT" sz="800" u="none" strike="noStrike" kern="1200" dirty="0">
                          <a:solidFill>
                            <a:schemeClr val="accent1"/>
                          </a:solidFill>
                          <a:effectLst/>
                          <a:latin typeface="+mn-lt"/>
                          <a:ea typeface="+mn-ea"/>
                          <a:cs typeface="+mn-cs"/>
                        </a:rPr>
                        <a:t>3.5 Le telecomunicazioni</a:t>
                      </a:r>
                    </a:p>
                  </a:txBody>
                  <a:tcPr marL="4763" marR="4763" marT="4763" marB="0" anchor="ctr"/>
                </a:tc>
                <a:tc>
                  <a:txBody>
                    <a:bodyPr/>
                    <a:lstStyle/>
                    <a:p>
                      <a:pPr marL="0" algn="l" defTabSz="457200" rtl="0" eaLnBrk="1" fontAlgn="ctr" latinLnBrk="0" hangingPunct="1"/>
                      <a:r>
                        <a:rPr lang="it-IT" sz="800" u="none" strike="noStrike" kern="1200" dirty="0">
                          <a:solidFill>
                            <a:schemeClr val="dk1"/>
                          </a:solidFill>
                          <a:effectLst/>
                          <a:latin typeface="Arial" panose="020B0604020202020204" pitchFamily="34" charset="0"/>
                          <a:ea typeface="+mn-ea"/>
                          <a:cs typeface="Arial" panose="020B0604020202020204" pitchFamily="34" charset="0"/>
                        </a:rPr>
                        <a:t>Definizione e descrizione del sistema di telecomunicazioni che viene adottato in ordinario e in emergenza</a:t>
                      </a:r>
                    </a:p>
                  </a:txBody>
                  <a:tcPr marL="4763" marR="4763" marT="4763" marB="0" anchor="ctr"/>
                </a:tc>
                <a:extLst>
                  <a:ext uri="{0D108BD9-81ED-4DB2-BD59-A6C34878D82A}">
                    <a16:rowId xmlns:a16="http://schemas.microsoft.com/office/drawing/2014/main" val="4172082038"/>
                  </a:ext>
                </a:extLst>
              </a:tr>
              <a:tr h="347663">
                <a:tc>
                  <a:txBody>
                    <a:bodyPr/>
                    <a:lstStyle/>
                    <a:p>
                      <a:pPr algn="l" fontAlgn="ctr"/>
                      <a:r>
                        <a:rPr lang="it-IT" sz="800" u="none" strike="noStrike" kern="1200" dirty="0">
                          <a:solidFill>
                            <a:schemeClr val="accent1"/>
                          </a:solidFill>
                          <a:effectLst/>
                          <a:latin typeface="+mn-lt"/>
                          <a:ea typeface="+mn-ea"/>
                          <a:cs typeface="+mn-cs"/>
                        </a:rPr>
                        <a:t>3.6 L’accessibilità</a:t>
                      </a:r>
                    </a:p>
                  </a:txBody>
                  <a:tcPr marL="4763" marR="4763" marT="4763" marB="0" anchor="ctr"/>
                </a:tc>
                <a:tc>
                  <a:txBody>
                    <a:bodyPr/>
                    <a:lstStyle/>
                    <a:p>
                      <a:pPr marL="0" algn="l" defTabSz="457200" rtl="0" eaLnBrk="1" fontAlgn="ctr" latinLnBrk="0" hangingPunct="1"/>
                      <a:r>
                        <a:rPr lang="it-IT" sz="800" u="none" strike="noStrike" kern="1200" dirty="0">
                          <a:solidFill>
                            <a:schemeClr val="dk1"/>
                          </a:solidFill>
                          <a:effectLst/>
                          <a:latin typeface="Arial" panose="020B0604020202020204" pitchFamily="34" charset="0"/>
                          <a:ea typeface="+mn-ea"/>
                          <a:cs typeface="Arial" panose="020B0604020202020204" pitchFamily="34" charset="0"/>
                        </a:rPr>
                        <a:t>Definizione di modalità di accesso stradale, misure di regolazione del traffico, azioni di ripristino delle interruzioni della rete stradale strategica e descrizione dell'accessibilità ferroviaria, aerea e marittima</a:t>
                      </a:r>
                    </a:p>
                  </a:txBody>
                  <a:tcPr marL="4763" marR="4763" marT="4763" marB="0" anchor="ctr"/>
                </a:tc>
                <a:extLst>
                  <a:ext uri="{0D108BD9-81ED-4DB2-BD59-A6C34878D82A}">
                    <a16:rowId xmlns:a16="http://schemas.microsoft.com/office/drawing/2014/main" val="2554768224"/>
                  </a:ext>
                </a:extLst>
              </a:tr>
              <a:tr h="276145">
                <a:tc>
                  <a:txBody>
                    <a:bodyPr/>
                    <a:lstStyle/>
                    <a:p>
                      <a:pPr algn="l" fontAlgn="ctr"/>
                      <a:r>
                        <a:rPr lang="it-IT" sz="800" u="none" strike="noStrike" kern="1200" dirty="0">
                          <a:solidFill>
                            <a:schemeClr val="accent1"/>
                          </a:solidFill>
                          <a:effectLst/>
                          <a:latin typeface="+mn-lt"/>
                          <a:ea typeface="+mn-ea"/>
                          <a:cs typeface="+mn-cs"/>
                        </a:rPr>
                        <a:t>3.7 Il presidio territoriale </a:t>
                      </a:r>
                    </a:p>
                  </a:txBody>
                  <a:tcPr marL="4763" marR="4763" marT="4763" marB="0" anchor="ctr"/>
                </a:tc>
                <a:tc>
                  <a:txBody>
                    <a:bodyPr/>
                    <a:lstStyle/>
                    <a:p>
                      <a:pPr marL="0" algn="l" defTabSz="457200" rtl="0" eaLnBrk="1" fontAlgn="ctr" latinLnBrk="0" hangingPunct="1"/>
                      <a:r>
                        <a:rPr lang="it-IT" sz="800" u="none" strike="noStrike" kern="1200" dirty="0">
                          <a:solidFill>
                            <a:schemeClr val="dk1"/>
                          </a:solidFill>
                          <a:effectLst/>
                          <a:latin typeface="Arial" panose="020B0604020202020204" pitchFamily="34" charset="0"/>
                          <a:ea typeface="+mn-ea"/>
                          <a:cs typeface="Arial" panose="020B0604020202020204" pitchFamily="34" charset="0"/>
                        </a:rPr>
                        <a:t>Definizione della composizione e dell'attività del presidio territoriale, individuazione dei punti critici, zone critiche circoscritte e punti di osservazione </a:t>
                      </a:r>
                    </a:p>
                  </a:txBody>
                  <a:tcPr marL="4763" marR="4763" marT="4763" marB="0" anchor="ctr"/>
                </a:tc>
                <a:extLst>
                  <a:ext uri="{0D108BD9-81ED-4DB2-BD59-A6C34878D82A}">
                    <a16:rowId xmlns:a16="http://schemas.microsoft.com/office/drawing/2014/main" val="2756378432"/>
                  </a:ext>
                </a:extLst>
              </a:tr>
              <a:tr h="542712">
                <a:tc>
                  <a:txBody>
                    <a:bodyPr/>
                    <a:lstStyle/>
                    <a:p>
                      <a:pPr algn="l" fontAlgn="ctr"/>
                      <a:r>
                        <a:rPr lang="it-IT" sz="800" u="none" strike="noStrike" kern="1200" dirty="0">
                          <a:solidFill>
                            <a:schemeClr val="accent1"/>
                          </a:solidFill>
                          <a:effectLst/>
                          <a:latin typeface="+mn-lt"/>
                          <a:ea typeface="+mn-ea"/>
                          <a:cs typeface="+mn-cs"/>
                        </a:rPr>
                        <a:t>3.8 Il servizio sanitario e l’assistenza alle persone in condizioni di fragilità sociale e con disabilità</a:t>
                      </a:r>
                    </a:p>
                  </a:txBody>
                  <a:tcPr marL="4763" marR="4763" marT="4763" marB="0" anchor="ctr"/>
                </a:tc>
                <a:tc>
                  <a:txBody>
                    <a:bodyPr/>
                    <a:lstStyle/>
                    <a:p>
                      <a:pPr marL="0" algn="l" defTabSz="457200" rtl="0" eaLnBrk="1" fontAlgn="ctr" latinLnBrk="0" hangingPunct="1"/>
                      <a:r>
                        <a:rPr lang="it-IT" sz="800" u="none" strike="noStrike" kern="1200" dirty="0">
                          <a:solidFill>
                            <a:schemeClr val="dk1"/>
                          </a:solidFill>
                          <a:effectLst/>
                          <a:latin typeface="Arial" panose="020B0604020202020204" pitchFamily="34" charset="0"/>
                          <a:ea typeface="+mn-ea"/>
                          <a:cs typeface="Arial" panose="020B0604020202020204" pitchFamily="34" charset="0"/>
                        </a:rPr>
                        <a:t> Procedure sanitarie comunali</a:t>
                      </a:r>
                    </a:p>
                  </a:txBody>
                  <a:tcPr marL="4763" marR="4763" marT="4763" marB="0" anchor="ctr"/>
                </a:tc>
                <a:extLst>
                  <a:ext uri="{0D108BD9-81ED-4DB2-BD59-A6C34878D82A}">
                    <a16:rowId xmlns:a16="http://schemas.microsoft.com/office/drawing/2014/main" val="2531503058"/>
                  </a:ext>
                </a:extLst>
              </a:tr>
            </a:tbl>
          </a:graphicData>
        </a:graphic>
      </p:graphicFrame>
      <p:sp>
        <p:nvSpPr>
          <p:cNvPr id="13" name="Rettangolo 12">
            <a:extLst>
              <a:ext uri="{FF2B5EF4-FFF2-40B4-BE49-F238E27FC236}">
                <a16:creationId xmlns:a16="http://schemas.microsoft.com/office/drawing/2014/main" id="{19666A7D-AF9E-4785-913F-EAADC0E453D9}"/>
              </a:ext>
            </a:extLst>
          </p:cNvPr>
          <p:cNvSpPr/>
          <p:nvPr/>
        </p:nvSpPr>
        <p:spPr>
          <a:xfrm>
            <a:off x="6621258" y="1777475"/>
            <a:ext cx="1245109" cy="3162404"/>
          </a:xfrm>
          <a:prstGeom prst="rect">
            <a:avLst/>
          </a:prstGeom>
        </p:spPr>
        <p:txBody>
          <a:bodyPr wrap="square">
            <a:spAutoFit/>
          </a:bodyPr>
          <a:lstStyle/>
          <a:p>
            <a:pPr marL="257175" indent="-257175" defTabSz="685800" eaLnBrk="0" fontAlgn="base" hangingPunct="0">
              <a:spcBef>
                <a:spcPct val="0"/>
              </a:spcBef>
              <a:spcAft>
                <a:spcPct val="0"/>
              </a:spcAft>
              <a:buFont typeface="+mj-lt"/>
              <a:buAutoNum type="arabicPeriod"/>
              <a:defRPr/>
            </a:pPr>
            <a:r>
              <a:rPr lang="it-IT" sz="1050" b="1" dirty="0">
                <a:solidFill>
                  <a:srgbClr val="EEECE1">
                    <a:lumMod val="90000"/>
                  </a:srgbClr>
                </a:solidFill>
                <a:latin typeface="Montserrat" panose="00000500000000000000" pitchFamily="2" charset="0"/>
                <a:cs typeface="Arial" panose="020B0604020202020204" pitchFamily="34" charset="0"/>
              </a:rPr>
              <a:t>Inquadramento del territorio</a:t>
            </a:r>
          </a:p>
          <a:p>
            <a:pPr marL="257175" indent="-257175" defTabSz="685800" eaLnBrk="0" fontAlgn="base" hangingPunct="0">
              <a:spcBef>
                <a:spcPct val="0"/>
              </a:spcBef>
              <a:spcAft>
                <a:spcPct val="0"/>
              </a:spcAft>
              <a:buFont typeface="+mj-lt"/>
              <a:buAutoNum type="arabicPeriod"/>
              <a:defRPr/>
            </a:pPr>
            <a:r>
              <a:rPr lang="it-IT" sz="1050" b="1" dirty="0">
                <a:solidFill>
                  <a:srgbClr val="1F497D">
                    <a:lumMod val="20000"/>
                    <a:lumOff val="80000"/>
                  </a:srgbClr>
                </a:solidFill>
                <a:latin typeface="Montserrat" panose="00000500000000000000" pitchFamily="2" charset="0"/>
                <a:cs typeface="Arial" panose="020B0604020202020204" pitchFamily="34" charset="0"/>
              </a:rPr>
              <a:t>Individuazione dei rischi e definizione dei relativi scenari</a:t>
            </a:r>
          </a:p>
          <a:p>
            <a:pPr marL="257175" indent="-257175" defTabSz="685800" eaLnBrk="0" fontAlgn="base" hangingPunct="0">
              <a:spcBef>
                <a:spcPct val="0"/>
              </a:spcBef>
              <a:spcAft>
                <a:spcPct val="0"/>
              </a:spcAft>
              <a:buFont typeface="+mj-lt"/>
              <a:buAutoNum type="arabicPeriod"/>
              <a:defRPr/>
            </a:pPr>
            <a:r>
              <a:rPr lang="it-IT" sz="1050" b="1" dirty="0">
                <a:solidFill>
                  <a:srgbClr val="C00000"/>
                </a:solidFill>
                <a:latin typeface="Montserrat" panose="00000500000000000000" pitchFamily="2" charset="0"/>
                <a:cs typeface="Arial" panose="020B0604020202020204" pitchFamily="34" charset="0"/>
              </a:rPr>
              <a:t>Modello di intervento (1/2)</a:t>
            </a:r>
          </a:p>
          <a:p>
            <a:pPr marL="257175" indent="-257175" defTabSz="685800" eaLnBrk="0" fontAlgn="base" hangingPunct="0">
              <a:spcBef>
                <a:spcPct val="0"/>
              </a:spcBef>
              <a:spcAft>
                <a:spcPct val="0"/>
              </a:spcAft>
              <a:buFont typeface="+mj-lt"/>
              <a:buAutoNum type="arabicPeriod"/>
              <a:defRPr/>
            </a:pPr>
            <a:r>
              <a:rPr lang="it-IT" sz="1050" b="1" dirty="0">
                <a:solidFill>
                  <a:srgbClr val="EEECE1">
                    <a:lumMod val="90000"/>
                  </a:srgbClr>
                </a:solidFill>
                <a:latin typeface="Montserrat" panose="00000500000000000000" pitchFamily="2" charset="0"/>
                <a:cs typeface="Arial" panose="020B0604020202020204" pitchFamily="34" charset="0"/>
              </a:rPr>
              <a:t>Informazione e comunicazione alla popolazione</a:t>
            </a:r>
          </a:p>
        </p:txBody>
      </p:sp>
      <p:sp>
        <p:nvSpPr>
          <p:cNvPr id="14" name="Cerchio parziale 13">
            <a:extLst>
              <a:ext uri="{FF2B5EF4-FFF2-40B4-BE49-F238E27FC236}">
                <a16:creationId xmlns:a16="http://schemas.microsoft.com/office/drawing/2014/main" id="{4F20E4E0-1B73-4B20-9088-5A0A7E23572B}"/>
              </a:ext>
            </a:extLst>
          </p:cNvPr>
          <p:cNvSpPr/>
          <p:nvPr/>
        </p:nvSpPr>
        <p:spPr>
          <a:xfrm rot="5400000">
            <a:off x="6292433" y="1175481"/>
            <a:ext cx="971796" cy="987938"/>
          </a:xfrm>
          <a:prstGeom prst="pie">
            <a:avLst>
              <a:gd name="adj1" fmla="val 10803523"/>
              <a:gd name="adj2" fmla="val 1619999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endParaRPr lang="it-IT" sz="1350" b="1">
              <a:solidFill>
                <a:prstClr val="black"/>
              </a:solidFill>
              <a:latin typeface="Calibri"/>
            </a:endParaRPr>
          </a:p>
        </p:txBody>
      </p:sp>
      <p:sp>
        <p:nvSpPr>
          <p:cNvPr id="15" name="Rettangolo 14">
            <a:extLst>
              <a:ext uri="{FF2B5EF4-FFF2-40B4-BE49-F238E27FC236}">
                <a16:creationId xmlns:a16="http://schemas.microsoft.com/office/drawing/2014/main" id="{1DC1DA7D-462D-4858-BBE6-3DD6C3907FC0}"/>
              </a:ext>
            </a:extLst>
          </p:cNvPr>
          <p:cNvSpPr/>
          <p:nvPr/>
        </p:nvSpPr>
        <p:spPr>
          <a:xfrm>
            <a:off x="2942537" y="1167594"/>
            <a:ext cx="3607883" cy="277368"/>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0" fontAlgn="base" hangingPunct="0">
              <a:spcBef>
                <a:spcPct val="0"/>
              </a:spcBef>
              <a:spcAft>
                <a:spcPct val="0"/>
              </a:spcAft>
              <a:defRPr/>
            </a:pPr>
            <a:r>
              <a:rPr lang="it-IT" sz="1050" b="1" dirty="0">
                <a:solidFill>
                  <a:prstClr val="black"/>
                </a:solidFill>
                <a:latin typeface="Calibri"/>
              </a:rPr>
              <a:t>Livello comunale</a:t>
            </a:r>
          </a:p>
        </p:txBody>
      </p:sp>
    </p:spTree>
    <p:extLst>
      <p:ext uri="{BB962C8B-B14F-4D97-AF65-F5344CB8AC3E}">
        <p14:creationId xmlns:p14="http://schemas.microsoft.com/office/powerpoint/2010/main" val="9098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CasellaDiTesto 1"/>
          <p:cNvSpPr txBox="1">
            <a:spLocks noChangeArrowheads="1"/>
          </p:cNvSpPr>
          <p:nvPr/>
        </p:nvSpPr>
        <p:spPr bwMode="auto">
          <a:xfrm>
            <a:off x="2141730" y="257358"/>
            <a:ext cx="3942438" cy="90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2" rIns="68562" bIns="34282">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a:r>
              <a:rPr lang="it-IT" altLang="it-IT" dirty="0" smtClean="0">
                <a:solidFill>
                  <a:srgbClr val="FF0000"/>
                </a:solidFill>
                <a:latin typeface="Calibri" panose="020F0502020204030204" pitchFamily="34" charset="0"/>
                <a:ea typeface="MS PGothic" panose="020B0600070205080204" pitchFamily="34" charset="-128"/>
              </a:rPr>
              <a:t>La </a:t>
            </a:r>
            <a:r>
              <a:rPr lang="it-IT" altLang="it-IT" dirty="0">
                <a:solidFill>
                  <a:srgbClr val="FF0000"/>
                </a:solidFill>
                <a:latin typeface="Calibri" panose="020F0502020204030204" pitchFamily="34" charset="0"/>
                <a:ea typeface="MS PGothic" panose="020B0600070205080204" pitchFamily="34" charset="-128"/>
              </a:rPr>
              <a:t>pianificazione di protezione </a:t>
            </a:r>
            <a:r>
              <a:rPr lang="it-IT" altLang="it-IT" dirty="0" smtClean="0">
                <a:solidFill>
                  <a:srgbClr val="FF0000"/>
                </a:solidFill>
                <a:latin typeface="Calibri" panose="020F0502020204030204" pitchFamily="34" charset="0"/>
                <a:ea typeface="MS PGothic" panose="020B0600070205080204" pitchFamily="34" charset="-128"/>
              </a:rPr>
              <a:t>civile</a:t>
            </a:r>
          </a:p>
          <a:p>
            <a:pPr algn="ctr"/>
            <a:endParaRPr lang="it-IT" altLang="it-IT" dirty="0">
              <a:solidFill>
                <a:srgbClr val="FF0000"/>
              </a:solidFill>
              <a:latin typeface="Calibri" panose="020F0502020204030204" pitchFamily="34" charset="0"/>
              <a:ea typeface="MS PGothic" panose="020B0600070205080204" pitchFamily="34" charset="-128"/>
            </a:endParaRPr>
          </a:p>
          <a:p>
            <a:pPr algn="ctr" eaLnBrk="1" hangingPunct="1"/>
            <a:endParaRPr lang="it-IT" altLang="it-IT" dirty="0">
              <a:solidFill>
                <a:srgbClr val="FF0000"/>
              </a:solidFill>
              <a:latin typeface="Calibri" panose="020F0502020204030204" pitchFamily="34" charset="0"/>
              <a:ea typeface="MS PGothic" panose="020B0600070205080204" pitchFamily="34" charset="-128"/>
            </a:endParaRPr>
          </a:p>
        </p:txBody>
      </p:sp>
      <p:sp>
        <p:nvSpPr>
          <p:cNvPr id="184323" name="Rettangolo 7"/>
          <p:cNvSpPr>
            <a:spLocks noChangeArrowheads="1"/>
          </p:cNvSpPr>
          <p:nvPr/>
        </p:nvSpPr>
        <p:spPr bwMode="auto">
          <a:xfrm>
            <a:off x="6285310" y="188119"/>
            <a:ext cx="1847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eaLnBrk="1" hangingPunct="1"/>
            <a:endParaRPr lang="it-IT" altLang="it-IT" sz="1350" i="1"/>
          </a:p>
        </p:txBody>
      </p:sp>
      <p:sp>
        <p:nvSpPr>
          <p:cNvPr id="2" name="Rettangolo 1"/>
          <p:cNvSpPr/>
          <p:nvPr/>
        </p:nvSpPr>
        <p:spPr>
          <a:xfrm>
            <a:off x="1500188" y="1168004"/>
            <a:ext cx="5604272" cy="3600986"/>
          </a:xfrm>
          <a:prstGeom prst="rect">
            <a:avLst/>
          </a:prstGeom>
        </p:spPr>
        <p:txBody>
          <a:bodyPr>
            <a:spAutoFit/>
          </a:bodyPr>
          <a:lstStyle/>
          <a:p>
            <a:pPr algn="just">
              <a:defRPr/>
            </a:pPr>
            <a:endParaRPr lang="it-IT" altLang="it-IT" sz="1200" i="1" dirty="0"/>
          </a:p>
          <a:p>
            <a:pPr algn="just">
              <a:defRPr/>
            </a:pPr>
            <a:r>
              <a:rPr lang="it-IT" altLang="it-IT" sz="1200" i="1" dirty="0" err="1"/>
              <a:t>DDlgs</a:t>
            </a:r>
            <a:r>
              <a:rPr lang="it-IT" altLang="it-IT" sz="1200" i="1" dirty="0"/>
              <a:t> 1/2018 – art. 18 comma 4</a:t>
            </a:r>
          </a:p>
          <a:p>
            <a:pPr marL="214313" indent="-214313" algn="just">
              <a:buFont typeface="Arial" panose="020B0604020202020204" pitchFamily="34" charset="0"/>
              <a:buChar char="•"/>
              <a:defRPr/>
            </a:pPr>
            <a:r>
              <a:rPr lang="it-IT" sz="1200" dirty="0"/>
              <a:t>Le modalità di organizzazione e svolgimento  dell'attività  di </a:t>
            </a:r>
            <a:r>
              <a:rPr lang="it-IT" sz="1200" i="1" dirty="0"/>
              <a:t>pianificazione di protezione civile</a:t>
            </a:r>
            <a:r>
              <a:rPr lang="it-IT" sz="1200" dirty="0"/>
              <a:t>,  e  del  relativo  monitoraggio, aggiornamento e  valutazione,  sono  disciplinate  con  direttiva  da adottarsi ai sensi dell'articolo 15 al fine di  garantire  un  quadro coordinato in tutto il territorio nazionale e  l'integrazione  tra  i sistemi di protezione civile  dei  diversi  territori,  nel  rispetto dell'autonomia organizzativa delle Regioni e delle Province  autonome di Trento e di Bolzano. </a:t>
            </a:r>
            <a:endParaRPr lang="it-IT" sz="1200" dirty="0" smtClean="0"/>
          </a:p>
          <a:p>
            <a:pPr marL="214313" indent="-214313" algn="just">
              <a:buFont typeface="Arial" panose="020B0604020202020204" pitchFamily="34" charset="0"/>
              <a:buChar char="•"/>
              <a:defRPr/>
            </a:pPr>
            <a:endParaRPr lang="it-IT" altLang="it-IT" sz="1200" i="1" dirty="0"/>
          </a:p>
          <a:p>
            <a:pPr algn="just">
              <a:defRPr/>
            </a:pPr>
            <a:r>
              <a:rPr lang="it-IT" altLang="it-IT" sz="1200" i="1" dirty="0" err="1" smtClean="0"/>
              <a:t>lgs</a:t>
            </a:r>
            <a:r>
              <a:rPr lang="it-IT" altLang="it-IT" sz="1200" i="1" dirty="0" smtClean="0"/>
              <a:t> </a:t>
            </a:r>
            <a:r>
              <a:rPr lang="it-IT" altLang="it-IT" sz="1200" i="1" dirty="0"/>
              <a:t>1/2018 – art. 10</a:t>
            </a:r>
            <a:endParaRPr lang="it-IT" sz="1200" dirty="0"/>
          </a:p>
          <a:p>
            <a:pPr marL="214313" indent="-214313" algn="just">
              <a:buFont typeface="Arial" panose="020B0604020202020204" pitchFamily="34" charset="0"/>
              <a:buChar char="•"/>
              <a:defRPr/>
            </a:pPr>
            <a:r>
              <a:rPr lang="it-IT" sz="1200" dirty="0"/>
              <a:t>Attuazione degli interventi di soccorso tecnico e coordinamento tecnico operativo.</a:t>
            </a:r>
          </a:p>
          <a:p>
            <a:pPr marL="214313" indent="-214313" algn="just">
              <a:buFont typeface="Arial" panose="020B0604020202020204" pitchFamily="34" charset="0"/>
              <a:buChar char="•"/>
              <a:defRPr/>
            </a:pPr>
            <a:r>
              <a:rPr lang="it-IT" sz="1200" dirty="0"/>
              <a:t>Attività  di   messa   in sicurezza, anche in  concorso  con  altri  soggetti,  ai  fini  della salvaguardia della pubblica incolumità.</a:t>
            </a:r>
          </a:p>
          <a:p>
            <a:pPr marL="214313" indent="-214313" algn="just">
              <a:buFont typeface="Arial" panose="020B0604020202020204" pitchFamily="34" charset="0"/>
              <a:buChar char="•"/>
              <a:defRPr/>
            </a:pPr>
            <a:r>
              <a:rPr lang="it-IT" sz="1200" dirty="0"/>
              <a:t>Nella  direttiva  di  cui  </a:t>
            </a:r>
            <a:r>
              <a:rPr lang="it-IT" sz="1200" i="1" dirty="0"/>
              <a:t>all'articolo  18,  comma   4</a:t>
            </a:r>
            <a:r>
              <a:rPr lang="it-IT" sz="1200" dirty="0"/>
              <a:t>,   sono individuati i </a:t>
            </a:r>
            <a:r>
              <a:rPr lang="it-IT" sz="1200" i="1" dirty="0"/>
              <a:t>contenuti tecnici minimi </a:t>
            </a:r>
            <a:r>
              <a:rPr lang="it-IT" sz="1200" dirty="0"/>
              <a:t>per  l'efficace  assolvimento, da parte del Corpo nazionale dei vigili del fuoco delle attribuzioni di cui al presente articolo. </a:t>
            </a:r>
          </a:p>
          <a:p>
            <a:pPr marL="214313" indent="-214313" algn="just">
              <a:buFont typeface="Arial" panose="020B0604020202020204" pitchFamily="34" charset="0"/>
              <a:buChar char="•"/>
              <a:defRPr/>
            </a:pPr>
            <a:endParaRPr lang="it-IT" sz="1200" dirty="0"/>
          </a:p>
          <a:p>
            <a:pPr marL="214313" indent="-214313" algn="just">
              <a:buFont typeface="Arial" panose="020B0604020202020204" pitchFamily="34" charset="0"/>
              <a:buChar char="•"/>
              <a:defRPr/>
            </a:pPr>
            <a:endParaRPr lang="it-IT" sz="1200" dirty="0"/>
          </a:p>
          <a:p>
            <a:pPr algn="just">
              <a:defRPr/>
            </a:pPr>
            <a:endParaRPr lang="it-IT" sz="1200" dirty="0"/>
          </a:p>
        </p:txBody>
      </p:sp>
      <p:sp>
        <p:nvSpPr>
          <p:cNvPr id="6" name="Rettangolo 7"/>
          <p:cNvSpPr>
            <a:spLocks noChangeArrowheads="1"/>
          </p:cNvSpPr>
          <p:nvPr/>
        </p:nvSpPr>
        <p:spPr bwMode="auto">
          <a:xfrm>
            <a:off x="6300192" y="257358"/>
            <a:ext cx="16962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eaLnBrk="1" hangingPunct="1"/>
            <a:r>
              <a:rPr lang="it-IT" altLang="it-IT" sz="1200" i="1" dirty="0">
                <a:solidFill>
                  <a:schemeClr val="bg1"/>
                </a:solidFill>
              </a:rPr>
              <a:t>D.lgs. 1/2018 – art.18</a:t>
            </a:r>
          </a:p>
        </p:txBody>
      </p:sp>
    </p:spTree>
    <p:extLst>
      <p:ext uri="{BB962C8B-B14F-4D97-AF65-F5344CB8AC3E}">
        <p14:creationId xmlns:p14="http://schemas.microsoft.com/office/powerpoint/2010/main" val="35899888"/>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ttangolo 1"/>
          <p:cNvSpPr>
            <a:spLocks noChangeArrowheads="1"/>
          </p:cNvSpPr>
          <p:nvPr/>
        </p:nvSpPr>
        <p:spPr bwMode="auto">
          <a:xfrm>
            <a:off x="1439653" y="681540"/>
            <a:ext cx="61192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defTabSz="457200"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defTabSz="457200"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defTabSz="4572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defTabSz="4572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a:buNone/>
            </a:pPr>
            <a:r>
              <a:rPr lang="it-IT" sz="1800" dirty="0">
                <a:solidFill>
                  <a:srgbClr val="FF0000"/>
                </a:solidFill>
                <a:latin typeface="Arial" panose="020B0604020202020204" pitchFamily="34" charset="0"/>
              </a:rPr>
              <a:t>CONTENUTI – 1/2</a:t>
            </a:r>
            <a:endParaRPr lang="it-IT" sz="1800" dirty="0">
              <a:solidFill>
                <a:srgbClr val="FF0000"/>
              </a:solidFill>
              <a:latin typeface="Arial" panose="020B0604020202020204" pitchFamily="34" charset="0"/>
            </a:endParaRPr>
          </a:p>
        </p:txBody>
      </p:sp>
      <p:sp>
        <p:nvSpPr>
          <p:cNvPr id="2" name="CasellaDiTesto 1"/>
          <p:cNvSpPr txBox="1"/>
          <p:nvPr/>
        </p:nvSpPr>
        <p:spPr>
          <a:xfrm>
            <a:off x="1925706" y="1599642"/>
            <a:ext cx="5346594" cy="4042132"/>
          </a:xfrm>
          <a:prstGeom prst="rect">
            <a:avLst/>
          </a:prstGeom>
          <a:noFill/>
        </p:spPr>
        <p:txBody>
          <a:bodyPr wrap="square" rtlCol="0">
            <a:spAutoFit/>
          </a:bodyPr>
          <a:lstStyle/>
          <a:p>
            <a:pPr marL="402431" lvl="2" indent="-335756" algn="just">
              <a:spcAft>
                <a:spcPts val="450"/>
              </a:spcAft>
              <a:buFont typeface="+mj-lt"/>
              <a:buAutoNum type="arabicPeriod"/>
            </a:pPr>
            <a:r>
              <a:rPr lang="it-IT" sz="2000" b="1" dirty="0"/>
              <a:t>I contenuti del piano di protezione civile a livello regionale, provinciale/città metropolitana e </a:t>
            </a:r>
            <a:r>
              <a:rPr lang="it-IT" sz="2000" b="1" dirty="0"/>
              <a:t>comunale</a:t>
            </a:r>
            <a:endParaRPr lang="it-IT" sz="2000" b="1" dirty="0"/>
          </a:p>
          <a:p>
            <a:pPr marL="402431" lvl="2" indent="-335756" algn="just">
              <a:spcAft>
                <a:spcPts val="450"/>
              </a:spcAft>
              <a:buFont typeface="+mj-lt"/>
              <a:buAutoNum type="arabicPeriod"/>
            </a:pPr>
            <a:r>
              <a:rPr lang="it-IT" sz="2000" b="1" dirty="0"/>
              <a:t>La definizione degli Ambiti territoriali e organizzativi ottimali e i contenuti del piano di protezione civile di </a:t>
            </a:r>
            <a:r>
              <a:rPr lang="it-IT" sz="2000" b="1" dirty="0"/>
              <a:t>Ambito</a:t>
            </a:r>
            <a:endParaRPr lang="it-IT" sz="2000" b="1" dirty="0"/>
          </a:p>
          <a:p>
            <a:pPr marL="402431" lvl="2" indent="-335756" algn="just">
              <a:spcAft>
                <a:spcPts val="450"/>
              </a:spcAft>
              <a:buFont typeface="+mj-lt"/>
              <a:buAutoNum type="arabicPeriod"/>
            </a:pPr>
            <a:r>
              <a:rPr lang="it-IT" sz="2000" b="1" dirty="0"/>
              <a:t>Le pianificazioni specifiche di protezione </a:t>
            </a:r>
            <a:r>
              <a:rPr lang="it-IT" sz="2000" b="1" dirty="0"/>
              <a:t>civile</a:t>
            </a:r>
            <a:endParaRPr lang="it-IT" sz="2000" b="1" dirty="0"/>
          </a:p>
          <a:p>
            <a:pPr marL="402431" lvl="2" indent="-335756" algn="just">
              <a:spcAft>
                <a:spcPts val="450"/>
              </a:spcAft>
              <a:buFont typeface="+mj-lt"/>
              <a:buAutoNum type="arabicPeriod"/>
            </a:pPr>
            <a:r>
              <a:rPr lang="it-IT" sz="2000" b="1" dirty="0"/>
              <a:t>L’approvazione, il monitoraggio, l’aggiornamento e la valutazione dei piani di protezione </a:t>
            </a:r>
            <a:r>
              <a:rPr lang="it-IT" sz="2000" b="1" dirty="0"/>
              <a:t>civile</a:t>
            </a:r>
            <a:endParaRPr lang="it-IT" sz="2000" b="1" dirty="0"/>
          </a:p>
          <a:p>
            <a:pPr marL="402431" lvl="2" indent="-335756" algn="just">
              <a:spcAft>
                <a:spcPts val="450"/>
              </a:spcAft>
              <a:buFont typeface="+mj-lt"/>
              <a:buAutoNum type="arabicPeriod"/>
            </a:pPr>
            <a:r>
              <a:rPr lang="it-IT" sz="2000" b="1" dirty="0"/>
              <a:t>Le esercitazioni di protezione </a:t>
            </a:r>
            <a:r>
              <a:rPr lang="it-IT" sz="2000" b="1" dirty="0"/>
              <a:t>civile</a:t>
            </a:r>
            <a:endParaRPr lang="it-IT" sz="2000" b="1" dirty="0"/>
          </a:p>
        </p:txBody>
      </p:sp>
    </p:spTree>
    <p:extLst>
      <p:ext uri="{BB962C8B-B14F-4D97-AF65-F5344CB8AC3E}">
        <p14:creationId xmlns:p14="http://schemas.microsoft.com/office/powerpoint/2010/main" val="290327494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033718" y="1653648"/>
            <a:ext cx="5346594" cy="3862596"/>
          </a:xfrm>
          <a:prstGeom prst="rect">
            <a:avLst/>
          </a:prstGeom>
          <a:noFill/>
        </p:spPr>
        <p:txBody>
          <a:bodyPr wrap="square" rtlCol="0">
            <a:spAutoFit/>
          </a:bodyPr>
          <a:lstStyle>
            <a:defPPr>
              <a:defRPr lang="it-IT"/>
            </a:defPPr>
            <a:lvl3pPr marL="536575" lvl="2" indent="-447675" algn="just">
              <a:spcAft>
                <a:spcPts val="600"/>
              </a:spcAft>
              <a:buFont typeface="+mj-lt"/>
              <a:buAutoNum type="arabicPeriod"/>
              <a:defRPr sz="2000" b="0"/>
            </a:lvl3pPr>
          </a:lstStyle>
          <a:p>
            <a:pPr lvl="2">
              <a:buFont typeface="+mj-lt"/>
              <a:buAutoNum type="arabicPeriod" startAt="6"/>
            </a:pPr>
            <a:r>
              <a:rPr lang="it-IT" b="1" dirty="0"/>
              <a:t>L’organizzazione informativa dei dati territoriali della pianificazione di protezione civile</a:t>
            </a:r>
          </a:p>
          <a:p>
            <a:pPr lvl="2">
              <a:buAutoNum type="arabicPeriod" startAt="6"/>
            </a:pPr>
            <a:r>
              <a:rPr lang="it-IT" b="1" dirty="0"/>
              <a:t>Il coordinamento della pianificazione e programmazione territoriale con i piani di protezione civile</a:t>
            </a:r>
          </a:p>
          <a:p>
            <a:pPr lvl="2">
              <a:buAutoNum type="arabicPeriod" startAt="6"/>
            </a:pPr>
            <a:r>
              <a:rPr lang="it-IT" b="1" dirty="0"/>
              <a:t>La partecipazione dei cittadini all’attività di pianificazione di protezione civile</a:t>
            </a:r>
          </a:p>
          <a:p>
            <a:pPr lvl="2">
              <a:buAutoNum type="arabicPeriod" startAt="6"/>
            </a:pPr>
            <a:r>
              <a:rPr lang="it-IT" b="1" dirty="0"/>
              <a:t>L’informazione alla popolazione</a:t>
            </a:r>
          </a:p>
          <a:p>
            <a:pPr lvl="2">
              <a:buAutoNum type="arabicPeriod" startAt="6"/>
            </a:pPr>
            <a:r>
              <a:rPr lang="it-IT" b="1" dirty="0"/>
              <a:t>La formazione</a:t>
            </a:r>
          </a:p>
          <a:p>
            <a:pPr lvl="2">
              <a:buAutoNum type="arabicPeriod" startAt="6"/>
            </a:pPr>
            <a:r>
              <a:rPr lang="it-IT" b="1" dirty="0"/>
              <a:t>Le disposizioni finali</a:t>
            </a:r>
          </a:p>
        </p:txBody>
      </p:sp>
      <p:sp>
        <p:nvSpPr>
          <p:cNvPr id="5" name="Rettangolo 1"/>
          <p:cNvSpPr>
            <a:spLocks noChangeArrowheads="1"/>
          </p:cNvSpPr>
          <p:nvPr/>
        </p:nvSpPr>
        <p:spPr bwMode="auto">
          <a:xfrm>
            <a:off x="1439653" y="681540"/>
            <a:ext cx="61192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457200" eaLnBrk="0" hangingPunct="0">
              <a:spcBef>
                <a:spcPct val="20000"/>
              </a:spcBef>
              <a:buFont typeface="Arial" pitchFamily="34" charset="0"/>
              <a:buChar char="•"/>
              <a:defRPr sz="3200">
                <a:solidFill>
                  <a:schemeClr val="tx1"/>
                </a:solidFill>
                <a:latin typeface="Calibri" pitchFamily="34" charset="0"/>
                <a:ea typeface="ＭＳ Ｐゴシック" pitchFamily="34" charset="-128"/>
              </a:defRPr>
            </a:lvl1pPr>
            <a:lvl2pPr marL="742950" indent="-285750" defTabSz="457200" eaLnBrk="0" hangingPunct="0">
              <a:spcBef>
                <a:spcPct val="20000"/>
              </a:spcBef>
              <a:buFont typeface="Arial" pitchFamily="34" charset="0"/>
              <a:buChar char="–"/>
              <a:defRPr sz="2800">
                <a:solidFill>
                  <a:schemeClr val="tx1"/>
                </a:solidFill>
                <a:latin typeface="Calibri" pitchFamily="34" charset="0"/>
                <a:ea typeface="ＭＳ Ｐゴシック" pitchFamily="34" charset="-128"/>
              </a:defRPr>
            </a:lvl2pPr>
            <a:lvl3pPr marL="1143000" indent="-228600" defTabSz="457200" eaLnBrk="0" hangingPunct="0">
              <a:spcBef>
                <a:spcPct val="20000"/>
              </a:spcBef>
              <a:buFont typeface="Arial" pitchFamily="34" charset="0"/>
              <a:buChar char="•"/>
              <a:defRPr sz="2400">
                <a:solidFill>
                  <a:schemeClr val="tx1"/>
                </a:solidFill>
                <a:latin typeface="Calibri" pitchFamily="34" charset="0"/>
                <a:ea typeface="ＭＳ Ｐゴシック" pitchFamily="34" charset="-128"/>
              </a:defRPr>
            </a:lvl3pPr>
            <a:lvl4pPr marL="1600200" indent="-228600" defTabSz="4572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4pPr>
            <a:lvl5pPr marL="2057400" indent="-228600" defTabSz="457200" eaLnBrk="0" hangingPunct="0">
              <a:spcBef>
                <a:spcPct val="20000"/>
              </a:spcBef>
              <a:buFont typeface="Arial" pitchFamily="34" charset="0"/>
              <a:buChar char="»"/>
              <a:defRPr sz="2000">
                <a:solidFill>
                  <a:schemeClr val="tx1"/>
                </a:solidFill>
                <a:latin typeface="Calibri" pitchFamily="34" charset="0"/>
                <a:ea typeface="ＭＳ Ｐゴシック" pitchFamily="34" charset="-128"/>
              </a:defRPr>
            </a:lvl5pPr>
            <a:lvl6pPr marL="25146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6pPr>
            <a:lvl7pPr marL="29718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7pPr>
            <a:lvl8pPr marL="34290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8pPr>
            <a:lvl9pPr marL="3886200" indent="-228600" defTabSz="457200" eaLnBrk="0" fontAlgn="base" hangingPunct="0">
              <a:spcBef>
                <a:spcPct val="20000"/>
              </a:spcBef>
              <a:spcAft>
                <a:spcPct val="0"/>
              </a:spcAft>
              <a:buFont typeface="Arial" pitchFamily="34" charset="0"/>
              <a:buChar char="»"/>
              <a:defRPr sz="2000">
                <a:solidFill>
                  <a:schemeClr val="tx1"/>
                </a:solidFill>
                <a:latin typeface="Calibri" pitchFamily="34" charset="0"/>
                <a:ea typeface="ＭＳ Ｐゴシック" pitchFamily="34" charset="-128"/>
              </a:defRPr>
            </a:lvl9pPr>
          </a:lstStyle>
          <a:p>
            <a:pPr algn="ctr">
              <a:buNone/>
            </a:pPr>
            <a:r>
              <a:rPr lang="it-IT" sz="1800" dirty="0">
                <a:solidFill>
                  <a:srgbClr val="FF0000"/>
                </a:solidFill>
                <a:latin typeface="Arial" panose="020B0604020202020204" pitchFamily="34" charset="0"/>
              </a:rPr>
              <a:t>CONTENUTI - 2/2</a:t>
            </a:r>
            <a:endParaRPr lang="it-IT" sz="1800" dirty="0">
              <a:solidFill>
                <a:srgbClr val="FF0000"/>
              </a:solidFill>
              <a:latin typeface="Arial" panose="020B0604020202020204" pitchFamily="34" charset="0"/>
            </a:endParaRPr>
          </a:p>
        </p:txBody>
      </p:sp>
    </p:spTree>
    <p:extLst>
      <p:ext uri="{BB962C8B-B14F-4D97-AF65-F5344CB8AC3E}">
        <p14:creationId xmlns:p14="http://schemas.microsoft.com/office/powerpoint/2010/main" val="167816956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CasellaDiTesto 1"/>
          <p:cNvSpPr txBox="1">
            <a:spLocks noChangeArrowheads="1"/>
          </p:cNvSpPr>
          <p:nvPr/>
        </p:nvSpPr>
        <p:spPr bwMode="auto">
          <a:xfrm>
            <a:off x="2141730" y="257357"/>
            <a:ext cx="3942438" cy="346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2" rIns="68562" bIns="34282">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eaLnBrk="1" hangingPunct="1"/>
            <a:r>
              <a:rPr lang="it-IT" altLang="it-IT" dirty="0">
                <a:solidFill>
                  <a:srgbClr val="FF0000"/>
                </a:solidFill>
                <a:latin typeface="Calibri" panose="020F0502020204030204" pitchFamily="34" charset="0"/>
                <a:ea typeface="MS PGothic" panose="020B0600070205080204" pitchFamily="34" charset="-128"/>
              </a:rPr>
              <a:t>Attività di pianificazione</a:t>
            </a:r>
          </a:p>
        </p:txBody>
      </p:sp>
      <p:graphicFrame>
        <p:nvGraphicFramePr>
          <p:cNvPr id="6" name="Tabella 5"/>
          <p:cNvGraphicFramePr>
            <a:graphicFrameLocks noGrp="1"/>
          </p:cNvGraphicFramePr>
          <p:nvPr/>
        </p:nvGraphicFramePr>
        <p:xfrm>
          <a:off x="1547813" y="844154"/>
          <a:ext cx="5886450" cy="3948103"/>
        </p:xfrm>
        <a:graphic>
          <a:graphicData uri="http://schemas.openxmlformats.org/drawingml/2006/table">
            <a:tbl>
              <a:tblPr firstRow="1" bandRow="1">
                <a:tableStyleId>{5C22544A-7EE6-4342-B048-85BDC9FD1C3A}</a:tableStyleId>
              </a:tblPr>
              <a:tblGrid>
                <a:gridCol w="1110651">
                  <a:extLst>
                    <a:ext uri="{9D8B030D-6E8A-4147-A177-3AD203B41FA5}">
                      <a16:colId xmlns:a16="http://schemas.microsoft.com/office/drawing/2014/main" val="20000"/>
                    </a:ext>
                  </a:extLst>
                </a:gridCol>
                <a:gridCol w="4775799">
                  <a:extLst>
                    <a:ext uri="{9D8B030D-6E8A-4147-A177-3AD203B41FA5}">
                      <a16:colId xmlns:a16="http://schemas.microsoft.com/office/drawing/2014/main" val="20001"/>
                    </a:ext>
                  </a:extLst>
                </a:gridCol>
              </a:tblGrid>
              <a:tr h="473455">
                <a:tc>
                  <a:txBody>
                    <a:bodyPr/>
                    <a:lstStyle/>
                    <a:p>
                      <a:pPr algn="ctr"/>
                      <a:r>
                        <a:rPr lang="it-IT" sz="1400" dirty="0" smtClean="0"/>
                        <a:t>Livello</a:t>
                      </a:r>
                      <a:endParaRPr lang="en-US" sz="1400" dirty="0"/>
                    </a:p>
                  </a:txBody>
                  <a:tcPr marL="68578" marR="68578" marT="34281" marB="34281" anchor="ctr"/>
                </a:tc>
                <a:tc>
                  <a:txBody>
                    <a:bodyPr/>
                    <a:lstStyle/>
                    <a:p>
                      <a:endParaRPr lang="en-US" sz="1400" dirty="0"/>
                    </a:p>
                  </a:txBody>
                  <a:tcPr marL="68578" marR="68578" marT="34281" marB="34281"/>
                </a:tc>
                <a:extLst>
                  <a:ext uri="{0D108BD9-81ED-4DB2-BD59-A6C34878D82A}">
                    <a16:rowId xmlns:a16="http://schemas.microsoft.com/office/drawing/2014/main" val="10000"/>
                  </a:ext>
                </a:extLst>
              </a:tr>
              <a:tr h="1524230">
                <a:tc>
                  <a:txBody>
                    <a:bodyPr/>
                    <a:lstStyle/>
                    <a:p>
                      <a:pPr algn="ctr"/>
                      <a:r>
                        <a:rPr lang="it-IT" sz="1400" b="1" dirty="0" smtClean="0"/>
                        <a:t>Nazionale</a:t>
                      </a:r>
                      <a:endParaRPr lang="en-US" sz="1400" b="1" dirty="0"/>
                    </a:p>
                  </a:txBody>
                  <a:tcPr marL="68578" marR="68578" marT="34281" marB="34281" anchor="ctr"/>
                </a:tc>
                <a:tc>
                  <a:txBody>
                    <a:bodyPr/>
                    <a:lstStyle/>
                    <a:p>
                      <a:pPr marL="342900" indent="-342900" algn="just">
                        <a:buAutoNum type="arabicParenR"/>
                      </a:pPr>
                      <a:r>
                        <a:rPr lang="it-IT" sz="1400" b="1" dirty="0" smtClean="0">
                          <a:solidFill>
                            <a:srgbClr val="C00000"/>
                          </a:solidFill>
                        </a:rPr>
                        <a:t>Piani nazionali </a:t>
                      </a:r>
                      <a:r>
                        <a:rPr lang="it-IT" sz="1400" dirty="0" smtClean="0">
                          <a:sym typeface="Wingdings" panose="05000000000000000000" pitchFamily="2" charset="2"/>
                        </a:rPr>
                        <a:t> scenari</a:t>
                      </a:r>
                      <a:r>
                        <a:rPr lang="it-IT" sz="1400" baseline="0" dirty="0" smtClean="0">
                          <a:sym typeface="Wingdings" panose="05000000000000000000" pitchFamily="2" charset="2"/>
                        </a:rPr>
                        <a:t> di evento ben definiti, </a:t>
                      </a:r>
                      <a:r>
                        <a:rPr lang="it-IT" sz="1400" kern="1200" baseline="0" dirty="0" smtClean="0">
                          <a:solidFill>
                            <a:schemeClr val="dk1"/>
                          </a:solidFill>
                          <a:latin typeface="+mn-lt"/>
                          <a:ea typeface="+mn-ea"/>
                          <a:cs typeface="+mn-cs"/>
                        </a:rPr>
                        <a:t>contengono</a:t>
                      </a:r>
                      <a:r>
                        <a:rPr lang="it-IT" sz="1400" dirty="0" smtClean="0">
                          <a:solidFill>
                            <a:srgbClr val="595959"/>
                          </a:solidFill>
                          <a:latin typeface="Arial" charset="0"/>
                          <a:cs typeface="Arial" charset="0"/>
                        </a:rPr>
                        <a:t> </a:t>
                      </a:r>
                      <a:r>
                        <a:rPr lang="it-IT" sz="1400" kern="1200" dirty="0" smtClean="0">
                          <a:solidFill>
                            <a:schemeClr val="dk1"/>
                          </a:solidFill>
                          <a:latin typeface="+mn-lt"/>
                          <a:ea typeface="+mn-ea"/>
                          <a:cs typeface="+mn-cs"/>
                        </a:rPr>
                        <a:t>la previsione delle misure che tutti i soggetti interessati devono adottare (</a:t>
                      </a:r>
                      <a:r>
                        <a:rPr lang="it-IT" sz="1400" i="1" kern="1200" dirty="0" smtClean="0">
                          <a:solidFill>
                            <a:schemeClr val="dk1"/>
                          </a:solidFill>
                          <a:latin typeface="+mn-lt"/>
                          <a:ea typeface="+mn-ea"/>
                          <a:cs typeface="+mn-cs"/>
                        </a:rPr>
                        <a:t>esempio Piano Vesuvio)</a:t>
                      </a:r>
                    </a:p>
                    <a:p>
                      <a:pPr marL="342900" indent="-342900" algn="just">
                        <a:buAutoNum type="arabicParenR"/>
                      </a:pPr>
                      <a:r>
                        <a:rPr lang="it-IT" sz="1400" b="1" kern="1200" dirty="0" smtClean="0">
                          <a:solidFill>
                            <a:srgbClr val="C00000"/>
                          </a:solidFill>
                          <a:latin typeface="+mn-lt"/>
                          <a:ea typeface="+mn-ea"/>
                          <a:cs typeface="+mn-cs"/>
                        </a:rPr>
                        <a:t>Programmi nazionali di soccorso </a:t>
                      </a:r>
                      <a:r>
                        <a:rPr lang="it-IT" sz="1400" dirty="0" smtClean="0">
                          <a:sym typeface="Wingdings" panose="05000000000000000000" pitchFamily="2" charset="2"/>
                        </a:rPr>
                        <a:t> </a:t>
                      </a:r>
                      <a:r>
                        <a:rPr lang="it-IT" sz="1400" kern="1200" dirty="0" smtClean="0">
                          <a:solidFill>
                            <a:schemeClr val="dk1"/>
                          </a:solidFill>
                          <a:latin typeface="+mn-lt"/>
                          <a:ea typeface="+mn-ea"/>
                          <a:cs typeface="+mn-cs"/>
                        </a:rPr>
                        <a:t>prescindendo dal singolo scenario d’evento,</a:t>
                      </a:r>
                      <a:r>
                        <a:rPr lang="it-IT" sz="1400" kern="1200" baseline="0" dirty="0" smtClean="0">
                          <a:solidFill>
                            <a:schemeClr val="dk1"/>
                          </a:solidFill>
                          <a:latin typeface="+mn-lt"/>
                          <a:ea typeface="+mn-ea"/>
                          <a:cs typeface="+mn-cs"/>
                        </a:rPr>
                        <a:t> contengono l’organizzazione di pc e gli elementi conoscitivi del territorio </a:t>
                      </a:r>
                      <a:r>
                        <a:rPr lang="it-IT" sz="1400" i="1" kern="1200" baseline="0" dirty="0" smtClean="0">
                          <a:solidFill>
                            <a:schemeClr val="dk1"/>
                          </a:solidFill>
                          <a:latin typeface="+mn-lt"/>
                          <a:ea typeface="+mn-ea"/>
                          <a:cs typeface="+mn-cs"/>
                        </a:rPr>
                        <a:t>(esempio Programma nazionale di soccorso per il rischio sismico)</a:t>
                      </a:r>
                      <a:endParaRPr lang="en-US" sz="1400" i="1" kern="1200" dirty="0">
                        <a:solidFill>
                          <a:schemeClr val="dk1"/>
                        </a:solidFill>
                        <a:latin typeface="+mn-lt"/>
                        <a:ea typeface="+mn-ea"/>
                        <a:cs typeface="+mn-cs"/>
                      </a:endParaRPr>
                    </a:p>
                  </a:txBody>
                  <a:tcPr marL="68578" marR="68578" marT="34281" marB="34281"/>
                </a:tc>
                <a:extLst>
                  <a:ext uri="{0D108BD9-81ED-4DB2-BD59-A6C34878D82A}">
                    <a16:rowId xmlns:a16="http://schemas.microsoft.com/office/drawing/2014/main" val="10001"/>
                  </a:ext>
                </a:extLst>
              </a:tr>
              <a:tr h="685782">
                <a:tc>
                  <a:txBody>
                    <a:bodyPr/>
                    <a:lstStyle/>
                    <a:p>
                      <a:pPr algn="ctr"/>
                      <a:r>
                        <a:rPr lang="it-IT" sz="1400" b="1" dirty="0" smtClean="0"/>
                        <a:t>Regionale</a:t>
                      </a:r>
                      <a:endParaRPr lang="en-US" sz="1400" b="1" dirty="0"/>
                    </a:p>
                  </a:txBody>
                  <a:tcPr marL="68578" marR="68578" marT="34281" marB="34281" anchor="ctr"/>
                </a:tc>
                <a:tc>
                  <a:txBody>
                    <a:bodyPr/>
                    <a:lstStyle/>
                    <a:p>
                      <a:pPr marL="0" marR="0" indent="0" algn="just" defTabSz="914294" rtl="0" eaLnBrk="1" fontAlgn="auto" latinLnBrk="0" hangingPunct="1">
                        <a:lnSpc>
                          <a:spcPct val="100000"/>
                        </a:lnSpc>
                        <a:spcBef>
                          <a:spcPts val="0"/>
                        </a:spcBef>
                        <a:spcAft>
                          <a:spcPts val="0"/>
                        </a:spcAft>
                        <a:buClrTx/>
                        <a:buSzTx/>
                        <a:buFontTx/>
                        <a:buNone/>
                        <a:tabLst/>
                        <a:defRPr/>
                      </a:pPr>
                      <a:r>
                        <a:rPr lang="it-IT" sz="1400" b="1" kern="1200" baseline="0" dirty="0" smtClean="0">
                          <a:solidFill>
                            <a:srgbClr val="C00000"/>
                          </a:solidFill>
                          <a:latin typeface="+mn-lt"/>
                          <a:ea typeface="+mn-ea"/>
                          <a:cs typeface="+mn-cs"/>
                        </a:rPr>
                        <a:t>Piano di protezione civile regionale </a:t>
                      </a:r>
                      <a:r>
                        <a:rPr lang="it-IT" sz="1400" kern="1200" baseline="0" dirty="0" smtClean="0">
                          <a:solidFill>
                            <a:schemeClr val="dk1"/>
                          </a:solidFill>
                          <a:latin typeface="+mn-lt"/>
                          <a:ea typeface="+mn-ea"/>
                          <a:cs typeface="+mn-cs"/>
                          <a:sym typeface="Wingdings" panose="05000000000000000000" pitchFamily="2" charset="2"/>
                        </a:rPr>
                        <a:t> </a:t>
                      </a:r>
                      <a:r>
                        <a:rPr lang="it-IT" sz="1400" kern="1200" dirty="0" smtClean="0">
                          <a:solidFill>
                            <a:schemeClr val="dk1"/>
                          </a:solidFill>
                          <a:latin typeface="+mn-lt"/>
                          <a:ea typeface="+mn-ea"/>
                          <a:cs typeface="+mn-cs"/>
                        </a:rPr>
                        <a:t>viene predisposto dalla Regione e prevede criteri e modalità di intervento da seguire in caso di emergenza – </a:t>
                      </a:r>
                      <a:r>
                        <a:rPr lang="it-IT" sz="1400" kern="1200" dirty="0" smtClean="0">
                          <a:solidFill>
                            <a:srgbClr val="FF0000"/>
                          </a:solidFill>
                          <a:latin typeface="+mn-lt"/>
                          <a:ea typeface="+mn-ea"/>
                          <a:cs typeface="+mn-cs"/>
                        </a:rPr>
                        <a:t>definizione</a:t>
                      </a:r>
                      <a:r>
                        <a:rPr lang="it-IT" sz="1400" kern="1200" baseline="0" dirty="0" smtClean="0">
                          <a:solidFill>
                            <a:srgbClr val="FF0000"/>
                          </a:solidFill>
                          <a:latin typeface="+mn-lt"/>
                          <a:ea typeface="+mn-ea"/>
                          <a:cs typeface="+mn-cs"/>
                        </a:rPr>
                        <a:t> </a:t>
                      </a:r>
                      <a:r>
                        <a:rPr lang="it-IT" sz="1400" kern="1200" dirty="0" smtClean="0">
                          <a:solidFill>
                            <a:srgbClr val="FF0000"/>
                          </a:solidFill>
                          <a:latin typeface="+mn-lt"/>
                          <a:ea typeface="+mn-ea"/>
                          <a:cs typeface="+mn-cs"/>
                        </a:rPr>
                        <a:t>ambiti</a:t>
                      </a:r>
                      <a:r>
                        <a:rPr lang="it-IT" sz="1400" kern="1200" baseline="0" dirty="0" smtClean="0">
                          <a:solidFill>
                            <a:srgbClr val="FF0000"/>
                          </a:solidFill>
                          <a:latin typeface="+mn-lt"/>
                          <a:ea typeface="+mn-ea"/>
                          <a:cs typeface="+mn-cs"/>
                        </a:rPr>
                        <a:t> ottimali</a:t>
                      </a:r>
                      <a:endParaRPr lang="it-IT" sz="1400" kern="1200" dirty="0" smtClean="0">
                        <a:solidFill>
                          <a:srgbClr val="FF0000"/>
                        </a:solidFill>
                        <a:latin typeface="+mn-lt"/>
                        <a:ea typeface="+mn-ea"/>
                        <a:cs typeface="+mn-cs"/>
                      </a:endParaRPr>
                    </a:p>
                  </a:txBody>
                  <a:tcPr marL="68578" marR="68578" marT="34281" marB="34281"/>
                </a:tc>
                <a:extLst>
                  <a:ext uri="{0D108BD9-81ED-4DB2-BD59-A6C34878D82A}">
                    <a16:rowId xmlns:a16="http://schemas.microsoft.com/office/drawing/2014/main" val="10002"/>
                  </a:ext>
                </a:extLst>
              </a:tr>
              <a:tr h="480042">
                <a:tc>
                  <a:txBody>
                    <a:bodyPr/>
                    <a:lstStyle/>
                    <a:p>
                      <a:pPr algn="ctr"/>
                      <a:r>
                        <a:rPr lang="it-IT" sz="1400" b="1" dirty="0" smtClean="0"/>
                        <a:t>Provinciale</a:t>
                      </a:r>
                      <a:endParaRPr lang="en-US" sz="1400" b="1" dirty="0"/>
                    </a:p>
                  </a:txBody>
                  <a:tcPr marL="68578" marR="68578" marT="34281" marB="34281" anchor="ctr"/>
                </a:tc>
                <a:tc>
                  <a:txBody>
                    <a:bodyPr/>
                    <a:lstStyle/>
                    <a:p>
                      <a:pPr marL="0" marR="0" indent="0" algn="l" defTabSz="914294" rtl="0" eaLnBrk="1" fontAlgn="auto" latinLnBrk="0" hangingPunct="1">
                        <a:lnSpc>
                          <a:spcPct val="100000"/>
                        </a:lnSpc>
                        <a:spcBef>
                          <a:spcPts val="0"/>
                        </a:spcBef>
                        <a:spcAft>
                          <a:spcPts val="0"/>
                        </a:spcAft>
                        <a:buClrTx/>
                        <a:buSzTx/>
                        <a:buFontTx/>
                        <a:buNone/>
                        <a:tabLst/>
                        <a:defRPr/>
                      </a:pPr>
                      <a:r>
                        <a:rPr lang="it-IT" sz="1400" b="1" kern="1200" baseline="0" dirty="0" smtClean="0">
                          <a:solidFill>
                            <a:srgbClr val="C00000"/>
                          </a:solidFill>
                          <a:latin typeface="+mn-lt"/>
                          <a:ea typeface="+mn-ea"/>
                          <a:cs typeface="+mn-cs"/>
                        </a:rPr>
                        <a:t>Piano di protezione civile provinciale </a:t>
                      </a:r>
                      <a:r>
                        <a:rPr lang="it-IT" sz="1400" kern="1200" baseline="0" dirty="0" smtClean="0">
                          <a:solidFill>
                            <a:schemeClr val="dk1"/>
                          </a:solidFill>
                          <a:latin typeface="+mn-lt"/>
                          <a:ea typeface="+mn-ea"/>
                          <a:cs typeface="+mn-cs"/>
                          <a:sym typeface="Wingdings" panose="05000000000000000000" pitchFamily="2" charset="2"/>
                        </a:rPr>
                        <a:t> </a:t>
                      </a:r>
                      <a:r>
                        <a:rPr lang="it-IT" sz="1400" kern="1200" dirty="0" smtClean="0">
                          <a:solidFill>
                            <a:schemeClr val="dk1"/>
                          </a:solidFill>
                          <a:latin typeface="+mn-lt"/>
                          <a:ea typeface="+mn-ea"/>
                          <a:cs typeface="+mn-cs"/>
                        </a:rPr>
                        <a:t>viene predisposto dal livello provinciale sulla base degli indirizzi regionali </a:t>
                      </a:r>
                    </a:p>
                  </a:txBody>
                  <a:tcPr marL="68578" marR="68578" marT="34281" marB="34281"/>
                </a:tc>
                <a:extLst>
                  <a:ext uri="{0D108BD9-81ED-4DB2-BD59-A6C34878D82A}">
                    <a16:rowId xmlns:a16="http://schemas.microsoft.com/office/drawing/2014/main" val="10003"/>
                  </a:ext>
                </a:extLst>
              </a:tr>
              <a:tr h="685782">
                <a:tc>
                  <a:txBody>
                    <a:bodyPr/>
                    <a:lstStyle/>
                    <a:p>
                      <a:pPr algn="ctr"/>
                      <a:r>
                        <a:rPr lang="it-IT" sz="1400" b="1" dirty="0" smtClean="0"/>
                        <a:t>Comunale</a:t>
                      </a:r>
                      <a:endParaRPr lang="en-US" sz="1400" b="1" dirty="0"/>
                    </a:p>
                  </a:txBody>
                  <a:tcPr marL="68578" marR="68578" marT="34281" marB="34281" anchor="ctr"/>
                </a:tc>
                <a:tc>
                  <a:txBody>
                    <a:bodyPr/>
                    <a:lstStyle/>
                    <a:p>
                      <a:pPr marL="0" marR="0" indent="0" algn="l" defTabSz="914294" rtl="0" eaLnBrk="1" fontAlgn="auto" latinLnBrk="0" hangingPunct="1">
                        <a:lnSpc>
                          <a:spcPct val="100000"/>
                        </a:lnSpc>
                        <a:spcBef>
                          <a:spcPts val="0"/>
                        </a:spcBef>
                        <a:spcAft>
                          <a:spcPts val="0"/>
                        </a:spcAft>
                        <a:buClrTx/>
                        <a:buSzTx/>
                        <a:buFontTx/>
                        <a:buNone/>
                        <a:tabLst/>
                        <a:defRPr/>
                      </a:pPr>
                      <a:r>
                        <a:rPr lang="it-IT" sz="1400" b="1" kern="1200" baseline="0" dirty="0" smtClean="0">
                          <a:solidFill>
                            <a:srgbClr val="C00000"/>
                          </a:solidFill>
                          <a:latin typeface="+mn-lt"/>
                          <a:ea typeface="+mn-ea"/>
                          <a:cs typeface="+mn-cs"/>
                        </a:rPr>
                        <a:t>Piano di protezione civile comunale </a:t>
                      </a:r>
                      <a:r>
                        <a:rPr lang="it-IT" sz="1400" kern="1200" baseline="0" dirty="0" smtClean="0">
                          <a:solidFill>
                            <a:schemeClr val="dk1"/>
                          </a:solidFill>
                          <a:latin typeface="+mn-lt"/>
                          <a:ea typeface="+mn-ea"/>
                          <a:cs typeface="+mn-cs"/>
                          <a:sym typeface="Wingdings" panose="05000000000000000000" pitchFamily="2" charset="2"/>
                        </a:rPr>
                        <a:t> </a:t>
                      </a:r>
                      <a:r>
                        <a:rPr lang="it-IT" sz="1400" kern="1200" dirty="0" smtClean="0">
                          <a:solidFill>
                            <a:schemeClr val="dk1"/>
                          </a:solidFill>
                          <a:latin typeface="+mn-lt"/>
                          <a:ea typeface="+mn-ea"/>
                          <a:cs typeface="+mn-cs"/>
                        </a:rPr>
                        <a:t>viene approvato - e periodicamente verificato e aggiornato - dal Comune, sulla base degli indirizzi regionali – </a:t>
                      </a:r>
                      <a:r>
                        <a:rPr lang="it-IT" sz="1400" kern="1200" dirty="0" smtClean="0">
                          <a:solidFill>
                            <a:srgbClr val="FF0000"/>
                          </a:solidFill>
                          <a:latin typeface="+mn-lt"/>
                          <a:ea typeface="+mn-ea"/>
                          <a:cs typeface="+mn-cs"/>
                        </a:rPr>
                        <a:t>gestione in forma associata</a:t>
                      </a:r>
                    </a:p>
                  </a:txBody>
                  <a:tcPr marL="68578" marR="68578" marT="34281" marB="34281"/>
                </a:tc>
                <a:extLst>
                  <a:ext uri="{0D108BD9-81ED-4DB2-BD59-A6C34878D82A}">
                    <a16:rowId xmlns:a16="http://schemas.microsoft.com/office/drawing/2014/main" val="10004"/>
                  </a:ext>
                </a:extLst>
              </a:tr>
            </a:tbl>
          </a:graphicData>
        </a:graphic>
      </p:graphicFrame>
      <p:sp>
        <p:nvSpPr>
          <p:cNvPr id="182295" name="Rettangolo 7"/>
          <p:cNvSpPr>
            <a:spLocks noChangeArrowheads="1"/>
          </p:cNvSpPr>
          <p:nvPr/>
        </p:nvSpPr>
        <p:spPr bwMode="auto">
          <a:xfrm>
            <a:off x="6300192" y="257358"/>
            <a:ext cx="169629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eaLnBrk="1" hangingPunct="1"/>
            <a:r>
              <a:rPr lang="it-IT" altLang="it-IT" sz="1200" i="1" dirty="0">
                <a:solidFill>
                  <a:schemeClr val="bg1"/>
                </a:solidFill>
              </a:rPr>
              <a:t>D.lgs. 1/2018 – art.18</a:t>
            </a:r>
          </a:p>
        </p:txBody>
      </p:sp>
    </p:spTree>
    <p:extLst>
      <p:ext uri="{BB962C8B-B14F-4D97-AF65-F5344CB8AC3E}">
        <p14:creationId xmlns:p14="http://schemas.microsoft.com/office/powerpoint/2010/main" val="326381225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263468" y="146360"/>
            <a:ext cx="5105400"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spcBef>
                <a:spcPts val="0"/>
              </a:spcBef>
              <a:buFont typeface="Arial" panose="020B0604020202020204" pitchFamily="34" charset="0"/>
              <a:buNone/>
            </a:pPr>
            <a:r>
              <a:rPr lang="it-IT" altLang="it-IT" sz="2200" b="1" dirty="0">
                <a:solidFill>
                  <a:srgbClr val="FF0000"/>
                </a:solidFill>
                <a:ea typeface="MS PGothic" panose="020B0600070205080204" pitchFamily="34" charset="-128"/>
              </a:rPr>
              <a:t>La pianificazione di protezione civile</a:t>
            </a:r>
          </a:p>
          <a:p>
            <a:pPr algn="ctr">
              <a:spcBef>
                <a:spcPts val="0"/>
              </a:spcBef>
              <a:buFont typeface="Arial" panose="020B0604020202020204" pitchFamily="34" charset="0"/>
              <a:buNone/>
            </a:pPr>
            <a:r>
              <a:rPr lang="it-IT" altLang="it-IT" sz="2200" b="1" dirty="0">
                <a:solidFill>
                  <a:srgbClr val="FF0000"/>
                </a:solidFill>
                <a:ea typeface="MS PGothic" panose="020B0600070205080204" pitchFamily="34" charset="-128"/>
              </a:rPr>
              <a:t>attività non strutturale </a:t>
            </a:r>
            <a:r>
              <a:rPr lang="it-IT" altLang="it-IT" sz="2200" b="1" u="sng" dirty="0">
                <a:solidFill>
                  <a:srgbClr val="FF0000"/>
                </a:solidFill>
                <a:ea typeface="MS PGothic" panose="020B0600070205080204" pitchFamily="34" charset="-128"/>
              </a:rPr>
              <a:t>integrata</a:t>
            </a:r>
          </a:p>
        </p:txBody>
      </p:sp>
      <p:grpSp>
        <p:nvGrpSpPr>
          <p:cNvPr id="4" name="Gruppo 1"/>
          <p:cNvGrpSpPr>
            <a:grpSpLocks/>
          </p:cNvGrpSpPr>
          <p:nvPr/>
        </p:nvGrpSpPr>
        <p:grpSpPr bwMode="auto">
          <a:xfrm>
            <a:off x="655348" y="854246"/>
            <a:ext cx="4554326" cy="3433936"/>
            <a:chOff x="1336263" y="1862708"/>
            <a:chExt cx="5647084" cy="4662636"/>
          </a:xfrm>
        </p:grpSpPr>
        <p:sp>
          <p:nvSpPr>
            <p:cNvPr id="5" name="Ovale 4"/>
            <p:cNvSpPr/>
            <p:nvPr/>
          </p:nvSpPr>
          <p:spPr bwMode="auto">
            <a:xfrm>
              <a:off x="1899962" y="2027696"/>
              <a:ext cx="3022099" cy="2847765"/>
            </a:xfrm>
            <a:prstGeom prst="ellipse">
              <a:avLst/>
            </a:prstGeom>
            <a:noFill/>
            <a:ln w="1270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00"/>
            </a:p>
          </p:txBody>
        </p:sp>
        <p:sp>
          <p:nvSpPr>
            <p:cNvPr id="6" name="Ovale 5"/>
            <p:cNvSpPr/>
            <p:nvPr/>
          </p:nvSpPr>
          <p:spPr bwMode="auto">
            <a:xfrm>
              <a:off x="3712211" y="1862708"/>
              <a:ext cx="3271136" cy="3261955"/>
            </a:xfrm>
            <a:prstGeom prst="ellipse">
              <a:avLst/>
            </a:prstGeom>
            <a:no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00"/>
            </a:p>
          </p:txBody>
        </p:sp>
        <p:sp>
          <p:nvSpPr>
            <p:cNvPr id="7" name="Ovale 6"/>
            <p:cNvSpPr/>
            <p:nvPr/>
          </p:nvSpPr>
          <p:spPr bwMode="auto">
            <a:xfrm>
              <a:off x="1336263" y="3992087"/>
              <a:ext cx="1990614" cy="2010794"/>
            </a:xfrm>
            <a:prstGeom prst="ellipse">
              <a:avLst/>
            </a:prstGeom>
            <a:noFill/>
            <a:ln w="635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00"/>
            </a:p>
          </p:txBody>
        </p:sp>
        <p:sp>
          <p:nvSpPr>
            <p:cNvPr id="8" name="Ovale 7"/>
            <p:cNvSpPr/>
            <p:nvPr/>
          </p:nvSpPr>
          <p:spPr bwMode="auto">
            <a:xfrm>
              <a:off x="2157412" y="4502520"/>
              <a:ext cx="2024268" cy="2022824"/>
            </a:xfrm>
            <a:prstGeom prst="ellipse">
              <a:avLst/>
            </a:prstGeom>
            <a:noFill/>
            <a:ln w="63500">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00"/>
            </a:p>
          </p:txBody>
        </p:sp>
        <p:sp>
          <p:nvSpPr>
            <p:cNvPr id="9" name="CasellaDiTesto 8"/>
            <p:cNvSpPr txBox="1">
              <a:spLocks noChangeArrowheads="1"/>
            </p:cNvSpPr>
            <p:nvPr/>
          </p:nvSpPr>
          <p:spPr bwMode="auto">
            <a:xfrm>
              <a:off x="2354042" y="3049703"/>
              <a:ext cx="1944108" cy="4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r>
                <a:rPr lang="it-IT" altLang="it-IT" sz="1400">
                  <a:solidFill>
                    <a:srgbClr val="FF0000"/>
                  </a:solidFill>
                </a:rPr>
                <a:t>REGIONALE</a:t>
              </a:r>
            </a:p>
          </p:txBody>
        </p:sp>
        <p:sp>
          <p:nvSpPr>
            <p:cNvPr id="10" name="CasellaDiTesto 12"/>
            <p:cNvSpPr txBox="1">
              <a:spLocks noChangeArrowheads="1"/>
            </p:cNvSpPr>
            <p:nvPr/>
          </p:nvSpPr>
          <p:spPr bwMode="auto">
            <a:xfrm>
              <a:off x="4495541" y="3216492"/>
              <a:ext cx="1944108" cy="4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a:r>
                <a:rPr lang="it-IT" altLang="it-IT" sz="1400">
                  <a:solidFill>
                    <a:srgbClr val="0070C0"/>
                  </a:solidFill>
                </a:rPr>
                <a:t>NAZIONALE</a:t>
              </a:r>
            </a:p>
          </p:txBody>
        </p:sp>
        <p:sp>
          <p:nvSpPr>
            <p:cNvPr id="11" name="CasellaDiTesto 17"/>
            <p:cNvSpPr txBox="1">
              <a:spLocks noChangeArrowheads="1"/>
            </p:cNvSpPr>
            <p:nvPr/>
          </p:nvSpPr>
          <p:spPr bwMode="auto">
            <a:xfrm>
              <a:off x="3198202" y="4996969"/>
              <a:ext cx="1944108" cy="4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a:r>
                <a:rPr lang="it-IT" altLang="it-IT" sz="1400" dirty="0">
                  <a:solidFill>
                    <a:srgbClr val="F4740A"/>
                  </a:solidFill>
                </a:rPr>
                <a:t>PROVINCIALE</a:t>
              </a:r>
            </a:p>
          </p:txBody>
        </p:sp>
        <p:sp>
          <p:nvSpPr>
            <p:cNvPr id="12" name="Ovale 11"/>
            <p:cNvSpPr/>
            <p:nvPr/>
          </p:nvSpPr>
          <p:spPr bwMode="auto">
            <a:xfrm>
              <a:off x="3032407" y="4103798"/>
              <a:ext cx="2041095" cy="2041730"/>
            </a:xfrm>
            <a:prstGeom prst="ellipse">
              <a:avLst/>
            </a:prstGeom>
            <a:noFill/>
            <a:ln w="63500">
              <a:solidFill>
                <a:srgbClr val="EC700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sz="1400"/>
            </a:p>
          </p:txBody>
        </p:sp>
        <p:sp>
          <p:nvSpPr>
            <p:cNvPr id="15" name="CasellaDiTesto 16"/>
            <p:cNvSpPr txBox="1">
              <a:spLocks noChangeArrowheads="1"/>
            </p:cNvSpPr>
            <p:nvPr/>
          </p:nvSpPr>
          <p:spPr bwMode="auto">
            <a:xfrm>
              <a:off x="2544414" y="5397072"/>
              <a:ext cx="1391328" cy="4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a:r>
                <a:rPr lang="it-IT" altLang="it-IT" sz="1400">
                  <a:solidFill>
                    <a:srgbClr val="FF33CC"/>
                  </a:solidFill>
                </a:rPr>
                <a:t>AMBITO</a:t>
              </a:r>
            </a:p>
          </p:txBody>
        </p:sp>
        <p:sp>
          <p:nvSpPr>
            <p:cNvPr id="16" name="CasellaDiTesto 15"/>
            <p:cNvSpPr txBox="1">
              <a:spLocks noChangeArrowheads="1"/>
            </p:cNvSpPr>
            <p:nvPr/>
          </p:nvSpPr>
          <p:spPr bwMode="auto">
            <a:xfrm>
              <a:off x="1522569" y="4812541"/>
              <a:ext cx="1803526" cy="46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r>
                <a:rPr lang="it-IT" altLang="it-IT" sz="1400">
                  <a:solidFill>
                    <a:srgbClr val="00B050"/>
                  </a:solidFill>
                </a:rPr>
                <a:t>COMUNALE</a:t>
              </a:r>
            </a:p>
          </p:txBody>
        </p:sp>
      </p:grpSp>
      <p:sp>
        <p:nvSpPr>
          <p:cNvPr id="17" name="CasellaDiTesto 16"/>
          <p:cNvSpPr txBox="1"/>
          <p:nvPr/>
        </p:nvSpPr>
        <p:spPr>
          <a:xfrm>
            <a:off x="5368868" y="261402"/>
            <a:ext cx="3537283" cy="4185761"/>
          </a:xfrm>
          <a:prstGeom prst="rect">
            <a:avLst/>
          </a:prstGeom>
          <a:noFill/>
          <a:ln w="25400">
            <a:solidFill>
              <a:srgbClr val="FF0000"/>
            </a:solidFill>
          </a:ln>
        </p:spPr>
        <p:txBody>
          <a:bodyPr wrap="square">
            <a:spAutoFit/>
          </a:bodyPr>
          <a:lstStyle/>
          <a:p>
            <a:pPr algn="ctr" eaLnBrk="1" fontAlgn="auto" hangingPunct="1">
              <a:defRPr/>
            </a:pPr>
            <a:r>
              <a:rPr lang="it-IT" sz="1400" u="sng" dirty="0">
                <a:solidFill>
                  <a:srgbClr val="FF0000"/>
                </a:solidFill>
                <a:latin typeface="Arial" charset="0"/>
                <a:cs typeface="Arial" charset="0"/>
              </a:rPr>
              <a:t>INTEGRAZIONE</a:t>
            </a:r>
            <a:r>
              <a:rPr lang="it-IT" sz="1400" dirty="0">
                <a:solidFill>
                  <a:srgbClr val="FF0000"/>
                </a:solidFill>
                <a:latin typeface="Arial" charset="0"/>
                <a:cs typeface="Arial" charset="0"/>
              </a:rPr>
              <a:t> </a:t>
            </a:r>
          </a:p>
          <a:p>
            <a:pPr algn="ctr" eaLnBrk="1" fontAlgn="auto" hangingPunct="1">
              <a:defRPr/>
            </a:pPr>
            <a:r>
              <a:rPr lang="it-IT" sz="1200" dirty="0">
                <a:solidFill>
                  <a:srgbClr val="FF0000"/>
                </a:solidFill>
                <a:latin typeface="Arial" charset="0"/>
                <a:cs typeface="Arial" charset="0"/>
              </a:rPr>
              <a:t>ATTRAVERSO</a:t>
            </a:r>
            <a:endParaRPr lang="it-IT" sz="1200" b="0" dirty="0">
              <a:solidFill>
                <a:srgbClr val="FF0000"/>
              </a:solidFill>
              <a:latin typeface="Arial" charset="0"/>
              <a:cs typeface="Arial" charset="0"/>
            </a:endParaRPr>
          </a:p>
          <a:p>
            <a:pPr algn="ctr" eaLnBrk="1" fontAlgn="auto" hangingPunct="1">
              <a:defRPr/>
            </a:pPr>
            <a:r>
              <a:rPr lang="it-IT" sz="1200" dirty="0">
                <a:solidFill>
                  <a:srgbClr val="FF0000"/>
                </a:solidFill>
                <a:latin typeface="Arial" charset="0"/>
                <a:cs typeface="Arial" charset="0"/>
              </a:rPr>
              <a:t>GLI ELEMENTI STRATEGICI DELLA PIANIFICAZIONE</a:t>
            </a:r>
          </a:p>
          <a:p>
            <a:pPr eaLnBrk="1" fontAlgn="auto" hangingPunct="1">
              <a:defRPr/>
            </a:pPr>
            <a:endParaRPr lang="it-IT" sz="1200" b="0" dirty="0">
              <a:latin typeface="Arial" charset="0"/>
              <a:cs typeface="Arial" charset="0"/>
            </a:endParaRP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ALLERTAMENTO</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COORDINAMENTO</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AREE DI EMERGENZA</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TELECOMUNICAZIONI</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ACCESSIBILITÀ</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PRESIDIO TERRITORIALE</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SANITÀ</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VOLONTARIATO</a:t>
            </a:r>
          </a:p>
          <a:p>
            <a:pPr marL="285750" indent="-285750" eaLnBrk="1" fontAlgn="auto" hangingPunct="1">
              <a:buFont typeface="Wingdings" panose="05000000000000000000" pitchFamily="2" charset="2"/>
              <a:buChar char="ü"/>
              <a:defRPr/>
            </a:pPr>
            <a:r>
              <a:rPr lang="it-IT" sz="1200" b="0" dirty="0">
                <a:solidFill>
                  <a:srgbClr val="002060"/>
                </a:solidFill>
                <a:latin typeface="Arial" charset="0"/>
                <a:cs typeface="Arial" charset="0"/>
              </a:rPr>
              <a:t>INFORMAZIONE</a:t>
            </a:r>
          </a:p>
          <a:p>
            <a:pPr marL="285750" indent="-285750" eaLnBrk="1" fontAlgn="auto" hangingPunct="1">
              <a:buFont typeface="Wingdings" panose="05000000000000000000" pitchFamily="2" charset="2"/>
              <a:buChar char="ü"/>
              <a:defRPr/>
            </a:pPr>
            <a:r>
              <a:rPr lang="it-IT" sz="1200" b="0" dirty="0">
                <a:solidFill>
                  <a:srgbClr val="002060"/>
                </a:solidFill>
                <a:latin typeface="Arial" charset="0"/>
                <a:cs typeface="Arial" charset="0"/>
              </a:rPr>
              <a:t>FORMAZIONE</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SOCCORSO</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LOGISTICA</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SERVIZI ESSENZIALI</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CENSIMENTO DANNI</a:t>
            </a: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TUTELA </a:t>
            </a:r>
            <a:r>
              <a:rPr lang="it-IT" sz="1200" b="0" dirty="0" smtClean="0">
                <a:solidFill>
                  <a:srgbClr val="002060"/>
                </a:solidFill>
                <a:latin typeface="Arial" charset="0"/>
                <a:cs typeface="Arial" charset="0"/>
              </a:rPr>
              <a:t>AMBIENTALE</a:t>
            </a:r>
          </a:p>
          <a:p>
            <a:pPr marL="285750" indent="-285750" eaLnBrk="1" fontAlgn="t" hangingPunct="1">
              <a:buFont typeface="Wingdings" panose="05000000000000000000" pitchFamily="2" charset="2"/>
              <a:buChar char="ü"/>
              <a:defRPr/>
            </a:pPr>
            <a:r>
              <a:rPr lang="it-IT" sz="1200" dirty="0" smtClean="0">
                <a:solidFill>
                  <a:srgbClr val="002060"/>
                </a:solidFill>
                <a:latin typeface="Arial" charset="0"/>
                <a:cs typeface="Arial" charset="0"/>
              </a:rPr>
              <a:t>CLE</a:t>
            </a:r>
            <a:endParaRPr lang="it-IT" sz="1200" b="0" dirty="0">
              <a:solidFill>
                <a:srgbClr val="002060"/>
              </a:solidFill>
              <a:latin typeface="Arial" charset="0"/>
              <a:cs typeface="Arial" charset="0"/>
            </a:endParaRPr>
          </a:p>
          <a:p>
            <a:pPr marL="285750" indent="-285750" eaLnBrk="1" fontAlgn="t" hangingPunct="1">
              <a:buFont typeface="Wingdings" panose="05000000000000000000" pitchFamily="2" charset="2"/>
              <a:buChar char="ü"/>
              <a:defRPr/>
            </a:pPr>
            <a:r>
              <a:rPr lang="it-IT" sz="1200" b="0" dirty="0">
                <a:solidFill>
                  <a:srgbClr val="002060"/>
                </a:solidFill>
                <a:latin typeface="Arial" charset="0"/>
                <a:cs typeface="Arial" charset="0"/>
              </a:rPr>
              <a:t>CONTINUITÀ AMMINISTRATIVA</a:t>
            </a:r>
            <a:endParaRPr lang="it-IT" sz="1200" dirty="0">
              <a:latin typeface="Arial" charset="0"/>
              <a:cs typeface="Arial" charset="0"/>
            </a:endParaRPr>
          </a:p>
        </p:txBody>
      </p:sp>
    </p:spTree>
    <p:extLst>
      <p:ext uri="{BB962C8B-B14F-4D97-AF65-F5344CB8AC3E}">
        <p14:creationId xmlns:p14="http://schemas.microsoft.com/office/powerpoint/2010/main" val="8673386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6" descr="libr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0773" y="1139395"/>
            <a:ext cx="1665553" cy="1249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Connettore 2 4"/>
          <p:cNvCxnSpPr/>
          <p:nvPr/>
        </p:nvCxnSpPr>
        <p:spPr>
          <a:xfrm flipH="1">
            <a:off x="8341379" y="1167254"/>
            <a:ext cx="561394" cy="528395"/>
          </a:xfrm>
          <a:prstGeom prst="straightConnector1">
            <a:avLst/>
          </a:prstGeom>
          <a:ln>
            <a:tailEnd type="arrow"/>
          </a:ln>
          <a:effectLst>
            <a:innerShdw blurRad="63500" dist="50800" dir="13500000">
              <a:srgbClr val="00B050">
                <a:alpha val="50000"/>
              </a:srgbClr>
            </a:innerShdw>
          </a:effectLst>
        </p:spPr>
        <p:style>
          <a:lnRef idx="1">
            <a:schemeClr val="accent1"/>
          </a:lnRef>
          <a:fillRef idx="0">
            <a:schemeClr val="accent1"/>
          </a:fillRef>
          <a:effectRef idx="0">
            <a:schemeClr val="accent1"/>
          </a:effectRef>
          <a:fontRef idx="minor">
            <a:schemeClr val="tx1"/>
          </a:fontRef>
        </p:style>
      </p:cxnSp>
      <p:cxnSp>
        <p:nvCxnSpPr>
          <p:cNvPr id="6" name="Connettore 2 5"/>
          <p:cNvCxnSpPr/>
          <p:nvPr/>
        </p:nvCxnSpPr>
        <p:spPr>
          <a:xfrm>
            <a:off x="5831639" y="1767053"/>
            <a:ext cx="11064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p:nvPr/>
        </p:nvCxnSpPr>
        <p:spPr>
          <a:xfrm flipV="1">
            <a:off x="6814454" y="2263941"/>
            <a:ext cx="576262" cy="863600"/>
          </a:xfrm>
          <a:prstGeom prst="straightConnector1">
            <a:avLst/>
          </a:prstGeom>
          <a:ln cmpd="sng">
            <a:bevel/>
            <a:tailEnd type="arrow"/>
          </a:ln>
        </p:spPr>
        <p:style>
          <a:lnRef idx="1">
            <a:schemeClr val="accent1"/>
          </a:lnRef>
          <a:fillRef idx="0">
            <a:schemeClr val="accent1"/>
          </a:fillRef>
          <a:effectRef idx="0">
            <a:schemeClr val="accent1"/>
          </a:effectRef>
          <a:fontRef idx="minor">
            <a:schemeClr val="tx1"/>
          </a:fontRef>
        </p:style>
      </p:cxnSp>
      <p:pic>
        <p:nvPicPr>
          <p:cNvPr id="8" name="Immagine 10" descr="rischiopoggio.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537450" y="0"/>
            <a:ext cx="1606550" cy="11922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9" name="Immagine 14" descr="22a7ed7d193efa267e0f4f3ee69e815e.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745790" y="1363828"/>
            <a:ext cx="1046163" cy="15113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 name="Immagine 18" descr="vigili_autoambulanza--400x300.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526322" y="2695741"/>
            <a:ext cx="1728787" cy="12969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1" name="Rettangolo 14"/>
          <p:cNvSpPr>
            <a:spLocks noChangeArrowheads="1"/>
          </p:cNvSpPr>
          <p:nvPr/>
        </p:nvSpPr>
        <p:spPr bwMode="auto">
          <a:xfrm>
            <a:off x="2458598" y="184914"/>
            <a:ext cx="525658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algn="ctr"/>
            <a:r>
              <a:rPr lang="it-IT" altLang="it-IT" sz="2200" dirty="0">
                <a:solidFill>
                  <a:srgbClr val="FF0000"/>
                </a:solidFill>
                <a:latin typeface="Calibri" panose="020F0502020204030204" pitchFamily="34" charset="0"/>
              </a:rPr>
              <a:t>Il piano di protezione civile</a:t>
            </a:r>
          </a:p>
        </p:txBody>
      </p:sp>
      <p:sp>
        <p:nvSpPr>
          <p:cNvPr id="12" name="Rettangolo 23"/>
          <p:cNvSpPr>
            <a:spLocks noChangeArrowheads="1"/>
          </p:cNvSpPr>
          <p:nvPr/>
        </p:nvSpPr>
        <p:spPr bwMode="auto">
          <a:xfrm>
            <a:off x="348457" y="308052"/>
            <a:ext cx="6442075" cy="3831806"/>
          </a:xfrm>
          <a:prstGeom prst="rect">
            <a:avLst/>
          </a:prstGeom>
          <a:noFill/>
          <a:ln w="9525">
            <a:noFill/>
            <a:miter lim="800000"/>
            <a:headEnd/>
            <a:tailEnd/>
          </a:ln>
        </p:spPr>
        <p:txBody>
          <a:bodyPr lIns="91430" tIns="45714" rIns="91430" bIns="45714">
            <a:spAutoFit/>
          </a:bodyPr>
          <a:lstStyle/>
          <a:p>
            <a:pPr marL="457200" indent="-457200">
              <a:buFont typeface="+mj-lt"/>
              <a:buAutoNum type="arabicPeriod"/>
              <a:defRPr/>
            </a:pPr>
            <a:r>
              <a:rPr lang="it-IT" dirty="0">
                <a:solidFill>
                  <a:srgbClr val="5F5F5F"/>
                </a:solidFill>
                <a:latin typeface="Arial Bold"/>
              </a:rPr>
              <a:t>Premessa</a:t>
            </a:r>
          </a:p>
          <a:p>
            <a:pPr>
              <a:defRPr/>
            </a:pPr>
            <a:r>
              <a:rPr lang="it-IT" altLang="it-IT" dirty="0">
                <a:solidFill>
                  <a:srgbClr val="5F5F5F"/>
                </a:solidFill>
                <a:latin typeface="Arial Bold"/>
              </a:rPr>
              <a:t>Struttura del piano, normativa</a:t>
            </a:r>
          </a:p>
          <a:p>
            <a:pPr>
              <a:defRPr/>
            </a:pPr>
            <a:endParaRPr lang="it-IT" altLang="it-IT" sz="1500" dirty="0">
              <a:solidFill>
                <a:srgbClr val="5F5F5F"/>
              </a:solidFill>
              <a:latin typeface="Arial Bold"/>
            </a:endParaRPr>
          </a:p>
          <a:p>
            <a:pPr marL="457200" indent="-457200">
              <a:buFont typeface="+mj-lt"/>
              <a:buAutoNum type="arabicPeriod" startAt="2"/>
              <a:defRPr/>
            </a:pPr>
            <a:r>
              <a:rPr lang="it-IT" dirty="0">
                <a:solidFill>
                  <a:srgbClr val="5F5F5F"/>
                </a:solidFill>
                <a:latin typeface="Arial Bold"/>
              </a:rPr>
              <a:t>Inquadramento del territorio</a:t>
            </a:r>
          </a:p>
          <a:p>
            <a:pPr>
              <a:defRPr/>
            </a:pPr>
            <a:r>
              <a:rPr lang="it-IT" altLang="it-IT" dirty="0">
                <a:solidFill>
                  <a:srgbClr val="5F5F5F"/>
                </a:solidFill>
                <a:latin typeface="Arial Bold"/>
              </a:rPr>
              <a:t>Caratteristiche principali</a:t>
            </a:r>
          </a:p>
          <a:p>
            <a:pPr>
              <a:defRPr/>
            </a:pPr>
            <a:endParaRPr lang="it-IT" altLang="it-IT" sz="1500" dirty="0">
              <a:solidFill>
                <a:srgbClr val="5F5F5F"/>
              </a:solidFill>
              <a:latin typeface="Arial Bold"/>
            </a:endParaRPr>
          </a:p>
          <a:p>
            <a:pPr marL="457200" indent="-457200">
              <a:buFont typeface="+mj-lt"/>
              <a:buAutoNum type="arabicPeriod" startAt="3"/>
              <a:defRPr/>
            </a:pPr>
            <a:r>
              <a:rPr lang="it-IT" dirty="0">
                <a:solidFill>
                  <a:srgbClr val="5F5F5F"/>
                </a:solidFill>
                <a:latin typeface="Arial Bold"/>
              </a:rPr>
              <a:t>Scenari di rischio</a:t>
            </a:r>
          </a:p>
          <a:p>
            <a:pPr>
              <a:defRPr/>
            </a:pPr>
            <a:r>
              <a:rPr lang="it-IT" altLang="it-IT" dirty="0">
                <a:solidFill>
                  <a:srgbClr val="5F5F5F"/>
                </a:solidFill>
                <a:latin typeface="Arial Bold"/>
              </a:rPr>
              <a:t>Determinazione dei rischi principali</a:t>
            </a:r>
          </a:p>
          <a:p>
            <a:pPr>
              <a:defRPr/>
            </a:pPr>
            <a:endParaRPr lang="it-IT" altLang="it-IT" sz="1500" dirty="0">
              <a:solidFill>
                <a:srgbClr val="5F5F5F"/>
              </a:solidFill>
              <a:latin typeface="Arial Bold"/>
            </a:endParaRPr>
          </a:p>
          <a:p>
            <a:pPr marL="457200" indent="-457200">
              <a:buFont typeface="+mj-lt"/>
              <a:buAutoNum type="arabicPeriod" startAt="4"/>
              <a:defRPr/>
            </a:pPr>
            <a:r>
              <a:rPr lang="it-IT" altLang="it-IT" dirty="0">
                <a:solidFill>
                  <a:srgbClr val="5F5F5F"/>
                </a:solidFill>
                <a:latin typeface="Arial Bold"/>
              </a:rPr>
              <a:t>Modello di Intervento</a:t>
            </a:r>
          </a:p>
          <a:p>
            <a:pPr>
              <a:defRPr/>
            </a:pPr>
            <a:r>
              <a:rPr lang="it-IT" dirty="0">
                <a:solidFill>
                  <a:srgbClr val="5F5F5F"/>
                </a:solidFill>
                <a:latin typeface="Arial Bold"/>
              </a:rPr>
              <a:t>Organizzazione della struttura di protezione civile</a:t>
            </a:r>
          </a:p>
          <a:p>
            <a:pPr>
              <a:defRPr/>
            </a:pPr>
            <a:r>
              <a:rPr lang="it-IT" dirty="0">
                <a:solidFill>
                  <a:srgbClr val="5F5F5F"/>
                </a:solidFill>
                <a:latin typeface="Arial Bold"/>
              </a:rPr>
              <a:t>Elementi strategici</a:t>
            </a:r>
          </a:p>
          <a:p>
            <a:pPr>
              <a:defRPr/>
            </a:pPr>
            <a:r>
              <a:rPr lang="it-IT" altLang="it-IT" dirty="0">
                <a:solidFill>
                  <a:srgbClr val="5F5F5F"/>
                </a:solidFill>
                <a:latin typeface="Arial Bold"/>
              </a:rPr>
              <a:t>Procedure per la gestione dell’emergenza (</a:t>
            </a:r>
            <a:r>
              <a:rPr lang="it-IT" altLang="it-IT" sz="1400" dirty="0">
                <a:solidFill>
                  <a:srgbClr val="5F5F5F"/>
                </a:solidFill>
                <a:latin typeface="Arial Bold"/>
              </a:rPr>
              <a:t>organizzazione del sistema di coordinamento e flusso delle informazioni</a:t>
            </a:r>
            <a:r>
              <a:rPr lang="it-IT" altLang="it-IT" dirty="0">
                <a:solidFill>
                  <a:srgbClr val="5F5F5F"/>
                </a:solidFill>
                <a:latin typeface="Arial Bold"/>
              </a:rPr>
              <a:t>) </a:t>
            </a:r>
            <a:endParaRPr lang="it-IT" dirty="0">
              <a:solidFill>
                <a:srgbClr val="5F5F5F"/>
              </a:solidFill>
              <a:latin typeface="Arial Bold"/>
            </a:endParaRPr>
          </a:p>
        </p:txBody>
      </p:sp>
      <p:sp>
        <p:nvSpPr>
          <p:cNvPr id="15" name="Rettangolo 7"/>
          <p:cNvSpPr>
            <a:spLocks noChangeArrowheads="1"/>
          </p:cNvSpPr>
          <p:nvPr/>
        </p:nvSpPr>
        <p:spPr bwMode="auto">
          <a:xfrm>
            <a:off x="6643646" y="-1317217"/>
            <a:ext cx="22060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cs typeface="Arial" panose="020B0604020202020204" pitchFamily="34" charset="0"/>
              </a:defRPr>
            </a:lvl1pPr>
            <a:lvl2pPr marL="742950" indent="-285750">
              <a:defRPr b="1">
                <a:solidFill>
                  <a:schemeClr val="tx1"/>
                </a:solidFill>
                <a:latin typeface="Arial" panose="020B0604020202020204" pitchFamily="34" charset="0"/>
                <a:cs typeface="Arial" panose="020B0604020202020204" pitchFamily="34" charset="0"/>
              </a:defRPr>
            </a:lvl2pPr>
            <a:lvl3pPr marL="1143000" indent="-228600">
              <a:defRPr b="1">
                <a:solidFill>
                  <a:schemeClr val="tx1"/>
                </a:solidFill>
                <a:latin typeface="Arial" panose="020B0604020202020204" pitchFamily="34" charset="0"/>
                <a:cs typeface="Arial" panose="020B0604020202020204" pitchFamily="34" charset="0"/>
              </a:defRPr>
            </a:lvl3pPr>
            <a:lvl4pPr marL="1600200" indent="-228600">
              <a:defRPr b="1">
                <a:solidFill>
                  <a:schemeClr val="tx1"/>
                </a:solidFill>
                <a:latin typeface="Arial" panose="020B0604020202020204" pitchFamily="34" charset="0"/>
                <a:cs typeface="Arial" panose="020B0604020202020204" pitchFamily="34" charset="0"/>
              </a:defRPr>
            </a:lvl4pPr>
            <a:lvl5pPr marL="2057400" indent="-228600">
              <a:defRPr b="1">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b="1">
                <a:solidFill>
                  <a:schemeClr val="tx1"/>
                </a:solidFill>
                <a:latin typeface="Arial" panose="020B0604020202020204" pitchFamily="34" charset="0"/>
                <a:cs typeface="Arial" panose="020B0604020202020204" pitchFamily="34" charset="0"/>
              </a:defRPr>
            </a:lvl9pPr>
          </a:lstStyle>
          <a:p>
            <a:pPr eaLnBrk="1" hangingPunct="1"/>
            <a:r>
              <a:rPr lang="it-IT" altLang="it-IT" sz="1600" i="1" dirty="0">
                <a:solidFill>
                  <a:schemeClr val="tx2"/>
                </a:solidFill>
              </a:rPr>
              <a:t>D.lgs. 1/2018 – art.18</a:t>
            </a:r>
          </a:p>
        </p:txBody>
      </p:sp>
    </p:spTree>
    <p:extLst>
      <p:ext uri="{BB962C8B-B14F-4D97-AF65-F5344CB8AC3E}">
        <p14:creationId xmlns:p14="http://schemas.microsoft.com/office/powerpoint/2010/main" val="29162182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CasellaDiTesto 4">
            <a:extLst>
              <a:ext uri="{FF2B5EF4-FFF2-40B4-BE49-F238E27FC236}">
                <a16:creationId xmlns:a16="http://schemas.microsoft.com/office/drawing/2014/main" id="{820BA7BA-6D42-294A-A5D6-7ABE3AA95AF8}"/>
              </a:ext>
            </a:extLst>
          </p:cNvPr>
          <p:cNvSpPr txBox="1">
            <a:spLocks noChangeArrowheads="1"/>
          </p:cNvSpPr>
          <p:nvPr/>
        </p:nvSpPr>
        <p:spPr bwMode="auto">
          <a:xfrm>
            <a:off x="264696" y="713932"/>
            <a:ext cx="8453516"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271463" algn="l"/>
              </a:tabLst>
              <a:defRPr sz="2400">
                <a:solidFill>
                  <a:schemeClr val="tx1"/>
                </a:solidFill>
                <a:latin typeface="Arial" charset="0"/>
                <a:ea typeface="ＭＳ Ｐゴシック" charset="0"/>
                <a:cs typeface="ＭＳ Ｐゴシック" charset="0"/>
              </a:defRPr>
            </a:lvl1pPr>
            <a:lvl2pPr marL="742950" indent="-285750" eaLnBrk="0" hangingPunct="0">
              <a:tabLst>
                <a:tab pos="271463" algn="l"/>
              </a:tabLst>
              <a:defRPr sz="2400">
                <a:solidFill>
                  <a:schemeClr val="tx1"/>
                </a:solidFill>
                <a:latin typeface="Arial" charset="0"/>
                <a:ea typeface="ＭＳ Ｐゴシック" charset="0"/>
              </a:defRPr>
            </a:lvl2pPr>
            <a:lvl3pPr marL="1143000" indent="-228600" eaLnBrk="0" hangingPunct="0">
              <a:tabLst>
                <a:tab pos="271463" algn="l"/>
              </a:tabLst>
              <a:defRPr sz="2400">
                <a:solidFill>
                  <a:schemeClr val="tx1"/>
                </a:solidFill>
                <a:latin typeface="Arial" charset="0"/>
                <a:ea typeface="ＭＳ Ｐゴシック" charset="0"/>
              </a:defRPr>
            </a:lvl3pPr>
            <a:lvl4pPr marL="1600200" indent="-228600" eaLnBrk="0" hangingPunct="0">
              <a:tabLst>
                <a:tab pos="271463" algn="l"/>
              </a:tabLst>
              <a:defRPr sz="2400">
                <a:solidFill>
                  <a:schemeClr val="tx1"/>
                </a:solidFill>
                <a:latin typeface="Arial" charset="0"/>
                <a:ea typeface="ＭＳ Ｐゴシック" charset="0"/>
              </a:defRPr>
            </a:lvl4pPr>
            <a:lvl5pPr marL="2057400" indent="-228600" eaLnBrk="0" hangingPunct="0">
              <a:tabLst>
                <a:tab pos="271463"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271463" algn="l"/>
              </a:tabLst>
              <a:defRPr sz="2400">
                <a:solidFill>
                  <a:schemeClr val="tx1"/>
                </a:solidFill>
                <a:latin typeface="Arial" charset="0"/>
                <a:ea typeface="ＭＳ Ｐゴシック" charset="0"/>
              </a:defRPr>
            </a:lvl9pPr>
          </a:lstStyle>
          <a:p>
            <a:pPr algn="just" fontAlgn="base">
              <a:spcBef>
                <a:spcPct val="0"/>
              </a:spcBef>
              <a:spcAft>
                <a:spcPct val="0"/>
              </a:spcAft>
            </a:pPr>
            <a:r>
              <a:rPr lang="it-IT" sz="1800" dirty="0">
                <a:solidFill>
                  <a:prstClr val="black"/>
                </a:solidFill>
                <a:latin typeface="Arial" panose="020B0604020202020204" pitchFamily="34" charset="0"/>
                <a:cs typeface="Arial" panose="020B0604020202020204" pitchFamily="34" charset="0"/>
              </a:rPr>
              <a:t>Definire un metodo omogeneo di pianificazione di protezione civile- </a:t>
            </a:r>
            <a:r>
              <a:rPr lang="it-IT" sz="1800" i="1" dirty="0">
                <a:solidFill>
                  <a:prstClr val="black"/>
                </a:solidFill>
                <a:latin typeface="Arial" panose="020B0604020202020204" pitchFamily="34" charset="0"/>
                <a:cs typeface="Arial" panose="020B0604020202020204" pitchFamily="34" charset="0"/>
              </a:rPr>
              <a:t>contenuti, linguaggi, flusso di comunicazione </a:t>
            </a:r>
            <a:r>
              <a:rPr lang="it-IT" sz="1800" dirty="0">
                <a:solidFill>
                  <a:prstClr val="black"/>
                </a:solidFill>
                <a:latin typeface="Arial" panose="020B0604020202020204" pitchFamily="34" charset="0"/>
                <a:cs typeface="Arial" panose="020B0604020202020204" pitchFamily="34" charset="0"/>
              </a:rPr>
              <a:t>-, da adattare ai diversi livelli e realtà territoriali per la gestione degli effetti derivanti da eventi calamitosi di diversa natura e gravità.</a:t>
            </a:r>
          </a:p>
          <a:p>
            <a:pPr algn="just" fontAlgn="base">
              <a:spcBef>
                <a:spcPct val="0"/>
              </a:spcBef>
              <a:spcAft>
                <a:spcPct val="0"/>
              </a:spcAft>
            </a:pPr>
            <a:endParaRPr lang="it-IT" sz="1800" b="1" dirty="0">
              <a:solidFill>
                <a:prstClr val="black"/>
              </a:solidFill>
              <a:latin typeface="Arial" panose="020B0604020202020204" pitchFamily="34" charset="0"/>
              <a:cs typeface="Arial" panose="020B0604020202020204" pitchFamily="34" charset="0"/>
            </a:endParaRPr>
          </a:p>
          <a:p>
            <a:pPr algn="just" fontAlgn="base">
              <a:spcBef>
                <a:spcPct val="0"/>
              </a:spcBef>
              <a:spcAft>
                <a:spcPct val="0"/>
              </a:spcAft>
            </a:pPr>
            <a:r>
              <a:rPr lang="it-IT" sz="18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 livelli </a:t>
            </a:r>
            <a:r>
              <a:rPr lang="it-IT" sz="1800" b="1" dirty="0" smtClean="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territoriali</a:t>
            </a:r>
          </a:p>
          <a:p>
            <a:pPr algn="just" fontAlgn="base">
              <a:spcBef>
                <a:spcPct val="0"/>
              </a:spcBef>
              <a:spcAft>
                <a:spcPct val="0"/>
              </a:spcAft>
            </a:pPr>
            <a:endParaRPr lang="it-IT" sz="18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55600" lvl="2" indent="-355600" fontAlgn="base">
              <a:spcBef>
                <a:spcPct val="0"/>
              </a:spcBef>
              <a:spcAft>
                <a:spcPct val="0"/>
              </a:spcAft>
              <a:buFont typeface="Arial" panose="020B0604020202020204" pitchFamily="34" charset="0"/>
              <a:buChar char="•"/>
            </a:pPr>
            <a:r>
              <a:rPr lang="it-IT" sz="2000" b="1" dirty="0" smtClean="0">
                <a:solidFill>
                  <a:prstClr val="black"/>
                </a:solidFill>
                <a:latin typeface="Arial" panose="020B0604020202020204" pitchFamily="34" charset="0"/>
                <a:cs typeface="Arial" panose="020B0604020202020204" pitchFamily="34" charset="0"/>
              </a:rPr>
              <a:t>REGIONE</a:t>
            </a:r>
            <a:endParaRPr lang="it-IT" sz="2000" b="1" dirty="0">
              <a:solidFill>
                <a:prstClr val="black"/>
              </a:solidFill>
              <a:latin typeface="Arial" panose="020B0604020202020204" pitchFamily="34" charset="0"/>
              <a:cs typeface="Arial" panose="020B0604020202020204" pitchFamily="34" charset="0"/>
            </a:endParaRPr>
          </a:p>
          <a:p>
            <a:pPr marL="355600" lvl="2" indent="-355600" fontAlgn="base">
              <a:spcBef>
                <a:spcPct val="0"/>
              </a:spcBef>
              <a:spcAft>
                <a:spcPct val="0"/>
              </a:spcAft>
              <a:buFont typeface="Arial" panose="020B0604020202020204" pitchFamily="34" charset="0"/>
              <a:buChar char="•"/>
            </a:pPr>
            <a:r>
              <a:rPr lang="it-IT" sz="2000" b="1" dirty="0">
                <a:solidFill>
                  <a:prstClr val="black"/>
                </a:solidFill>
                <a:latin typeface="Arial" panose="020B0604020202020204" pitchFamily="34" charset="0"/>
                <a:cs typeface="Arial" panose="020B0604020202020204" pitchFamily="34" charset="0"/>
              </a:rPr>
              <a:t>PROVINCIA, ENTE AREA VASTA, CITTÀ </a:t>
            </a:r>
            <a:r>
              <a:rPr lang="it-IT" sz="2000" b="1" dirty="0" smtClean="0">
                <a:solidFill>
                  <a:prstClr val="black"/>
                </a:solidFill>
                <a:latin typeface="Arial" panose="020B0604020202020204" pitchFamily="34" charset="0"/>
                <a:cs typeface="Arial" panose="020B0604020202020204" pitchFamily="34" charset="0"/>
              </a:rPr>
              <a:t>METROPOLITANA</a:t>
            </a:r>
            <a:endParaRPr lang="it-IT" sz="2000" b="1" dirty="0">
              <a:solidFill>
                <a:prstClr val="black"/>
              </a:solidFill>
              <a:latin typeface="Arial" panose="020B0604020202020204" pitchFamily="34" charset="0"/>
              <a:cs typeface="Arial" panose="020B0604020202020204" pitchFamily="34" charset="0"/>
            </a:endParaRPr>
          </a:p>
          <a:p>
            <a:pPr marL="355600" lvl="2" indent="-355600" fontAlgn="base">
              <a:spcBef>
                <a:spcPct val="0"/>
              </a:spcBef>
              <a:spcAft>
                <a:spcPct val="0"/>
              </a:spcAft>
              <a:buFont typeface="Arial" panose="020B0604020202020204" pitchFamily="34" charset="0"/>
              <a:buChar char="•"/>
            </a:pPr>
            <a:r>
              <a:rPr lang="it-IT" sz="2000" b="1" i="1" dirty="0" smtClean="0">
                <a:solidFill>
                  <a:srgbClr val="FF0000"/>
                </a:solidFill>
                <a:latin typeface="Arial" panose="020B0604020202020204" pitchFamily="34" charset="0"/>
                <a:cs typeface="Arial" panose="020B0604020202020204" pitchFamily="34" charset="0"/>
              </a:rPr>
              <a:t>AMBITO</a:t>
            </a:r>
            <a:endParaRPr lang="it-IT" sz="2000" b="1" dirty="0">
              <a:solidFill>
                <a:prstClr val="black"/>
              </a:solidFill>
              <a:latin typeface="Arial" panose="020B0604020202020204" pitchFamily="34" charset="0"/>
              <a:cs typeface="Arial" panose="020B0604020202020204" pitchFamily="34" charset="0"/>
            </a:endParaRPr>
          </a:p>
          <a:p>
            <a:pPr marL="355600" lvl="2" indent="-355600" fontAlgn="base">
              <a:spcBef>
                <a:spcPct val="0"/>
              </a:spcBef>
              <a:spcAft>
                <a:spcPct val="0"/>
              </a:spcAft>
              <a:buFont typeface="Arial" panose="020B0604020202020204" pitchFamily="34" charset="0"/>
              <a:buChar char="•"/>
            </a:pPr>
            <a:r>
              <a:rPr lang="it-IT" sz="2000" b="1" dirty="0">
                <a:solidFill>
                  <a:prstClr val="black"/>
                </a:solidFill>
                <a:latin typeface="Arial" panose="020B0604020202020204" pitchFamily="34" charset="0"/>
                <a:cs typeface="Arial" panose="020B0604020202020204" pitchFamily="34" charset="0"/>
              </a:rPr>
              <a:t>COMUNE </a:t>
            </a:r>
          </a:p>
          <a:p>
            <a:pPr marL="0" marR="0" lvl="0" indent="0" algn="just" defTabSz="457200" rtl="0" eaLnBrk="0" fontAlgn="auto" latinLnBrk="0" hangingPunct="0">
              <a:lnSpc>
                <a:spcPct val="100000"/>
              </a:lnSpc>
              <a:spcBef>
                <a:spcPts val="0"/>
              </a:spcBef>
              <a:spcAft>
                <a:spcPts val="0"/>
              </a:spcAft>
              <a:buClrTx/>
              <a:buSzTx/>
              <a:buFontTx/>
              <a:buNone/>
              <a:tabLst>
                <a:tab pos="271463" algn="l"/>
              </a:tabLst>
              <a:defRPr/>
            </a:pPr>
            <a:endParaRPr kumimoji="0" lang="it-IT" altLang="it-IT" sz="1400" b="0" i="1" u="none" strike="noStrike" kern="1200" cap="none" spc="0" normalizeH="0" baseline="0" noProof="0" dirty="0">
              <a:ln>
                <a:noFill/>
              </a:ln>
              <a:solidFill>
                <a:prstClr val="black"/>
              </a:solidFill>
              <a:effectLst/>
              <a:uLnTx/>
              <a:uFillTx/>
              <a:latin typeface="Arial" charset="0"/>
              <a:ea typeface="ＭＳ Ｐゴシック" charset="0"/>
            </a:endParaRPr>
          </a:p>
        </p:txBody>
      </p:sp>
      <p:sp>
        <p:nvSpPr>
          <p:cNvPr id="14" name="CasellaDiTesto 5">
            <a:extLst>
              <a:ext uri="{FF2B5EF4-FFF2-40B4-BE49-F238E27FC236}">
                <a16:creationId xmlns:a16="http://schemas.microsoft.com/office/drawing/2014/main" id="{F938E009-F06B-0342-AB81-9DCE6FA1B58A}"/>
              </a:ext>
            </a:extLst>
          </p:cNvPr>
          <p:cNvSpPr txBox="1">
            <a:spLocks noChangeArrowheads="1"/>
          </p:cNvSpPr>
          <p:nvPr/>
        </p:nvSpPr>
        <p:spPr bwMode="auto">
          <a:xfrm>
            <a:off x="1070811" y="268367"/>
            <a:ext cx="702175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fontAlgn="base">
              <a:spcBef>
                <a:spcPct val="0"/>
              </a:spcBef>
              <a:spcAft>
                <a:spcPct val="0"/>
              </a:spcAft>
              <a:buNone/>
            </a:pPr>
            <a:r>
              <a:rPr lang="it-IT" altLang="it-IT" sz="2200" b="1" dirty="0" smtClean="0">
                <a:solidFill>
                  <a:srgbClr val="FF0000"/>
                </a:solidFill>
                <a:latin typeface="+mn-lt"/>
                <a:cs typeface="Arial" panose="020B0604020202020204" pitchFamily="34" charset="0"/>
              </a:rPr>
              <a:t>Criterio di base</a:t>
            </a:r>
            <a:endParaRPr lang="it-IT" altLang="it-IT" sz="2200" b="1" dirty="0">
              <a:solidFill>
                <a:srgbClr val="FF0000"/>
              </a:solidFill>
              <a:latin typeface="+mn-lt"/>
              <a:cs typeface="Arial" panose="020B0604020202020204" pitchFamily="34" charset="0"/>
            </a:endParaRPr>
          </a:p>
        </p:txBody>
      </p:sp>
    </p:spTree>
    <p:extLst>
      <p:ext uri="{BB962C8B-B14F-4D97-AF65-F5344CB8AC3E}">
        <p14:creationId xmlns:p14="http://schemas.microsoft.com/office/powerpoint/2010/main" val="108881541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566</TotalTime>
  <Words>2400</Words>
  <Application>Microsoft Office PowerPoint</Application>
  <PresentationFormat>Presentazione su schermo (16:9)</PresentationFormat>
  <Paragraphs>283</Paragraphs>
  <Slides>26</Slides>
  <Notes>12</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26</vt:i4>
      </vt:variant>
    </vt:vector>
  </HeadingPairs>
  <TitlesOfParts>
    <vt:vector size="36" baseType="lpstr">
      <vt:lpstr>ＭＳ Ｐゴシック</vt:lpstr>
      <vt:lpstr>ＭＳ Ｐゴシック</vt:lpstr>
      <vt:lpstr>Arial</vt:lpstr>
      <vt:lpstr>Arial Bold</vt:lpstr>
      <vt:lpstr>Calibri</vt:lpstr>
      <vt:lpstr>Montserrat</vt:lpstr>
      <vt:lpstr>Times New Roman</vt:lpstr>
      <vt:lpstr>Verdana</vt:lpstr>
      <vt:lpstr>Wingdings</vt: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Catalogo Nazionale dei piani di protezione civile</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mac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user mac</dc:creator>
  <cp:lastModifiedBy>Hewlett-Packard Company</cp:lastModifiedBy>
  <cp:revision>32</cp:revision>
  <dcterms:created xsi:type="dcterms:W3CDTF">2017-03-16T11:13:03Z</dcterms:created>
  <dcterms:modified xsi:type="dcterms:W3CDTF">2020-11-17T09:28:33Z</dcterms:modified>
</cp:coreProperties>
</file>