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406" r:id="rId2"/>
    <p:sldId id="409" r:id="rId3"/>
    <p:sldId id="410" r:id="rId4"/>
    <p:sldId id="266" r:id="rId5"/>
    <p:sldId id="267" r:id="rId6"/>
    <p:sldId id="1125" r:id="rId7"/>
    <p:sldId id="1136" r:id="rId8"/>
    <p:sldId id="260" r:id="rId9"/>
    <p:sldId id="261" r:id="rId10"/>
    <p:sldId id="1124" r:id="rId11"/>
    <p:sldId id="1128" r:id="rId12"/>
    <p:sldId id="1129" r:id="rId13"/>
    <p:sldId id="1130" r:id="rId14"/>
    <p:sldId id="1126" r:id="rId15"/>
    <p:sldId id="483" r:id="rId16"/>
    <p:sldId id="514" r:id="rId17"/>
    <p:sldId id="519" r:id="rId18"/>
    <p:sldId id="548" r:id="rId19"/>
    <p:sldId id="551" r:id="rId20"/>
    <p:sldId id="1113" r:id="rId21"/>
    <p:sldId id="1127" r:id="rId22"/>
    <p:sldId id="1131" r:id="rId23"/>
    <p:sldId id="407" r:id="rId24"/>
  </p:sldIdLst>
  <p:sldSz cx="9144000" cy="5143500" type="screen16x9"/>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149"/>
    <p:restoredTop sz="94761"/>
  </p:normalViewPr>
  <p:slideViewPr>
    <p:cSldViewPr snapToGrid="0" snapToObjects="1">
      <p:cViewPr varScale="1">
        <p:scale>
          <a:sx n="76" d="100"/>
          <a:sy n="76" d="100"/>
        </p:scale>
        <p:origin x="200" y="1008"/>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12AC10-D19E-E045-8971-62BF95DBABE4}" type="doc">
      <dgm:prSet loTypeId="urn:microsoft.com/office/officeart/2005/8/layout/matrix2" loCatId="" qsTypeId="urn:microsoft.com/office/officeart/2005/8/quickstyle/simple1" qsCatId="simple" csTypeId="urn:microsoft.com/office/officeart/2005/8/colors/colorful1" csCatId="colorful" phldr="1"/>
      <dgm:spPr/>
      <dgm:t>
        <a:bodyPr/>
        <a:lstStyle/>
        <a:p>
          <a:endParaRPr lang="it-IT"/>
        </a:p>
      </dgm:t>
    </dgm:pt>
    <dgm:pt modelId="{80AF7EFA-BD85-714A-A29F-5E1AB1770178}">
      <dgm:prSet phldrT="[Testo]"/>
      <dgm:spPr/>
      <dgm:t>
        <a:bodyPr/>
        <a:lstStyle/>
        <a:p>
          <a:r>
            <a:rPr lang="it-IT" dirty="0"/>
            <a:t>Connessione tra capacità e implementazione di misure non strutturali di riduzione del rischio</a:t>
          </a:r>
        </a:p>
      </dgm:t>
    </dgm:pt>
    <dgm:pt modelId="{692E9763-C916-FC45-AA1C-A8D82D99A6E8}" type="parTrans" cxnId="{EC02AACA-04F0-324E-A6C5-92B58CDD01A4}">
      <dgm:prSet/>
      <dgm:spPr/>
      <dgm:t>
        <a:bodyPr/>
        <a:lstStyle/>
        <a:p>
          <a:endParaRPr lang="it-IT"/>
        </a:p>
      </dgm:t>
    </dgm:pt>
    <dgm:pt modelId="{444EC4CE-DC75-044D-86CF-6B1424C4E053}" type="sibTrans" cxnId="{EC02AACA-04F0-324E-A6C5-92B58CDD01A4}">
      <dgm:prSet/>
      <dgm:spPr/>
      <dgm:t>
        <a:bodyPr/>
        <a:lstStyle/>
        <a:p>
          <a:endParaRPr lang="it-IT"/>
        </a:p>
      </dgm:t>
    </dgm:pt>
    <dgm:pt modelId="{F22E1103-0769-4D4F-BD81-E51FAE0F66D2}">
      <dgm:prSet phldrT="[Testo]"/>
      <dgm:spPr/>
      <dgm:t>
        <a:bodyPr/>
        <a:lstStyle/>
        <a:p>
          <a:r>
            <a:rPr lang="it-IT" dirty="0"/>
            <a:t>Valutazione dell’efficacia di interventi non strutturali</a:t>
          </a:r>
        </a:p>
      </dgm:t>
    </dgm:pt>
    <dgm:pt modelId="{BE7763DD-0EAB-9149-81E8-35C037238AAE}" type="parTrans" cxnId="{1515242A-3C13-E249-BA15-3ECF0F7DADB1}">
      <dgm:prSet/>
      <dgm:spPr/>
      <dgm:t>
        <a:bodyPr/>
        <a:lstStyle/>
        <a:p>
          <a:endParaRPr lang="it-IT"/>
        </a:p>
      </dgm:t>
    </dgm:pt>
    <dgm:pt modelId="{82803DD1-8D85-334B-8552-A991054B7922}" type="sibTrans" cxnId="{1515242A-3C13-E249-BA15-3ECF0F7DADB1}">
      <dgm:prSet/>
      <dgm:spPr/>
      <dgm:t>
        <a:bodyPr/>
        <a:lstStyle/>
        <a:p>
          <a:endParaRPr lang="it-IT"/>
        </a:p>
      </dgm:t>
    </dgm:pt>
    <dgm:pt modelId="{53FA1908-826C-3441-9583-F36FC06C11E4}">
      <dgm:prSet phldrT="[Testo]"/>
      <dgm:spPr/>
      <dgm:t>
        <a:bodyPr/>
        <a:lstStyle/>
        <a:p>
          <a:r>
            <a:rPr lang="it-IT" dirty="0"/>
            <a:t>Monitoraggio dell’efficacia di interventi non strutturali</a:t>
          </a:r>
        </a:p>
      </dgm:t>
    </dgm:pt>
    <dgm:pt modelId="{2F748D3C-A57F-C344-89D8-4DF9A06501FF}" type="parTrans" cxnId="{0FFF365B-9ACB-AF40-8848-5CB6BF88CED0}">
      <dgm:prSet/>
      <dgm:spPr/>
      <dgm:t>
        <a:bodyPr/>
        <a:lstStyle/>
        <a:p>
          <a:endParaRPr lang="it-IT"/>
        </a:p>
      </dgm:t>
    </dgm:pt>
    <dgm:pt modelId="{4FC22B6B-276F-1142-AEF2-79ADBCB05BE4}" type="sibTrans" cxnId="{0FFF365B-9ACB-AF40-8848-5CB6BF88CED0}">
      <dgm:prSet/>
      <dgm:spPr/>
      <dgm:t>
        <a:bodyPr/>
        <a:lstStyle/>
        <a:p>
          <a:endParaRPr lang="it-IT"/>
        </a:p>
      </dgm:t>
    </dgm:pt>
    <dgm:pt modelId="{27DB3061-07B1-9342-BAB2-68F53B083F12}">
      <dgm:prSet/>
      <dgm:spPr/>
      <dgm:t>
        <a:bodyPr/>
        <a:lstStyle/>
        <a:p>
          <a:r>
            <a:rPr lang="it-IT" dirty="0"/>
            <a:t>Individuazione di GAP in termini di misure non strutturali</a:t>
          </a:r>
        </a:p>
      </dgm:t>
    </dgm:pt>
    <dgm:pt modelId="{2FE6DDFD-7231-E947-8C05-FFDCE628F007}" type="parTrans" cxnId="{AD16E078-2FE5-EF4C-A6BD-2A8B461B97BF}">
      <dgm:prSet/>
      <dgm:spPr/>
      <dgm:t>
        <a:bodyPr/>
        <a:lstStyle/>
        <a:p>
          <a:endParaRPr lang="it-IT"/>
        </a:p>
      </dgm:t>
    </dgm:pt>
    <dgm:pt modelId="{E45DD183-3F01-F14E-A4A1-746CCA9EEB50}" type="sibTrans" cxnId="{AD16E078-2FE5-EF4C-A6BD-2A8B461B97BF}">
      <dgm:prSet/>
      <dgm:spPr/>
      <dgm:t>
        <a:bodyPr/>
        <a:lstStyle/>
        <a:p>
          <a:endParaRPr lang="it-IT"/>
        </a:p>
      </dgm:t>
    </dgm:pt>
    <dgm:pt modelId="{E0FA2EEC-0FDE-D34F-AABE-FDD8479B240D}" type="pres">
      <dgm:prSet presAssocID="{FA12AC10-D19E-E045-8971-62BF95DBABE4}" presName="matrix" presStyleCnt="0">
        <dgm:presLayoutVars>
          <dgm:chMax val="1"/>
          <dgm:dir/>
          <dgm:resizeHandles val="exact"/>
        </dgm:presLayoutVars>
      </dgm:prSet>
      <dgm:spPr/>
    </dgm:pt>
    <dgm:pt modelId="{EF403871-7415-4F4C-BC1E-3B8B2903DB46}" type="pres">
      <dgm:prSet presAssocID="{FA12AC10-D19E-E045-8971-62BF95DBABE4}" presName="axisShape" presStyleLbl="bgShp" presStyleIdx="0" presStyleCnt="1"/>
      <dgm:spPr/>
    </dgm:pt>
    <dgm:pt modelId="{BB47548E-8928-3147-9D0C-47D4D3203E97}" type="pres">
      <dgm:prSet presAssocID="{FA12AC10-D19E-E045-8971-62BF95DBABE4}" presName="rect1" presStyleLbl="node1" presStyleIdx="0" presStyleCnt="4">
        <dgm:presLayoutVars>
          <dgm:chMax val="0"/>
          <dgm:chPref val="0"/>
          <dgm:bulletEnabled val="1"/>
        </dgm:presLayoutVars>
      </dgm:prSet>
      <dgm:spPr/>
    </dgm:pt>
    <dgm:pt modelId="{133DC4D6-6346-8846-96F3-E4FF44970BCC}" type="pres">
      <dgm:prSet presAssocID="{FA12AC10-D19E-E045-8971-62BF95DBABE4}" presName="rect2" presStyleLbl="node1" presStyleIdx="1" presStyleCnt="4">
        <dgm:presLayoutVars>
          <dgm:chMax val="0"/>
          <dgm:chPref val="0"/>
          <dgm:bulletEnabled val="1"/>
        </dgm:presLayoutVars>
      </dgm:prSet>
      <dgm:spPr/>
    </dgm:pt>
    <dgm:pt modelId="{5959069A-BA3F-CF41-996A-0FD11208EDA1}" type="pres">
      <dgm:prSet presAssocID="{FA12AC10-D19E-E045-8971-62BF95DBABE4}" presName="rect3" presStyleLbl="node1" presStyleIdx="2" presStyleCnt="4">
        <dgm:presLayoutVars>
          <dgm:chMax val="0"/>
          <dgm:chPref val="0"/>
          <dgm:bulletEnabled val="1"/>
        </dgm:presLayoutVars>
      </dgm:prSet>
      <dgm:spPr/>
    </dgm:pt>
    <dgm:pt modelId="{2CB30C75-3A65-7B48-B784-79E0B109326E}" type="pres">
      <dgm:prSet presAssocID="{FA12AC10-D19E-E045-8971-62BF95DBABE4}" presName="rect4" presStyleLbl="node1" presStyleIdx="3" presStyleCnt="4">
        <dgm:presLayoutVars>
          <dgm:chMax val="0"/>
          <dgm:chPref val="0"/>
          <dgm:bulletEnabled val="1"/>
        </dgm:presLayoutVars>
      </dgm:prSet>
      <dgm:spPr/>
    </dgm:pt>
  </dgm:ptLst>
  <dgm:cxnLst>
    <dgm:cxn modelId="{1515242A-3C13-E249-BA15-3ECF0F7DADB1}" srcId="{FA12AC10-D19E-E045-8971-62BF95DBABE4}" destId="{F22E1103-0769-4D4F-BD81-E51FAE0F66D2}" srcOrd="1" destOrd="0" parTransId="{BE7763DD-0EAB-9149-81E8-35C037238AAE}" sibTransId="{82803DD1-8D85-334B-8552-A991054B7922}"/>
    <dgm:cxn modelId="{0FFF365B-9ACB-AF40-8848-5CB6BF88CED0}" srcId="{FA12AC10-D19E-E045-8971-62BF95DBABE4}" destId="{53FA1908-826C-3441-9583-F36FC06C11E4}" srcOrd="2" destOrd="0" parTransId="{2F748D3C-A57F-C344-89D8-4DF9A06501FF}" sibTransId="{4FC22B6B-276F-1142-AEF2-79ADBCB05BE4}"/>
    <dgm:cxn modelId="{AAF48776-E591-1D42-9D6B-9B3407F4E13E}" type="presOf" srcId="{27DB3061-07B1-9342-BAB2-68F53B083F12}" destId="{2CB30C75-3A65-7B48-B784-79E0B109326E}" srcOrd="0" destOrd="0" presId="urn:microsoft.com/office/officeart/2005/8/layout/matrix2"/>
    <dgm:cxn modelId="{AD16E078-2FE5-EF4C-A6BD-2A8B461B97BF}" srcId="{FA12AC10-D19E-E045-8971-62BF95DBABE4}" destId="{27DB3061-07B1-9342-BAB2-68F53B083F12}" srcOrd="3" destOrd="0" parTransId="{2FE6DDFD-7231-E947-8C05-FFDCE628F007}" sibTransId="{E45DD183-3F01-F14E-A4A1-746CCA9EEB50}"/>
    <dgm:cxn modelId="{059D4F99-7655-B047-9F7A-FA195B04F165}" type="presOf" srcId="{53FA1908-826C-3441-9583-F36FC06C11E4}" destId="{5959069A-BA3F-CF41-996A-0FD11208EDA1}" srcOrd="0" destOrd="0" presId="urn:microsoft.com/office/officeart/2005/8/layout/matrix2"/>
    <dgm:cxn modelId="{108B99B9-F862-EB4B-BA8B-2E7A7BD7890E}" type="presOf" srcId="{80AF7EFA-BD85-714A-A29F-5E1AB1770178}" destId="{BB47548E-8928-3147-9D0C-47D4D3203E97}" srcOrd="0" destOrd="0" presId="urn:microsoft.com/office/officeart/2005/8/layout/matrix2"/>
    <dgm:cxn modelId="{EC02AACA-04F0-324E-A6C5-92B58CDD01A4}" srcId="{FA12AC10-D19E-E045-8971-62BF95DBABE4}" destId="{80AF7EFA-BD85-714A-A29F-5E1AB1770178}" srcOrd="0" destOrd="0" parTransId="{692E9763-C916-FC45-AA1C-A8D82D99A6E8}" sibTransId="{444EC4CE-DC75-044D-86CF-6B1424C4E053}"/>
    <dgm:cxn modelId="{91B9C4E8-DCFB-1C4F-8427-72ABCC5FEA50}" type="presOf" srcId="{F22E1103-0769-4D4F-BD81-E51FAE0F66D2}" destId="{133DC4D6-6346-8846-96F3-E4FF44970BCC}" srcOrd="0" destOrd="0" presId="urn:microsoft.com/office/officeart/2005/8/layout/matrix2"/>
    <dgm:cxn modelId="{CEC4F0F4-9AB2-3D47-9D27-4A90AB3D7568}" type="presOf" srcId="{FA12AC10-D19E-E045-8971-62BF95DBABE4}" destId="{E0FA2EEC-0FDE-D34F-AABE-FDD8479B240D}" srcOrd="0" destOrd="0" presId="urn:microsoft.com/office/officeart/2005/8/layout/matrix2"/>
    <dgm:cxn modelId="{F103CB2F-E099-C741-B61F-E3BB53D4C112}" type="presParOf" srcId="{E0FA2EEC-0FDE-D34F-AABE-FDD8479B240D}" destId="{EF403871-7415-4F4C-BC1E-3B8B2903DB46}" srcOrd="0" destOrd="0" presId="urn:microsoft.com/office/officeart/2005/8/layout/matrix2"/>
    <dgm:cxn modelId="{64973CE3-69CD-A643-8445-CF56EB28D05E}" type="presParOf" srcId="{E0FA2EEC-0FDE-D34F-AABE-FDD8479B240D}" destId="{BB47548E-8928-3147-9D0C-47D4D3203E97}" srcOrd="1" destOrd="0" presId="urn:microsoft.com/office/officeart/2005/8/layout/matrix2"/>
    <dgm:cxn modelId="{A6D2E3B9-802F-6243-B9F8-6FEE96755856}" type="presParOf" srcId="{E0FA2EEC-0FDE-D34F-AABE-FDD8479B240D}" destId="{133DC4D6-6346-8846-96F3-E4FF44970BCC}" srcOrd="2" destOrd="0" presId="urn:microsoft.com/office/officeart/2005/8/layout/matrix2"/>
    <dgm:cxn modelId="{825DCBFE-2637-D64C-86A9-BC5D072FA8EE}" type="presParOf" srcId="{E0FA2EEC-0FDE-D34F-AABE-FDD8479B240D}" destId="{5959069A-BA3F-CF41-996A-0FD11208EDA1}" srcOrd="3" destOrd="0" presId="urn:microsoft.com/office/officeart/2005/8/layout/matrix2"/>
    <dgm:cxn modelId="{42A84C3E-0EA1-CC4E-AF7B-C11F3844FE60}" type="presParOf" srcId="{E0FA2EEC-0FDE-D34F-AABE-FDD8479B240D}" destId="{2CB30C75-3A65-7B48-B784-79E0B109326E}"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403871-7415-4F4C-BC1E-3B8B2903DB46}">
      <dsp:nvSpPr>
        <dsp:cNvPr id="0" name=""/>
        <dsp:cNvSpPr/>
      </dsp:nvSpPr>
      <dsp:spPr>
        <a:xfrm>
          <a:off x="1016000" y="0"/>
          <a:ext cx="4064000" cy="4064000"/>
        </a:xfrm>
        <a:prstGeom prst="quadArrow">
          <a:avLst>
            <a:gd name="adj1" fmla="val 2000"/>
            <a:gd name="adj2" fmla="val 4000"/>
            <a:gd name="adj3" fmla="val 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B47548E-8928-3147-9D0C-47D4D3203E97}">
      <dsp:nvSpPr>
        <dsp:cNvPr id="0" name=""/>
        <dsp:cNvSpPr/>
      </dsp:nvSpPr>
      <dsp:spPr>
        <a:xfrm>
          <a:off x="1280160" y="264160"/>
          <a:ext cx="1625600" cy="1625600"/>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it-IT" sz="1300" kern="1200" dirty="0"/>
            <a:t>Connessione tra capacità e implementazione di misure non strutturali di riduzione del rischio</a:t>
          </a:r>
        </a:p>
      </dsp:txBody>
      <dsp:txXfrm>
        <a:off x="1359515" y="343515"/>
        <a:ext cx="1466890" cy="1466890"/>
      </dsp:txXfrm>
    </dsp:sp>
    <dsp:sp modelId="{133DC4D6-6346-8846-96F3-E4FF44970BCC}">
      <dsp:nvSpPr>
        <dsp:cNvPr id="0" name=""/>
        <dsp:cNvSpPr/>
      </dsp:nvSpPr>
      <dsp:spPr>
        <a:xfrm>
          <a:off x="3190240" y="264160"/>
          <a:ext cx="1625600" cy="162560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it-IT" sz="1300" kern="1200" dirty="0"/>
            <a:t>Valutazione dell’efficacia di interventi non strutturali</a:t>
          </a:r>
        </a:p>
      </dsp:txBody>
      <dsp:txXfrm>
        <a:off x="3269595" y="343515"/>
        <a:ext cx="1466890" cy="1466890"/>
      </dsp:txXfrm>
    </dsp:sp>
    <dsp:sp modelId="{5959069A-BA3F-CF41-996A-0FD11208EDA1}">
      <dsp:nvSpPr>
        <dsp:cNvPr id="0" name=""/>
        <dsp:cNvSpPr/>
      </dsp:nvSpPr>
      <dsp:spPr>
        <a:xfrm>
          <a:off x="1280160" y="2174240"/>
          <a:ext cx="1625600" cy="16256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it-IT" sz="1300" kern="1200" dirty="0"/>
            <a:t>Monitoraggio dell’efficacia di interventi non strutturali</a:t>
          </a:r>
        </a:p>
      </dsp:txBody>
      <dsp:txXfrm>
        <a:off x="1359515" y="2253595"/>
        <a:ext cx="1466890" cy="1466890"/>
      </dsp:txXfrm>
    </dsp:sp>
    <dsp:sp modelId="{2CB30C75-3A65-7B48-B784-79E0B109326E}">
      <dsp:nvSpPr>
        <dsp:cNvPr id="0" name=""/>
        <dsp:cNvSpPr/>
      </dsp:nvSpPr>
      <dsp:spPr>
        <a:xfrm>
          <a:off x="3190240" y="2174240"/>
          <a:ext cx="1625600" cy="162560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it-IT" sz="1300" kern="1200" dirty="0"/>
            <a:t>Individuazione di GAP in termini di misure non strutturali</a:t>
          </a:r>
        </a:p>
      </dsp:txBody>
      <dsp:txXfrm>
        <a:off x="3269595" y="2253595"/>
        <a:ext cx="1466890" cy="1466890"/>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AFA6B94-38BE-A44F-9C9F-E49807A44CA8}" type="datetimeFigureOut">
              <a:rPr lang="it-IT" smtClean="0"/>
              <a:t>16/11/20</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AC6CA7-CA8D-B64E-905E-E31C429374AD}" type="slidenum">
              <a:rPr lang="it-IT" smtClean="0"/>
              <a:t>‹N›</a:t>
            </a:fld>
            <a:endParaRPr lang="it-IT"/>
          </a:p>
        </p:txBody>
      </p:sp>
    </p:spTree>
    <p:extLst>
      <p:ext uri="{BB962C8B-B14F-4D97-AF65-F5344CB8AC3E}">
        <p14:creationId xmlns:p14="http://schemas.microsoft.com/office/powerpoint/2010/main" val="17521959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5"/>
          </p:nvPr>
        </p:nvSpPr>
        <p:spPr/>
        <p:txBody>
          <a:bodyPr/>
          <a:lstStyle/>
          <a:p>
            <a:fld id="{A4AC6CA7-CA8D-B64E-905E-E31C429374AD}" type="slidenum">
              <a:rPr lang="it-IT" smtClean="0"/>
              <a:t>1</a:t>
            </a:fld>
            <a:endParaRPr lang="it-IT"/>
          </a:p>
        </p:txBody>
      </p:sp>
    </p:spTree>
    <p:extLst>
      <p:ext uri="{BB962C8B-B14F-4D97-AF65-F5344CB8AC3E}">
        <p14:creationId xmlns:p14="http://schemas.microsoft.com/office/powerpoint/2010/main" val="42417393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Le attività del progetto sono articolate secondo le fasi generali previste dal documento «Standard minimi per la programmazione degli interventi in materia di riduzione del rischio ai fini di protezione civile (e di resilienza socio-territoriale)»; Azione Strutturata per la realizzazione dell’Obiettivo Tematico 5 dell’Accordo di Partenariato Italia 2014-2020 - “PROMUOVERE L’ADATTAMENTO AL CAMBIAMENTO CLIMATICO, LA PREVENZIONE E LA GESTIONE DEI RISCHI”; DPC, 17/12/2015.</a:t>
            </a:r>
          </a:p>
          <a:p>
            <a:r>
              <a:rPr lang="it-IT" dirty="0"/>
              <a:t>Le attività dalla fase 1 alla fase 4 sono sviluppate tramite la collaborazione tra i diversi partner del consorzio, ciascuno secondo le proprie competenze ed esperienze nel campo della mitigazione non strutturale del rischio. Tutte le considerazioni e risultanze tecnico-scientifiche sviluppate in questa fase forniranno elementi per le successive fasi 5 e 6, che si stanno focalizzando sulla valutazione dell’efficacia di tali misure e sulla rappresentazione dell’efficienza sul territorio.</a:t>
            </a:r>
          </a:p>
        </p:txBody>
      </p:sp>
      <p:sp>
        <p:nvSpPr>
          <p:cNvPr id="4" name="Segnaposto numero diapositiva 3"/>
          <p:cNvSpPr>
            <a:spLocks noGrp="1"/>
          </p:cNvSpPr>
          <p:nvPr>
            <p:ph type="sldNum" sz="quarter" idx="10"/>
          </p:nvPr>
        </p:nvSpPr>
        <p:spPr/>
        <p:txBody>
          <a:bodyPr/>
          <a:lstStyle/>
          <a:p>
            <a:fld id="{DC1BA001-7D5B-8144-8308-023EE70E932D}" type="slidenum">
              <a:rPr lang="it-IT" smtClean="0"/>
              <a:t>6</a:t>
            </a:fld>
            <a:endParaRPr lang="it-IT"/>
          </a:p>
        </p:txBody>
      </p:sp>
    </p:spTree>
    <p:extLst>
      <p:ext uri="{BB962C8B-B14F-4D97-AF65-F5344CB8AC3E}">
        <p14:creationId xmlns:p14="http://schemas.microsoft.com/office/powerpoint/2010/main" val="2402599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La slide ha due </a:t>
            </a:r>
            <a:r>
              <a:rPr lang="it-IT" dirty="0" err="1"/>
              <a:t>step</a:t>
            </a:r>
            <a:r>
              <a:rPr lang="it-IT" dirty="0"/>
              <a:t> di animazione: durante il primo (che si avvia automaticamente nel momento in cui si arriva alla slide) viene mostrato l’avvio delle attività dall’inizio del progetto a ora. Al successivo clic si visualizzano le attività in avvio/conclusione da ora in avanti. C’è una differenziazione tra attività A e B perché così è previsto dal capitolato.</a:t>
            </a:r>
          </a:p>
          <a:p>
            <a:endParaRPr lang="it-IT" dirty="0"/>
          </a:p>
          <a:p>
            <a:r>
              <a:rPr lang="it-IT" dirty="0"/>
              <a:t>Nello stato attuale, tutte le attività sono state avviate e solo la fase 1 della linea di intervento B (ovvero quella svolta in diretta collaborazione con le Regioni) si è conclusa.</a:t>
            </a:r>
          </a:p>
          <a:p>
            <a:r>
              <a:rPr lang="it-IT" dirty="0"/>
              <a:t>Nell’immediato futuro, stiamo lavorando per arrivare alla conclusione della fase 2 e della fase 5 al termine di questo periodo (che terminerà alla fine di maggio 2020), mentre le rimanenti fasi si concluderanno gradualmente andando verso la fine del progetto.</a:t>
            </a:r>
          </a:p>
        </p:txBody>
      </p:sp>
      <p:sp>
        <p:nvSpPr>
          <p:cNvPr id="4" name="Segnaposto numero diapositiva 3"/>
          <p:cNvSpPr>
            <a:spLocks noGrp="1"/>
          </p:cNvSpPr>
          <p:nvPr>
            <p:ph type="sldNum" sz="quarter" idx="10"/>
          </p:nvPr>
        </p:nvSpPr>
        <p:spPr/>
        <p:txBody>
          <a:bodyPr/>
          <a:lstStyle/>
          <a:p>
            <a:fld id="{DC1BA001-7D5B-8144-8308-023EE70E932D}" type="slidenum">
              <a:rPr lang="it-IT" smtClean="0"/>
              <a:t>7</a:t>
            </a:fld>
            <a:endParaRPr lang="it-IT"/>
          </a:p>
        </p:txBody>
      </p:sp>
    </p:spTree>
    <p:extLst>
      <p:ext uri="{BB962C8B-B14F-4D97-AF65-F5344CB8AC3E}">
        <p14:creationId xmlns:p14="http://schemas.microsoft.com/office/powerpoint/2010/main" val="34547955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206BAC6A-A168-4E83-A20D-35ED0D1FB2F2}" type="slidenum">
              <a:rPr lang="it-IT" smtClean="0"/>
              <a:t>15</a:t>
            </a:fld>
            <a:endParaRPr lang="it-IT"/>
          </a:p>
        </p:txBody>
      </p:sp>
    </p:spTree>
    <p:extLst>
      <p:ext uri="{BB962C8B-B14F-4D97-AF65-F5344CB8AC3E}">
        <p14:creationId xmlns:p14="http://schemas.microsoft.com/office/powerpoint/2010/main" val="40738355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775F0AD2-5646-BB4B-ABC4-A59F3C77D624}" type="slidenum">
              <a:rPr lang="it-IT" smtClean="0"/>
              <a:t>17</a:t>
            </a:fld>
            <a:endParaRPr lang="it-IT"/>
          </a:p>
        </p:txBody>
      </p:sp>
    </p:spTree>
    <p:extLst>
      <p:ext uri="{BB962C8B-B14F-4D97-AF65-F5344CB8AC3E}">
        <p14:creationId xmlns:p14="http://schemas.microsoft.com/office/powerpoint/2010/main" val="23678805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1597819"/>
            <a:ext cx="7772400" cy="1102519"/>
          </a:xfrm>
        </p:spPr>
        <p:txBody>
          <a:bodyPr/>
          <a:lstStyle/>
          <a:p>
            <a:r>
              <a:rPr lang="it-IT"/>
              <a:t>Fare clic per modificare stile</a:t>
            </a:r>
          </a:p>
        </p:txBody>
      </p:sp>
      <p:sp>
        <p:nvSpPr>
          <p:cNvPr id="3" name="Sottotitolo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C6BA5235-8C20-5845-9686-7C66B6F83536}" type="datetimeFigureOut">
              <a:rPr lang="it-IT" smtClean="0"/>
              <a:pPr/>
              <a:t>16/11/20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6EDF393-4289-6F40-9637-6D7A59A2A849}" type="slidenum">
              <a:rPr lang="it-IT" smtClean="0"/>
              <a:pPr/>
              <a:t>‹N›</a:t>
            </a:fld>
            <a:endParaRPr lang="it-IT"/>
          </a:p>
        </p:txBody>
      </p:sp>
    </p:spTree>
    <p:extLst>
      <p:ext uri="{BB962C8B-B14F-4D97-AF65-F5344CB8AC3E}">
        <p14:creationId xmlns:p14="http://schemas.microsoft.com/office/powerpoint/2010/main" val="283496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C6BA5235-8C20-5845-9686-7C66B6F83536}" type="datetimeFigureOut">
              <a:rPr lang="it-IT" smtClean="0"/>
              <a:pPr/>
              <a:t>16/11/20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6EDF393-4289-6F40-9637-6D7A59A2A849}" type="slidenum">
              <a:rPr lang="it-IT" smtClean="0"/>
              <a:pPr/>
              <a:t>‹N›</a:t>
            </a:fld>
            <a:endParaRPr lang="it-IT"/>
          </a:p>
        </p:txBody>
      </p:sp>
    </p:spTree>
    <p:extLst>
      <p:ext uri="{BB962C8B-B14F-4D97-AF65-F5344CB8AC3E}">
        <p14:creationId xmlns:p14="http://schemas.microsoft.com/office/powerpoint/2010/main" val="1543101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154781"/>
            <a:ext cx="2057400" cy="3290888"/>
          </a:xfrm>
        </p:spPr>
        <p:txBody>
          <a:bodyPr vert="eaVert"/>
          <a:lstStyle/>
          <a:p>
            <a:r>
              <a:rPr lang="it-IT"/>
              <a:t>Fare clic per modificare stile</a:t>
            </a:r>
          </a:p>
        </p:txBody>
      </p:sp>
      <p:sp>
        <p:nvSpPr>
          <p:cNvPr id="3" name="Segnaposto testo verticale 2"/>
          <p:cNvSpPr>
            <a:spLocks noGrp="1"/>
          </p:cNvSpPr>
          <p:nvPr>
            <p:ph type="body" orient="vert" idx="1"/>
          </p:nvPr>
        </p:nvSpPr>
        <p:spPr>
          <a:xfrm>
            <a:off x="457200" y="154781"/>
            <a:ext cx="6019800" cy="329088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C6BA5235-8C20-5845-9686-7C66B6F83536}" type="datetimeFigureOut">
              <a:rPr lang="it-IT" smtClean="0"/>
              <a:pPr/>
              <a:t>16/11/20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6EDF393-4289-6F40-9637-6D7A59A2A849}" type="slidenum">
              <a:rPr lang="it-IT" smtClean="0"/>
              <a:pPr/>
              <a:t>‹N›</a:t>
            </a:fld>
            <a:endParaRPr lang="it-IT"/>
          </a:p>
        </p:txBody>
      </p:sp>
    </p:spTree>
    <p:extLst>
      <p:ext uri="{BB962C8B-B14F-4D97-AF65-F5344CB8AC3E}">
        <p14:creationId xmlns:p14="http://schemas.microsoft.com/office/powerpoint/2010/main" val="1151028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C6BA5235-8C20-5845-9686-7C66B6F83536}" type="datetimeFigureOut">
              <a:rPr lang="it-IT" smtClean="0"/>
              <a:pPr/>
              <a:t>16/11/20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6EDF393-4289-6F40-9637-6D7A59A2A849}" type="slidenum">
              <a:rPr lang="it-IT" smtClean="0"/>
              <a:pPr/>
              <a:t>‹N›</a:t>
            </a:fld>
            <a:endParaRPr lang="it-IT"/>
          </a:p>
        </p:txBody>
      </p:sp>
    </p:spTree>
    <p:extLst>
      <p:ext uri="{BB962C8B-B14F-4D97-AF65-F5344CB8AC3E}">
        <p14:creationId xmlns:p14="http://schemas.microsoft.com/office/powerpoint/2010/main" val="1889488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3305176"/>
            <a:ext cx="7772400" cy="1021556"/>
          </a:xfrm>
        </p:spPr>
        <p:txBody>
          <a:bodyPr anchor="t"/>
          <a:lstStyle>
            <a:lvl1pPr algn="l">
              <a:defRPr sz="4000" b="1" cap="all"/>
            </a:lvl1pPr>
          </a:lstStyle>
          <a:p>
            <a:r>
              <a:rPr lang="it-IT"/>
              <a:t>Fare clic per modificare stile</a:t>
            </a:r>
          </a:p>
        </p:txBody>
      </p:sp>
      <p:sp>
        <p:nvSpPr>
          <p:cNvPr id="3" name="Segnaposto testo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Segnaposto data 3"/>
          <p:cNvSpPr>
            <a:spLocks noGrp="1"/>
          </p:cNvSpPr>
          <p:nvPr>
            <p:ph type="dt" sz="half" idx="10"/>
          </p:nvPr>
        </p:nvSpPr>
        <p:spPr/>
        <p:txBody>
          <a:bodyPr/>
          <a:lstStyle/>
          <a:p>
            <a:fld id="{C6BA5235-8C20-5845-9686-7C66B6F83536}" type="datetimeFigureOut">
              <a:rPr lang="it-IT" smtClean="0"/>
              <a:pPr/>
              <a:t>16/11/20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36EDF393-4289-6F40-9637-6D7A59A2A849}" type="slidenum">
              <a:rPr lang="it-IT" smtClean="0"/>
              <a:pPr/>
              <a:t>‹N›</a:t>
            </a:fld>
            <a:endParaRPr lang="it-IT"/>
          </a:p>
        </p:txBody>
      </p:sp>
    </p:spTree>
    <p:extLst>
      <p:ext uri="{BB962C8B-B14F-4D97-AF65-F5344CB8AC3E}">
        <p14:creationId xmlns:p14="http://schemas.microsoft.com/office/powerpoint/2010/main" val="1479930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C6BA5235-8C20-5845-9686-7C66B6F83536}" type="datetimeFigureOut">
              <a:rPr lang="it-IT" smtClean="0"/>
              <a:pPr/>
              <a:t>16/11/20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36EDF393-4289-6F40-9637-6D7A59A2A849}" type="slidenum">
              <a:rPr lang="it-IT" smtClean="0"/>
              <a:pPr/>
              <a:t>‹N›</a:t>
            </a:fld>
            <a:endParaRPr lang="it-IT"/>
          </a:p>
        </p:txBody>
      </p:sp>
    </p:spTree>
    <p:extLst>
      <p:ext uri="{BB962C8B-B14F-4D97-AF65-F5344CB8AC3E}">
        <p14:creationId xmlns:p14="http://schemas.microsoft.com/office/powerpoint/2010/main" val="19097415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05979"/>
            <a:ext cx="8229600" cy="857250"/>
          </a:xfrm>
        </p:spPr>
        <p:txBody>
          <a:bodyPr/>
          <a:lstStyle>
            <a:lvl1pPr>
              <a:defRPr/>
            </a:lvl1pPr>
          </a:lstStyle>
          <a:p>
            <a:r>
              <a:rPr lang="it-IT"/>
              <a:t>Fare clic per modificare stile</a:t>
            </a:r>
          </a:p>
        </p:txBody>
      </p:sp>
      <p:sp>
        <p:nvSpPr>
          <p:cNvPr id="3" name="Segnaposto testo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C6BA5235-8C20-5845-9686-7C66B6F83536}" type="datetimeFigureOut">
              <a:rPr lang="it-IT" smtClean="0"/>
              <a:pPr/>
              <a:t>16/11/20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36EDF393-4289-6F40-9637-6D7A59A2A849}" type="slidenum">
              <a:rPr lang="it-IT" smtClean="0"/>
              <a:pPr/>
              <a:t>‹N›</a:t>
            </a:fld>
            <a:endParaRPr lang="it-IT"/>
          </a:p>
        </p:txBody>
      </p:sp>
    </p:spTree>
    <p:extLst>
      <p:ext uri="{BB962C8B-B14F-4D97-AF65-F5344CB8AC3E}">
        <p14:creationId xmlns:p14="http://schemas.microsoft.com/office/powerpoint/2010/main" val="4014273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data 2"/>
          <p:cNvSpPr>
            <a:spLocks noGrp="1"/>
          </p:cNvSpPr>
          <p:nvPr>
            <p:ph type="dt" sz="half" idx="10"/>
          </p:nvPr>
        </p:nvSpPr>
        <p:spPr/>
        <p:txBody>
          <a:bodyPr/>
          <a:lstStyle/>
          <a:p>
            <a:fld id="{C6BA5235-8C20-5845-9686-7C66B6F83536}" type="datetimeFigureOut">
              <a:rPr lang="it-IT" smtClean="0"/>
              <a:pPr/>
              <a:t>16/11/20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36EDF393-4289-6F40-9637-6D7A59A2A849}" type="slidenum">
              <a:rPr lang="it-IT" smtClean="0"/>
              <a:pPr/>
              <a:t>‹N›</a:t>
            </a:fld>
            <a:endParaRPr lang="it-IT"/>
          </a:p>
        </p:txBody>
      </p:sp>
    </p:spTree>
    <p:extLst>
      <p:ext uri="{BB962C8B-B14F-4D97-AF65-F5344CB8AC3E}">
        <p14:creationId xmlns:p14="http://schemas.microsoft.com/office/powerpoint/2010/main" val="1901397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C6BA5235-8C20-5845-9686-7C66B6F83536}" type="datetimeFigureOut">
              <a:rPr lang="it-IT" smtClean="0"/>
              <a:pPr/>
              <a:t>16/11/20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36EDF393-4289-6F40-9637-6D7A59A2A849}" type="slidenum">
              <a:rPr lang="it-IT" smtClean="0"/>
              <a:pPr/>
              <a:t>‹N›</a:t>
            </a:fld>
            <a:endParaRPr lang="it-IT"/>
          </a:p>
        </p:txBody>
      </p:sp>
    </p:spTree>
    <p:extLst>
      <p:ext uri="{BB962C8B-B14F-4D97-AF65-F5344CB8AC3E}">
        <p14:creationId xmlns:p14="http://schemas.microsoft.com/office/powerpoint/2010/main" val="1567053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1" y="204787"/>
            <a:ext cx="3008313" cy="871538"/>
          </a:xfrm>
        </p:spPr>
        <p:txBody>
          <a:bodyPr anchor="b"/>
          <a:lstStyle>
            <a:lvl1pPr algn="l">
              <a:defRPr sz="2000" b="1"/>
            </a:lvl1pPr>
          </a:lstStyle>
          <a:p>
            <a:r>
              <a:rPr lang="it-IT"/>
              <a:t>Fare clic per modificare stile</a:t>
            </a:r>
          </a:p>
        </p:txBody>
      </p:sp>
      <p:sp>
        <p:nvSpPr>
          <p:cNvPr id="3" name="Segnaposto contenuto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C6BA5235-8C20-5845-9686-7C66B6F83536}" type="datetimeFigureOut">
              <a:rPr lang="it-IT" smtClean="0"/>
              <a:pPr/>
              <a:t>16/11/20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36EDF393-4289-6F40-9637-6D7A59A2A849}" type="slidenum">
              <a:rPr lang="it-IT" smtClean="0"/>
              <a:pPr/>
              <a:t>‹N›</a:t>
            </a:fld>
            <a:endParaRPr lang="it-IT"/>
          </a:p>
        </p:txBody>
      </p:sp>
    </p:spTree>
    <p:extLst>
      <p:ext uri="{BB962C8B-B14F-4D97-AF65-F5344CB8AC3E}">
        <p14:creationId xmlns:p14="http://schemas.microsoft.com/office/powerpoint/2010/main" val="4099606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3600450"/>
            <a:ext cx="5486400" cy="425054"/>
          </a:xfrm>
        </p:spPr>
        <p:txBody>
          <a:bodyPr anchor="b"/>
          <a:lstStyle>
            <a:lvl1pPr algn="l">
              <a:defRPr sz="2000" b="1"/>
            </a:lvl1pPr>
          </a:lstStyle>
          <a:p>
            <a:r>
              <a:rPr lang="it-IT"/>
              <a:t>Fare clic per modificare stile</a:t>
            </a:r>
          </a:p>
        </p:txBody>
      </p:sp>
      <p:sp>
        <p:nvSpPr>
          <p:cNvPr id="3" name="Segnaposto immagine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Segnaposto data 4"/>
          <p:cNvSpPr>
            <a:spLocks noGrp="1"/>
          </p:cNvSpPr>
          <p:nvPr>
            <p:ph type="dt" sz="half" idx="10"/>
          </p:nvPr>
        </p:nvSpPr>
        <p:spPr/>
        <p:txBody>
          <a:bodyPr/>
          <a:lstStyle/>
          <a:p>
            <a:fld id="{C6BA5235-8C20-5845-9686-7C66B6F83536}" type="datetimeFigureOut">
              <a:rPr lang="it-IT" smtClean="0"/>
              <a:pPr/>
              <a:t>16/11/20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36EDF393-4289-6F40-9637-6D7A59A2A849}" type="slidenum">
              <a:rPr lang="it-IT" smtClean="0"/>
              <a:pPr/>
              <a:t>‹N›</a:t>
            </a:fld>
            <a:endParaRPr lang="it-IT"/>
          </a:p>
        </p:txBody>
      </p:sp>
    </p:spTree>
    <p:extLst>
      <p:ext uri="{BB962C8B-B14F-4D97-AF65-F5344CB8AC3E}">
        <p14:creationId xmlns:p14="http://schemas.microsoft.com/office/powerpoint/2010/main" val="412899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it-IT"/>
              <a:t>Fare clic per modificare stile</a:t>
            </a:r>
          </a:p>
        </p:txBody>
      </p:sp>
      <p:sp>
        <p:nvSpPr>
          <p:cNvPr id="3" name="Segnaposto testo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C6BA5235-8C20-5845-9686-7C66B6F83536}" type="datetimeFigureOut">
              <a:rPr lang="it-IT" smtClean="0"/>
              <a:pPr/>
              <a:t>16/11/20</a:t>
            </a:fld>
            <a:endParaRPr lang="it-IT"/>
          </a:p>
        </p:txBody>
      </p:sp>
      <p:sp>
        <p:nvSpPr>
          <p:cNvPr id="5" name="Segnaposto piè di pagina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36EDF393-4289-6F40-9637-6D7A59A2A849}" type="slidenum">
              <a:rPr lang="it-IT" smtClean="0"/>
              <a:pPr/>
              <a:t>‹N›</a:t>
            </a:fld>
            <a:endParaRPr lang="it-IT"/>
          </a:p>
        </p:txBody>
      </p:sp>
    </p:spTree>
    <p:extLst>
      <p:ext uri="{BB962C8B-B14F-4D97-AF65-F5344CB8AC3E}">
        <p14:creationId xmlns:p14="http://schemas.microsoft.com/office/powerpoint/2010/main" val="3282499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magine 6" descr="SLIDE_PPT_800x600.jpg"/>
          <p:cNvPicPr>
            <a:picLocks noChangeAspect="1"/>
          </p:cNvPicPr>
          <p:nvPr/>
        </p:nvPicPr>
        <p:blipFill>
          <a:blip r:embed="rId3"/>
          <a:srcRect/>
          <a:stretch>
            <a:fillRect/>
          </a:stretch>
        </p:blipFill>
        <p:spPr bwMode="auto">
          <a:xfrm>
            <a:off x="0" y="0"/>
            <a:ext cx="9144000" cy="5166360"/>
          </a:xfrm>
          <a:prstGeom prst="rect">
            <a:avLst/>
          </a:prstGeom>
          <a:noFill/>
          <a:ln w="9525">
            <a:noFill/>
            <a:miter lim="800000"/>
            <a:headEnd/>
            <a:tailEnd/>
          </a:ln>
        </p:spPr>
      </p:pic>
      <p:pic>
        <p:nvPicPr>
          <p:cNvPr id="9" name="Immagine 7" descr="MARCHIO_DPC.eps"/>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868145" y="4076495"/>
            <a:ext cx="837537" cy="656225"/>
          </a:xfrm>
          <a:prstGeom prst="rect">
            <a:avLst/>
          </a:prstGeom>
          <a:noFill/>
          <a:ln w="9525">
            <a:noFill/>
            <a:miter lim="800000"/>
            <a:headEnd/>
            <a:tailEnd/>
          </a:ln>
        </p:spPr>
      </p:pic>
      <p:pic>
        <p:nvPicPr>
          <p:cNvPr id="12" name="Picture 2" descr="Risultati immagini per PON"/>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6431246" y="1377462"/>
            <a:ext cx="2034720" cy="80544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Risultati immagini per agenzia coesione territoriale"/>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431246" y="692341"/>
            <a:ext cx="2034720" cy="596110"/>
          </a:xfrm>
          <a:prstGeom prst="rect">
            <a:avLst/>
          </a:prstGeom>
          <a:solidFill>
            <a:schemeClr val="bg1"/>
          </a:solidFill>
        </p:spPr>
      </p:pic>
      <p:pic>
        <p:nvPicPr>
          <p:cNvPr id="14" name="Immagine 13"/>
          <p:cNvPicPr/>
          <p:nvPr/>
        </p:nvPicPr>
        <p:blipFill>
          <a:blip r:embed="rId7" cstate="screen">
            <a:extLst>
              <a:ext uri="{28A0092B-C50C-407E-A947-70E740481C1C}">
                <a14:useLocalDpi xmlns:a14="http://schemas.microsoft.com/office/drawing/2010/main"/>
              </a:ext>
            </a:extLst>
          </a:blip>
          <a:stretch>
            <a:fillRect/>
          </a:stretch>
        </p:blipFill>
        <p:spPr>
          <a:xfrm>
            <a:off x="6431499" y="173535"/>
            <a:ext cx="2034214" cy="433035"/>
          </a:xfrm>
          <a:prstGeom prst="rect">
            <a:avLst/>
          </a:prstGeom>
        </p:spPr>
      </p:pic>
      <p:sp>
        <p:nvSpPr>
          <p:cNvPr id="15" name="Rettangolo 14"/>
          <p:cNvSpPr/>
          <p:nvPr/>
        </p:nvSpPr>
        <p:spPr>
          <a:xfrm>
            <a:off x="683568" y="2372264"/>
            <a:ext cx="6873998" cy="1255728"/>
          </a:xfrm>
          <a:prstGeom prst="rect">
            <a:avLst/>
          </a:prstGeom>
        </p:spPr>
        <p:txBody>
          <a:bodyPr wrap="none">
            <a:spAutoFit/>
          </a:bodyPr>
          <a:lstStyle/>
          <a:p>
            <a:r>
              <a:rPr lang="it-IT" sz="2520" b="1" dirty="0">
                <a:solidFill>
                  <a:schemeClr val="bg1"/>
                </a:solidFill>
                <a:latin typeface="Segoe UI" panose="020B0502040204020203" pitchFamily="34" charset="0"/>
                <a:ea typeface="Segoe UI" panose="020B0502040204020203" pitchFamily="34" charset="0"/>
                <a:cs typeface="Segoe UI" panose="020B0502040204020203" pitchFamily="34" charset="0"/>
              </a:rPr>
              <a:t>PON GOVERNANCE 2014-2020</a:t>
            </a:r>
          </a:p>
          <a:p>
            <a:r>
              <a:rPr lang="it-IT" sz="2520" b="1" dirty="0">
                <a:solidFill>
                  <a:schemeClr val="bg1"/>
                </a:solidFill>
                <a:latin typeface="Segoe UI" panose="020B0502040204020203" pitchFamily="34" charset="0"/>
                <a:ea typeface="Segoe UI" panose="020B0502040204020203" pitchFamily="34" charset="0"/>
                <a:cs typeface="Segoe UI" panose="020B0502040204020203" pitchFamily="34" charset="0"/>
              </a:rPr>
              <a:t>Riduzione del rischio sismico, vulcanico, </a:t>
            </a:r>
          </a:p>
          <a:p>
            <a:r>
              <a:rPr lang="it-IT" sz="2520" b="1" dirty="0">
                <a:solidFill>
                  <a:schemeClr val="bg1"/>
                </a:solidFill>
                <a:latin typeface="Segoe UI" panose="020B0502040204020203" pitchFamily="34" charset="0"/>
                <a:ea typeface="Segoe UI" panose="020B0502040204020203" pitchFamily="34" charset="0"/>
                <a:cs typeface="Segoe UI" panose="020B0502040204020203" pitchFamily="34" charset="0"/>
              </a:rPr>
              <a:t>idrogeologico e idraulico ai fini di protezione civile</a:t>
            </a:r>
          </a:p>
        </p:txBody>
      </p:sp>
      <p:sp>
        <p:nvSpPr>
          <p:cNvPr id="11" name="CasellaDiTesto 10"/>
          <p:cNvSpPr txBox="1"/>
          <p:nvPr/>
        </p:nvSpPr>
        <p:spPr>
          <a:xfrm>
            <a:off x="553954" y="4006372"/>
            <a:ext cx="5184576" cy="1015150"/>
          </a:xfrm>
          <a:prstGeom prst="rect">
            <a:avLst/>
          </a:prstGeom>
          <a:noFill/>
        </p:spPr>
        <p:txBody>
          <a:bodyPr wrap="square" rtlCol="0">
            <a:spAutoFit/>
          </a:bodyPr>
          <a:lstStyle/>
          <a:p>
            <a:pPr>
              <a:spcAft>
                <a:spcPts val="540"/>
              </a:spcAft>
            </a:pPr>
            <a:r>
              <a:rPr lang="it-IT" sz="2160" b="1" dirty="0">
                <a:latin typeface="Segoe UI" panose="020B0502040204020203" pitchFamily="34" charset="0"/>
                <a:ea typeface="Segoe UI" panose="020B0502040204020203" pitchFamily="34" charset="0"/>
                <a:cs typeface="Segoe UI" panose="020B0502040204020203" pitchFamily="34" charset="0"/>
              </a:rPr>
              <a:t>Stato dell’arte del progetto PON-idrogeologico in Puglia</a:t>
            </a:r>
          </a:p>
          <a:p>
            <a:r>
              <a:rPr lang="it-IT" sz="1260" b="1" i="1" dirty="0">
                <a:latin typeface="Segoe UI" panose="020B0502040204020203" pitchFamily="34" charset="0"/>
                <a:ea typeface="Segoe UI" panose="020B0502040204020203" pitchFamily="34" charset="0"/>
                <a:cs typeface="Segoe UI" panose="020B0502040204020203" pitchFamily="34" charset="0"/>
              </a:rPr>
              <a:t>17 novembre 2020</a:t>
            </a:r>
          </a:p>
        </p:txBody>
      </p:sp>
      <p:pic>
        <p:nvPicPr>
          <p:cNvPr id="10" name="Immagine 9">
            <a:extLst>
              <a:ext uri="{FF2B5EF4-FFF2-40B4-BE49-F238E27FC236}">
                <a16:creationId xmlns:a16="http://schemas.microsoft.com/office/drawing/2014/main" id="{70B2E694-77DD-E345-85ED-7BAC5F47B8F7}"/>
              </a:ext>
            </a:extLst>
          </p:cNvPr>
          <p:cNvPicPr>
            <a:picLocks noChangeAspect="1"/>
          </p:cNvPicPr>
          <p:nvPr/>
        </p:nvPicPr>
        <p:blipFill>
          <a:blip r:embed="rId8"/>
          <a:stretch>
            <a:fillRect/>
          </a:stretch>
        </p:blipFill>
        <p:spPr>
          <a:xfrm>
            <a:off x="7232667" y="3846551"/>
            <a:ext cx="1703015" cy="942992"/>
          </a:xfrm>
          <a:prstGeom prst="rect">
            <a:avLst/>
          </a:prstGeom>
        </p:spPr>
      </p:pic>
    </p:spTree>
    <p:extLst>
      <p:ext uri="{BB962C8B-B14F-4D97-AF65-F5344CB8AC3E}">
        <p14:creationId xmlns:p14="http://schemas.microsoft.com/office/powerpoint/2010/main" val="9314104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1163515" y="907122"/>
            <a:ext cx="5107784" cy="2377574"/>
          </a:xfrm>
          <a:prstGeom prst="rect">
            <a:avLst/>
          </a:prstGeom>
        </p:spPr>
        <p:txBody>
          <a:bodyPr wrap="square" numCol="1">
            <a:spAutoFit/>
          </a:bodyPr>
          <a:lstStyle/>
          <a:p>
            <a:r>
              <a:rPr lang="it-IT" sz="1500" b="1" dirty="0">
                <a:solidFill>
                  <a:srgbClr val="C00000"/>
                </a:solidFill>
              </a:rPr>
              <a:t>Risultati ottenuti:</a:t>
            </a:r>
          </a:p>
          <a:p>
            <a:pPr marL="135731"/>
            <a:r>
              <a:rPr lang="it-IT" sz="1350" b="1" dirty="0">
                <a:solidFill>
                  <a:srgbClr val="C00000"/>
                </a:solidFill>
              </a:rPr>
              <a:t>Relazione tra unità operative/territoriali e Contesti Territoriali (CT)</a:t>
            </a:r>
          </a:p>
          <a:p>
            <a:pPr marL="550069" indent="-214313">
              <a:buFont typeface="Arial" panose="020B0604020202020204" pitchFamily="34" charset="0"/>
              <a:buChar char="•"/>
            </a:pPr>
            <a:r>
              <a:rPr lang="it-IT" sz="1200" dirty="0">
                <a:solidFill>
                  <a:schemeClr val="accent5">
                    <a:lumMod val="50000"/>
                  </a:schemeClr>
                </a:solidFill>
              </a:rPr>
              <a:t>Relazione tra unità territoriali del PGRA e Centri Operativi</a:t>
            </a:r>
          </a:p>
          <a:p>
            <a:pPr marL="550069" indent="-214313">
              <a:buFont typeface="Arial" panose="020B0604020202020204" pitchFamily="34" charset="0"/>
              <a:buChar char="•"/>
            </a:pPr>
            <a:r>
              <a:rPr lang="it-IT" sz="1200" dirty="0">
                <a:solidFill>
                  <a:schemeClr val="accent5">
                    <a:lumMod val="50000"/>
                  </a:schemeClr>
                </a:solidFill>
              </a:rPr>
              <a:t>Relazione tra CT e unità territoriali individuate nel Piano Gestione Rischio Alluvioni</a:t>
            </a:r>
          </a:p>
          <a:p>
            <a:pPr marL="535781" indent="-200025">
              <a:buFont typeface="Arial" panose="020B0604020202020204" pitchFamily="34" charset="0"/>
              <a:buChar char="•"/>
            </a:pPr>
            <a:r>
              <a:rPr lang="it-IT" sz="1200" dirty="0">
                <a:solidFill>
                  <a:schemeClr val="accent5">
                    <a:lumMod val="50000"/>
                  </a:schemeClr>
                </a:solidFill>
              </a:rPr>
              <a:t>Relazione tra CT e Centri Operativi</a:t>
            </a:r>
          </a:p>
          <a:p>
            <a:pPr marL="535781" indent="-200025">
              <a:buFont typeface="Arial" panose="020B0604020202020204" pitchFamily="34" charset="0"/>
              <a:buChar char="•"/>
            </a:pPr>
            <a:r>
              <a:rPr lang="it-IT" sz="1200" dirty="0">
                <a:solidFill>
                  <a:schemeClr val="accent5">
                    <a:lumMod val="50000"/>
                  </a:schemeClr>
                </a:solidFill>
              </a:rPr>
              <a:t>Relazione tra CT, limiti comunali e provinciali</a:t>
            </a:r>
          </a:p>
          <a:p>
            <a:pPr marL="535781" indent="-200025">
              <a:buFont typeface="Arial" panose="020B0604020202020204" pitchFamily="34" charset="0"/>
              <a:buChar char="•"/>
            </a:pPr>
            <a:r>
              <a:rPr lang="it-IT" sz="1200" dirty="0">
                <a:solidFill>
                  <a:schemeClr val="accent5">
                    <a:lumMod val="50000"/>
                  </a:schemeClr>
                </a:solidFill>
              </a:rPr>
              <a:t>Relazione tra CT, Zone di Allerta ed Unità Paesaggistiche Territoriali Regionali</a:t>
            </a:r>
          </a:p>
          <a:p>
            <a:pPr marL="535781" indent="-200025">
              <a:buFont typeface="Arial" panose="020B0604020202020204" pitchFamily="34" charset="0"/>
              <a:buChar char="•"/>
            </a:pPr>
            <a:r>
              <a:rPr lang="it-IT" sz="1200" dirty="0">
                <a:solidFill>
                  <a:schemeClr val="accent5">
                    <a:lumMod val="50000"/>
                  </a:schemeClr>
                </a:solidFill>
              </a:rPr>
              <a:t>Relazione tra CT, IFFI e PAI frane/idraulico</a:t>
            </a:r>
          </a:p>
          <a:p>
            <a:pPr marL="535781" indent="-200025">
              <a:buFont typeface="Arial" panose="020B0604020202020204" pitchFamily="34" charset="0"/>
              <a:buChar char="•"/>
            </a:pPr>
            <a:r>
              <a:rPr lang="it-IT" sz="1200" dirty="0">
                <a:solidFill>
                  <a:schemeClr val="accent5">
                    <a:lumMod val="50000"/>
                  </a:schemeClr>
                </a:solidFill>
              </a:rPr>
              <a:t>Distribuzione degli effetti al suolo di eventi di tipo C</a:t>
            </a:r>
          </a:p>
          <a:p>
            <a:pPr marL="535781" indent="-200025">
              <a:buFont typeface="Arial" panose="020B0604020202020204" pitchFamily="34" charset="0"/>
              <a:buChar char="•"/>
            </a:pPr>
            <a:r>
              <a:rPr lang="it-IT" sz="1200" dirty="0">
                <a:solidFill>
                  <a:schemeClr val="accent5">
                    <a:lumMod val="50000"/>
                  </a:schemeClr>
                </a:solidFill>
              </a:rPr>
              <a:t>Analisi rete pluviometrica, </a:t>
            </a:r>
            <a:r>
              <a:rPr lang="it-IT" sz="1200" dirty="0" err="1">
                <a:solidFill>
                  <a:schemeClr val="accent5">
                    <a:lumMod val="50000"/>
                  </a:schemeClr>
                </a:solidFill>
              </a:rPr>
              <a:t>slope</a:t>
            </a:r>
            <a:r>
              <a:rPr lang="it-IT" sz="1200" dirty="0">
                <a:solidFill>
                  <a:schemeClr val="accent5">
                    <a:lumMod val="50000"/>
                  </a:schemeClr>
                </a:solidFill>
              </a:rPr>
              <a:t> </a:t>
            </a:r>
            <a:r>
              <a:rPr lang="it-IT" sz="1200" dirty="0" err="1">
                <a:solidFill>
                  <a:schemeClr val="accent5">
                    <a:lumMod val="50000"/>
                  </a:schemeClr>
                </a:solidFill>
              </a:rPr>
              <a:t>units</a:t>
            </a:r>
            <a:endParaRPr lang="it-IT" sz="1200" dirty="0">
              <a:solidFill>
                <a:schemeClr val="accent5">
                  <a:lumMod val="50000"/>
                </a:schemeClr>
              </a:solidFill>
            </a:endParaRPr>
          </a:p>
        </p:txBody>
      </p:sp>
    </p:spTree>
    <p:extLst>
      <p:ext uri="{BB962C8B-B14F-4D97-AF65-F5344CB8AC3E}">
        <p14:creationId xmlns:p14="http://schemas.microsoft.com/office/powerpoint/2010/main" val="4462209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17170" y="872704"/>
            <a:ext cx="3227779" cy="923330"/>
          </a:xfrm>
          <a:prstGeom prst="rect">
            <a:avLst/>
          </a:prstGeom>
        </p:spPr>
        <p:txBody>
          <a:bodyPr wrap="square" numCol="1">
            <a:spAutoFit/>
          </a:bodyPr>
          <a:lstStyle/>
          <a:p>
            <a:r>
              <a:rPr lang="it-IT" b="1" dirty="0">
                <a:solidFill>
                  <a:srgbClr val="C00000"/>
                </a:solidFill>
              </a:rPr>
              <a:t>CONOSCENZA: la caratterizzazione in termini di suscettività alle alluvioni [FPM]</a:t>
            </a:r>
            <a:endParaRPr lang="it-IT" dirty="0">
              <a:solidFill>
                <a:schemeClr val="accent5">
                  <a:lumMod val="50000"/>
                </a:schemeClr>
              </a:solidFill>
            </a:endParaRPr>
          </a:p>
        </p:txBody>
      </p:sp>
      <p:sp>
        <p:nvSpPr>
          <p:cNvPr id="5" name="Rettangolo 4"/>
          <p:cNvSpPr/>
          <p:nvPr/>
        </p:nvSpPr>
        <p:spPr>
          <a:xfrm>
            <a:off x="316496" y="3030665"/>
            <a:ext cx="8709660" cy="461665"/>
          </a:xfrm>
          <a:prstGeom prst="rect">
            <a:avLst/>
          </a:prstGeom>
        </p:spPr>
        <p:txBody>
          <a:bodyPr wrap="square" numCol="1">
            <a:spAutoFit/>
          </a:bodyPr>
          <a:lstStyle/>
          <a:p>
            <a:pPr marL="228600" indent="-228600" algn="just">
              <a:buFont typeface="+mj-lt"/>
              <a:buAutoNum type="arabicPeriod"/>
            </a:pPr>
            <a:endParaRPr lang="it-IT" sz="1200" dirty="0"/>
          </a:p>
          <a:p>
            <a:pPr marL="228600" indent="-228600" algn="just">
              <a:buFont typeface="+mj-lt"/>
              <a:buAutoNum type="arabicPeriod"/>
            </a:pPr>
            <a:endParaRPr lang="it-IT" sz="1200" dirty="0"/>
          </a:p>
        </p:txBody>
      </p:sp>
      <p:sp>
        <p:nvSpPr>
          <p:cNvPr id="6" name="Rettangolo 5"/>
          <p:cNvSpPr/>
          <p:nvPr/>
        </p:nvSpPr>
        <p:spPr>
          <a:xfrm>
            <a:off x="217170" y="1811231"/>
            <a:ext cx="4308667" cy="830997"/>
          </a:xfrm>
          <a:prstGeom prst="rect">
            <a:avLst/>
          </a:prstGeom>
        </p:spPr>
        <p:txBody>
          <a:bodyPr wrap="square" numCol="1">
            <a:spAutoFit/>
          </a:bodyPr>
          <a:lstStyle/>
          <a:p>
            <a:pPr algn="just"/>
            <a:r>
              <a:rPr lang="it-IT" sz="1600" dirty="0"/>
              <a:t>Applicazione di un approccio statistico multifattoriale basato sulla probabilità </a:t>
            </a:r>
            <a:r>
              <a:rPr lang="it-IT" sz="1600" dirty="0" err="1"/>
              <a:t>bayesiana</a:t>
            </a:r>
            <a:endParaRPr lang="it-IT" sz="1600" dirty="0"/>
          </a:p>
          <a:p>
            <a:pPr algn="just"/>
            <a:r>
              <a:rPr lang="it-IT" sz="1600" b="1" dirty="0"/>
              <a:t>(</a:t>
            </a:r>
            <a:r>
              <a:rPr lang="it-IT" sz="1600" b="1" dirty="0" err="1"/>
              <a:t>WoE</a:t>
            </a:r>
            <a:r>
              <a:rPr lang="it-IT" sz="1600" b="1" dirty="0"/>
              <a:t> </a:t>
            </a:r>
            <a:r>
              <a:rPr lang="it-IT" sz="1600" b="1" dirty="0" err="1"/>
              <a:t>Weight</a:t>
            </a:r>
            <a:r>
              <a:rPr lang="it-IT" sz="1600" b="1" dirty="0"/>
              <a:t> of </a:t>
            </a:r>
            <a:r>
              <a:rPr lang="it-IT" sz="1600" b="1" dirty="0" err="1"/>
              <a:t>Evidence</a:t>
            </a:r>
            <a:r>
              <a:rPr lang="it-IT" sz="1600" b="1" dirty="0"/>
              <a:t>)</a:t>
            </a:r>
          </a:p>
        </p:txBody>
      </p:sp>
      <p:sp>
        <p:nvSpPr>
          <p:cNvPr id="7" name="Rettangolo 6"/>
          <p:cNvSpPr/>
          <p:nvPr/>
        </p:nvSpPr>
        <p:spPr>
          <a:xfrm>
            <a:off x="316496" y="2799832"/>
            <a:ext cx="3933160" cy="1384995"/>
          </a:xfrm>
          <a:prstGeom prst="rect">
            <a:avLst/>
          </a:prstGeom>
        </p:spPr>
        <p:txBody>
          <a:bodyPr wrap="square" numCol="1">
            <a:spAutoFit/>
          </a:bodyPr>
          <a:lstStyle/>
          <a:p>
            <a:pPr algn="just"/>
            <a:r>
              <a:rPr lang="it-IT" sz="1400" b="1" dirty="0"/>
              <a:t>Fattori predisponenti:</a:t>
            </a:r>
          </a:p>
          <a:p>
            <a:pPr algn="just"/>
            <a:endParaRPr lang="it-IT" sz="1400" b="1" dirty="0"/>
          </a:p>
          <a:p>
            <a:pPr marL="171450" indent="-171450" algn="just">
              <a:buFont typeface="Arial" panose="020B0604020202020204" pitchFamily="34" charset="0"/>
              <a:buChar char="•"/>
            </a:pPr>
            <a:r>
              <a:rPr lang="it-IT" sz="1400" dirty="0"/>
              <a:t>Distanza orizzontale e verticale dal reticolo di drenaggio (prossimità)</a:t>
            </a:r>
          </a:p>
          <a:p>
            <a:pPr marL="171450" indent="-171450" algn="just">
              <a:buFont typeface="Arial" panose="020B0604020202020204" pitchFamily="34" charset="0"/>
              <a:buChar char="•"/>
            </a:pPr>
            <a:r>
              <a:rPr lang="it-IT" sz="1400" dirty="0"/>
              <a:t>Pendenza (morfologia locale)</a:t>
            </a:r>
          </a:p>
          <a:p>
            <a:pPr marL="171450" indent="-171450" algn="just">
              <a:buFont typeface="Arial" panose="020B0604020202020204" pitchFamily="34" charset="0"/>
              <a:buChar char="•"/>
            </a:pPr>
            <a:r>
              <a:rPr lang="it-IT" sz="1400" dirty="0"/>
              <a:t>CN (comportamento idraulico locale)</a:t>
            </a:r>
          </a:p>
        </p:txBody>
      </p:sp>
      <p:sp>
        <p:nvSpPr>
          <p:cNvPr id="8" name="Rettangolo 7"/>
          <p:cNvSpPr/>
          <p:nvPr/>
        </p:nvSpPr>
        <p:spPr>
          <a:xfrm>
            <a:off x="4983383" y="664973"/>
            <a:ext cx="4042773" cy="3539430"/>
          </a:xfrm>
          <a:prstGeom prst="rect">
            <a:avLst/>
          </a:prstGeom>
        </p:spPr>
        <p:txBody>
          <a:bodyPr wrap="square" numCol="1">
            <a:spAutoFit/>
          </a:bodyPr>
          <a:lstStyle/>
          <a:p>
            <a:pPr algn="just"/>
            <a:r>
              <a:rPr lang="it-IT" sz="1400" b="1" dirty="0"/>
              <a:t>Dati di addestramento:</a:t>
            </a:r>
          </a:p>
          <a:p>
            <a:r>
              <a:rPr lang="it-IT" sz="1400" dirty="0"/>
              <a:t>• aree alluvionate fornite dalla Autorità di bacino distrettuale “Appennino meridionale;</a:t>
            </a:r>
          </a:p>
          <a:p>
            <a:r>
              <a:rPr lang="it-IT" sz="1400" dirty="0"/>
              <a:t>• aree fornite da Comuni a seguito della notizia di</a:t>
            </a:r>
          </a:p>
          <a:p>
            <a:r>
              <a:rPr lang="it-IT" sz="1400" dirty="0"/>
              <a:t>eventi significativi;</a:t>
            </a:r>
          </a:p>
          <a:p>
            <a:r>
              <a:rPr lang="it-IT" sz="1400" dirty="0"/>
              <a:t>• aree provenienti da immagini satellitari di vario</a:t>
            </a:r>
          </a:p>
          <a:p>
            <a:r>
              <a:rPr lang="it-IT" sz="1400" dirty="0"/>
              <a:t>genere (</a:t>
            </a:r>
            <a:r>
              <a:rPr lang="it-IT" sz="1400" dirty="0" err="1"/>
              <a:t>Copernicus</a:t>
            </a:r>
            <a:r>
              <a:rPr lang="it-IT" sz="1400" dirty="0"/>
              <a:t> EMS, Agenzia Spaziale Italiana);</a:t>
            </a:r>
          </a:p>
          <a:p>
            <a:r>
              <a:rPr lang="it-IT" sz="1400" dirty="0"/>
              <a:t>• aree elaborate sulla base di altre fonti (notizie,</a:t>
            </a:r>
          </a:p>
          <a:p>
            <a:r>
              <a:rPr lang="it-IT" sz="1400" dirty="0"/>
              <a:t>materiale fotografico o video);</a:t>
            </a:r>
          </a:p>
          <a:p>
            <a:r>
              <a:rPr lang="it-IT" sz="1400" dirty="0"/>
              <a:t>• punti critici frequentemente alluvionati, localizzati</a:t>
            </a:r>
          </a:p>
          <a:p>
            <a:r>
              <a:rPr lang="it-IT" sz="1400" dirty="0"/>
              <a:t>direttamente dall’Autorità di Bacino o segnalati da</a:t>
            </a:r>
          </a:p>
          <a:p>
            <a:r>
              <a:rPr lang="it-IT" sz="1400" dirty="0"/>
              <a:t>Comuni, privati, Prefetture, Protezione Civile</a:t>
            </a:r>
          </a:p>
          <a:p>
            <a:r>
              <a:rPr lang="it-IT" sz="1400" dirty="0"/>
              <a:t>• punti provenienti dalla georeferenziazione delle</a:t>
            </a:r>
          </a:p>
          <a:p>
            <a:r>
              <a:rPr lang="it-IT" sz="1400" dirty="0"/>
              <a:t>ricognizioni di cui alle schede di tipo “A”, “B” e “C” di cui alle ordinanze di Protezione civile connesse agli stati di emergenza.</a:t>
            </a:r>
          </a:p>
        </p:txBody>
      </p:sp>
    </p:spTree>
    <p:extLst>
      <p:ext uri="{BB962C8B-B14F-4D97-AF65-F5344CB8AC3E}">
        <p14:creationId xmlns:p14="http://schemas.microsoft.com/office/powerpoint/2010/main" val="20404923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ttangolo 11"/>
          <p:cNvSpPr/>
          <p:nvPr/>
        </p:nvSpPr>
        <p:spPr>
          <a:xfrm>
            <a:off x="4572000" y="3700133"/>
            <a:ext cx="4572000" cy="276999"/>
          </a:xfrm>
          <a:prstGeom prst="rect">
            <a:avLst/>
          </a:prstGeom>
        </p:spPr>
        <p:txBody>
          <a:bodyPr>
            <a:spAutoFit/>
          </a:bodyPr>
          <a:lstStyle/>
          <a:p>
            <a:pPr algn="ctr"/>
            <a:r>
              <a:rPr lang="it-IT" sz="1200" dirty="0" err="1">
                <a:solidFill>
                  <a:srgbClr val="000000"/>
                </a:solidFill>
              </a:rPr>
              <a:t>Dataset</a:t>
            </a:r>
            <a:r>
              <a:rPr lang="it-IT" sz="1200" dirty="0">
                <a:solidFill>
                  <a:srgbClr val="000000"/>
                </a:solidFill>
              </a:rPr>
              <a:t> aree storicamente inondate regione Puglia (FPM-PON) </a:t>
            </a:r>
            <a:endParaRPr lang="it-IT" sz="1200" dirty="0"/>
          </a:p>
        </p:txBody>
      </p:sp>
      <p:pic>
        <p:nvPicPr>
          <p:cNvPr id="2" name="Immagine 1">
            <a:extLst>
              <a:ext uri="{FF2B5EF4-FFF2-40B4-BE49-F238E27FC236}">
                <a16:creationId xmlns:a16="http://schemas.microsoft.com/office/drawing/2014/main" id="{A4409276-70C4-B540-B7D3-9F02175AF588}"/>
              </a:ext>
            </a:extLst>
          </p:cNvPr>
          <p:cNvPicPr>
            <a:picLocks noChangeAspect="1"/>
          </p:cNvPicPr>
          <p:nvPr/>
        </p:nvPicPr>
        <p:blipFill>
          <a:blip r:embed="rId2"/>
          <a:stretch>
            <a:fillRect/>
          </a:stretch>
        </p:blipFill>
        <p:spPr>
          <a:xfrm>
            <a:off x="5023340" y="1166368"/>
            <a:ext cx="3768970" cy="2467901"/>
          </a:xfrm>
          <a:prstGeom prst="rect">
            <a:avLst/>
          </a:prstGeom>
        </p:spPr>
      </p:pic>
      <p:pic>
        <p:nvPicPr>
          <p:cNvPr id="3" name="Immagine 2">
            <a:extLst>
              <a:ext uri="{FF2B5EF4-FFF2-40B4-BE49-F238E27FC236}">
                <a16:creationId xmlns:a16="http://schemas.microsoft.com/office/drawing/2014/main" id="{8BA068C8-147C-B843-9EC7-CEFAD8F48CF8}"/>
              </a:ext>
            </a:extLst>
          </p:cNvPr>
          <p:cNvPicPr>
            <a:picLocks noChangeAspect="1"/>
          </p:cNvPicPr>
          <p:nvPr/>
        </p:nvPicPr>
        <p:blipFill>
          <a:blip r:embed="rId3"/>
          <a:stretch>
            <a:fillRect/>
          </a:stretch>
        </p:blipFill>
        <p:spPr>
          <a:xfrm>
            <a:off x="351692" y="1178351"/>
            <a:ext cx="3768970" cy="2446524"/>
          </a:xfrm>
          <a:prstGeom prst="rect">
            <a:avLst/>
          </a:prstGeom>
        </p:spPr>
      </p:pic>
      <p:sp>
        <p:nvSpPr>
          <p:cNvPr id="9" name="Rettangolo 8">
            <a:extLst>
              <a:ext uri="{FF2B5EF4-FFF2-40B4-BE49-F238E27FC236}">
                <a16:creationId xmlns:a16="http://schemas.microsoft.com/office/drawing/2014/main" id="{586A8F15-C0ED-E94C-B39C-2BFECCEBC21B}"/>
              </a:ext>
            </a:extLst>
          </p:cNvPr>
          <p:cNvSpPr/>
          <p:nvPr/>
        </p:nvSpPr>
        <p:spPr>
          <a:xfrm>
            <a:off x="-49823" y="3688150"/>
            <a:ext cx="4572000" cy="276999"/>
          </a:xfrm>
          <a:prstGeom prst="rect">
            <a:avLst/>
          </a:prstGeom>
        </p:spPr>
        <p:txBody>
          <a:bodyPr>
            <a:spAutoFit/>
          </a:bodyPr>
          <a:lstStyle/>
          <a:p>
            <a:pPr algn="ctr"/>
            <a:r>
              <a:rPr lang="it-IT" sz="1200" dirty="0" err="1">
                <a:solidFill>
                  <a:srgbClr val="000000"/>
                </a:solidFill>
              </a:rPr>
              <a:t>Dataset</a:t>
            </a:r>
            <a:r>
              <a:rPr lang="it-IT" sz="1200" dirty="0">
                <a:solidFill>
                  <a:srgbClr val="000000"/>
                </a:solidFill>
              </a:rPr>
              <a:t> punti storicamente inondati regione Puglia (FPM-PON) </a:t>
            </a:r>
            <a:endParaRPr lang="it-IT" sz="1200" dirty="0"/>
          </a:p>
        </p:txBody>
      </p:sp>
    </p:spTree>
    <p:extLst>
      <p:ext uri="{BB962C8B-B14F-4D97-AF65-F5344CB8AC3E}">
        <p14:creationId xmlns:p14="http://schemas.microsoft.com/office/powerpoint/2010/main" val="20619861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p:cNvPicPr>
            <a:picLocks noChangeAspect="1"/>
          </p:cNvPicPr>
          <p:nvPr/>
        </p:nvPicPr>
        <p:blipFill>
          <a:blip r:embed="rId2"/>
          <a:stretch>
            <a:fillRect/>
          </a:stretch>
        </p:blipFill>
        <p:spPr>
          <a:xfrm>
            <a:off x="2249057" y="217537"/>
            <a:ext cx="3764347" cy="4064177"/>
          </a:xfrm>
          <a:prstGeom prst="rect">
            <a:avLst/>
          </a:prstGeom>
        </p:spPr>
      </p:pic>
    </p:spTree>
    <p:extLst>
      <p:ext uri="{BB962C8B-B14F-4D97-AF65-F5344CB8AC3E}">
        <p14:creationId xmlns:p14="http://schemas.microsoft.com/office/powerpoint/2010/main" val="30039224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0CC008DD-F4C8-5D4F-8C03-034481517598}"/>
              </a:ext>
            </a:extLst>
          </p:cNvPr>
          <p:cNvSpPr txBox="1"/>
          <p:nvPr/>
        </p:nvSpPr>
        <p:spPr>
          <a:xfrm>
            <a:off x="6260124" y="895207"/>
            <a:ext cx="2696308" cy="3270124"/>
          </a:xfrm>
          <a:prstGeom prst="rect">
            <a:avLst/>
          </a:prstGeom>
          <a:noFill/>
          <a:ln w="28575">
            <a:noFill/>
          </a:ln>
        </p:spPr>
        <p:txBody>
          <a:bodyPr wrap="square" lIns="68364" tIns="34289" rIns="68364" bIns="34289" rtlCol="0">
            <a:spAutoFit/>
          </a:bodyPr>
          <a:lstStyle/>
          <a:p>
            <a:pPr algn="just"/>
            <a:r>
              <a:rPr lang="it-IT" sz="1600" i="1" dirty="0">
                <a:solidFill>
                  <a:srgbClr val="002060"/>
                </a:solidFill>
              </a:rPr>
              <a:t>“Aree dove potrebbero manifestarsi fenomenologie critiche idrogeologiche e idrauliche, per lo più caratterizzate da elevato cinematismo, e dove sussistono altresì condizioni di esposizione e vulnerabilità tali da rendere difficile la tempestiva ed efficace attuazione di misure di salvaguardia della pubblica e privata incolumità e dei beni.”</a:t>
            </a:r>
            <a:endParaRPr lang="en-US" sz="1600" i="1" dirty="0">
              <a:solidFill>
                <a:srgbClr val="002060"/>
              </a:solidFill>
            </a:endParaRPr>
          </a:p>
        </p:txBody>
      </p:sp>
      <p:pic>
        <p:nvPicPr>
          <p:cNvPr id="4" name="Immagine 3">
            <a:extLst>
              <a:ext uri="{FF2B5EF4-FFF2-40B4-BE49-F238E27FC236}">
                <a16:creationId xmlns:a16="http://schemas.microsoft.com/office/drawing/2014/main" id="{299144E8-7D9A-0145-B8DA-6425B5BD4F37}"/>
              </a:ext>
            </a:extLst>
          </p:cNvPr>
          <p:cNvPicPr>
            <a:picLocks noChangeAspect="1"/>
          </p:cNvPicPr>
          <p:nvPr/>
        </p:nvPicPr>
        <p:blipFill>
          <a:blip r:embed="rId2"/>
          <a:stretch>
            <a:fillRect/>
          </a:stretch>
        </p:blipFill>
        <p:spPr>
          <a:xfrm>
            <a:off x="113128" y="895207"/>
            <a:ext cx="6146996" cy="3029716"/>
          </a:xfrm>
          <a:prstGeom prst="rect">
            <a:avLst/>
          </a:prstGeom>
        </p:spPr>
      </p:pic>
    </p:spTree>
    <p:extLst>
      <p:ext uri="{BB962C8B-B14F-4D97-AF65-F5344CB8AC3E}">
        <p14:creationId xmlns:p14="http://schemas.microsoft.com/office/powerpoint/2010/main" val="4778488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AD24FEC9-1C41-431C-A1F2-0A141E5805F3}"/>
              </a:ext>
            </a:extLst>
          </p:cNvPr>
          <p:cNvSpPr/>
          <p:nvPr/>
        </p:nvSpPr>
        <p:spPr>
          <a:xfrm>
            <a:off x="283221" y="1558497"/>
            <a:ext cx="1747878" cy="1754326"/>
          </a:xfrm>
          <a:prstGeom prst="rect">
            <a:avLst/>
          </a:prstGeom>
        </p:spPr>
        <p:txBody>
          <a:bodyPr wrap="square">
            <a:spAutoFit/>
          </a:bodyPr>
          <a:lstStyle/>
          <a:p>
            <a:r>
              <a:rPr lang="it-IT" dirty="0"/>
              <a:t>Attività di </a:t>
            </a:r>
            <a:r>
              <a:rPr lang="it-IT" b="1" dirty="0"/>
              <a:t>prevenzione non strutturale di protezione civile </a:t>
            </a:r>
            <a:r>
              <a:rPr lang="it-IT" dirty="0"/>
              <a:t>(di interesse PON) </a:t>
            </a:r>
          </a:p>
        </p:txBody>
      </p:sp>
      <p:sp>
        <p:nvSpPr>
          <p:cNvPr id="25" name="Rettangolo 24">
            <a:extLst>
              <a:ext uri="{FF2B5EF4-FFF2-40B4-BE49-F238E27FC236}">
                <a16:creationId xmlns:a16="http://schemas.microsoft.com/office/drawing/2014/main" id="{F0F46015-23E4-4382-AAFF-20EAC2264160}"/>
              </a:ext>
            </a:extLst>
          </p:cNvPr>
          <p:cNvSpPr/>
          <p:nvPr/>
        </p:nvSpPr>
        <p:spPr>
          <a:xfrm>
            <a:off x="299405" y="3285056"/>
            <a:ext cx="1731695" cy="523220"/>
          </a:xfrm>
          <a:prstGeom prst="rect">
            <a:avLst/>
          </a:prstGeom>
        </p:spPr>
        <p:txBody>
          <a:bodyPr wrap="square">
            <a:spAutoFit/>
          </a:bodyPr>
          <a:lstStyle/>
          <a:p>
            <a:r>
              <a:rPr lang="it-IT" sz="1400" i="1" dirty="0"/>
              <a:t>Art.2 comma 4 </a:t>
            </a:r>
          </a:p>
          <a:p>
            <a:r>
              <a:rPr lang="it-IT" sz="1400" i="1" dirty="0"/>
              <a:t>Dlgs.1/2018</a:t>
            </a:r>
          </a:p>
        </p:txBody>
      </p:sp>
      <p:pic>
        <p:nvPicPr>
          <p:cNvPr id="26" name="Immagine 25">
            <a:extLst>
              <a:ext uri="{FF2B5EF4-FFF2-40B4-BE49-F238E27FC236}">
                <a16:creationId xmlns:a16="http://schemas.microsoft.com/office/drawing/2014/main" id="{EB1E5CD2-DF95-4737-B540-001EFADB5589}"/>
              </a:ext>
            </a:extLst>
          </p:cNvPr>
          <p:cNvPicPr>
            <a:picLocks noChangeAspect="1"/>
          </p:cNvPicPr>
          <p:nvPr/>
        </p:nvPicPr>
        <p:blipFill rotWithShape="1">
          <a:blip r:embed="rId3"/>
          <a:srcRect r="22964"/>
          <a:stretch/>
        </p:blipFill>
        <p:spPr>
          <a:xfrm>
            <a:off x="2939961" y="1422892"/>
            <a:ext cx="4686300" cy="3657404"/>
          </a:xfrm>
          <a:prstGeom prst="rect">
            <a:avLst/>
          </a:prstGeom>
        </p:spPr>
      </p:pic>
      <p:pic>
        <p:nvPicPr>
          <p:cNvPr id="49" name="Immagine 48">
            <a:extLst>
              <a:ext uri="{FF2B5EF4-FFF2-40B4-BE49-F238E27FC236}">
                <a16:creationId xmlns:a16="http://schemas.microsoft.com/office/drawing/2014/main" id="{6F650186-AAC1-4393-B027-6B0014495C40}"/>
              </a:ext>
            </a:extLst>
          </p:cNvPr>
          <p:cNvPicPr>
            <a:picLocks noChangeAspect="1"/>
          </p:cNvPicPr>
          <p:nvPr/>
        </p:nvPicPr>
        <p:blipFill rotWithShape="1">
          <a:blip r:embed="rId3"/>
          <a:srcRect l="76785"/>
          <a:stretch/>
        </p:blipFill>
        <p:spPr>
          <a:xfrm>
            <a:off x="7626262" y="1417984"/>
            <a:ext cx="1412229" cy="3657404"/>
          </a:xfrm>
          <a:prstGeom prst="rect">
            <a:avLst/>
          </a:prstGeom>
        </p:spPr>
      </p:pic>
      <p:sp>
        <p:nvSpPr>
          <p:cNvPr id="7" name="CasellaDiTesto 5">
            <a:extLst>
              <a:ext uri="{FF2B5EF4-FFF2-40B4-BE49-F238E27FC236}">
                <a16:creationId xmlns:a16="http://schemas.microsoft.com/office/drawing/2014/main" id="{85B47AAD-1BC6-3642-B18E-E2CE6AA58473}"/>
              </a:ext>
            </a:extLst>
          </p:cNvPr>
          <p:cNvSpPr txBox="1">
            <a:spLocks noChangeArrowheads="1"/>
          </p:cNvSpPr>
          <p:nvPr/>
        </p:nvSpPr>
        <p:spPr bwMode="auto">
          <a:xfrm>
            <a:off x="428195" y="468935"/>
            <a:ext cx="4237694" cy="14773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it-IT" sz="1800" b="1" dirty="0">
                <a:solidFill>
                  <a:srgbClr val="003A70"/>
                </a:solidFill>
                <a:latin typeface="Arial Bold" charset="0"/>
                <a:cs typeface="Arial Bold" charset="0"/>
              </a:rPr>
              <a:t>MISURE non strutturali da integrare con la pianificazione di PC – standard minimi di riduzione del rischio [CIMA]</a:t>
            </a:r>
          </a:p>
          <a:p>
            <a:pPr eaLnBrk="1" hangingPunct="1"/>
            <a:endParaRPr lang="it-IT" sz="1800" b="1" dirty="0">
              <a:solidFill>
                <a:srgbClr val="003A70"/>
              </a:solidFill>
              <a:latin typeface="Arial Bold" charset="0"/>
              <a:cs typeface="Arial Bold" charset="0"/>
            </a:endParaRPr>
          </a:p>
        </p:txBody>
      </p:sp>
    </p:spTree>
    <p:extLst>
      <p:ext uri="{BB962C8B-B14F-4D97-AF65-F5344CB8AC3E}">
        <p14:creationId xmlns:p14="http://schemas.microsoft.com/office/powerpoint/2010/main" val="572723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37F1761-A1ED-194D-A6D4-A071A999994F}"/>
              </a:ext>
            </a:extLst>
          </p:cNvPr>
          <p:cNvSpPr>
            <a:spLocks noGrp="1"/>
          </p:cNvSpPr>
          <p:nvPr>
            <p:ph type="title"/>
          </p:nvPr>
        </p:nvSpPr>
        <p:spPr/>
        <p:txBody>
          <a:bodyPr/>
          <a:lstStyle/>
          <a:p>
            <a:endParaRPr lang="it-IT"/>
          </a:p>
        </p:txBody>
      </p:sp>
      <p:sp>
        <p:nvSpPr>
          <p:cNvPr id="3" name="Segnaposto contenuto 2">
            <a:extLst>
              <a:ext uri="{FF2B5EF4-FFF2-40B4-BE49-F238E27FC236}">
                <a16:creationId xmlns:a16="http://schemas.microsoft.com/office/drawing/2014/main" id="{9645DA74-9A73-2B42-86F0-006421922A66}"/>
              </a:ext>
            </a:extLst>
          </p:cNvPr>
          <p:cNvSpPr>
            <a:spLocks noGrp="1"/>
          </p:cNvSpPr>
          <p:nvPr>
            <p:ph idx="1"/>
          </p:nvPr>
        </p:nvSpPr>
        <p:spPr/>
        <p:txBody>
          <a:bodyPr/>
          <a:lstStyle/>
          <a:p>
            <a:endParaRPr lang="it-IT"/>
          </a:p>
        </p:txBody>
      </p:sp>
      <p:pic>
        <p:nvPicPr>
          <p:cNvPr id="4" name="Immagine 3">
            <a:extLst>
              <a:ext uri="{FF2B5EF4-FFF2-40B4-BE49-F238E27FC236}">
                <a16:creationId xmlns:a16="http://schemas.microsoft.com/office/drawing/2014/main" id="{374D07EB-24B8-0845-B3DB-5DEDE87F7EA0}"/>
              </a:ext>
            </a:extLst>
          </p:cNvPr>
          <p:cNvPicPr>
            <a:picLocks noChangeAspect="1"/>
          </p:cNvPicPr>
          <p:nvPr/>
        </p:nvPicPr>
        <p:blipFill>
          <a:blip r:embed="rId2"/>
          <a:stretch>
            <a:fillRect/>
          </a:stretch>
        </p:blipFill>
        <p:spPr>
          <a:xfrm>
            <a:off x="984251" y="634605"/>
            <a:ext cx="7175500" cy="4025900"/>
          </a:xfrm>
          <a:prstGeom prst="rect">
            <a:avLst/>
          </a:prstGeom>
        </p:spPr>
      </p:pic>
    </p:spTree>
    <p:extLst>
      <p:ext uri="{BB962C8B-B14F-4D97-AF65-F5344CB8AC3E}">
        <p14:creationId xmlns:p14="http://schemas.microsoft.com/office/powerpoint/2010/main" val="16397138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nettore 1 2">
            <a:extLst>
              <a:ext uri="{FF2B5EF4-FFF2-40B4-BE49-F238E27FC236}">
                <a16:creationId xmlns:a16="http://schemas.microsoft.com/office/drawing/2014/main" id="{2D57D0BF-F484-844F-AC76-8D087B84FEB1}"/>
              </a:ext>
            </a:extLst>
          </p:cNvPr>
          <p:cNvCxnSpPr/>
          <p:nvPr/>
        </p:nvCxnSpPr>
        <p:spPr>
          <a:xfrm>
            <a:off x="1562428" y="2591271"/>
            <a:ext cx="5762175" cy="0"/>
          </a:xfrm>
          <a:prstGeom prst="line">
            <a:avLst/>
          </a:prstGeom>
        </p:spPr>
        <p:style>
          <a:lnRef idx="2">
            <a:schemeClr val="dk1"/>
          </a:lnRef>
          <a:fillRef idx="0">
            <a:schemeClr val="dk1"/>
          </a:fillRef>
          <a:effectRef idx="1">
            <a:schemeClr val="dk1"/>
          </a:effectRef>
          <a:fontRef idx="minor">
            <a:schemeClr val="tx1"/>
          </a:fontRef>
        </p:style>
      </p:cxnSp>
      <p:grpSp>
        <p:nvGrpSpPr>
          <p:cNvPr id="2" name="Gruppo 1">
            <a:extLst>
              <a:ext uri="{FF2B5EF4-FFF2-40B4-BE49-F238E27FC236}">
                <a16:creationId xmlns:a16="http://schemas.microsoft.com/office/drawing/2014/main" id="{D012DF6B-A2D7-2D48-A0E4-F8B6A7EC59B4}"/>
              </a:ext>
            </a:extLst>
          </p:cNvPr>
          <p:cNvGrpSpPr/>
          <p:nvPr/>
        </p:nvGrpSpPr>
        <p:grpSpPr>
          <a:xfrm>
            <a:off x="1562428" y="1154361"/>
            <a:ext cx="5762175" cy="1436913"/>
            <a:chOff x="1195027" y="1570748"/>
            <a:chExt cx="5762175" cy="1436913"/>
          </a:xfrm>
        </p:grpSpPr>
        <p:sp>
          <p:nvSpPr>
            <p:cNvPr id="11" name="Rettangolo 10">
              <a:extLst>
                <a:ext uri="{FF2B5EF4-FFF2-40B4-BE49-F238E27FC236}">
                  <a16:creationId xmlns:a16="http://schemas.microsoft.com/office/drawing/2014/main" id="{5AA05C02-738D-AD42-AD33-858BC4221B79}"/>
                </a:ext>
              </a:extLst>
            </p:cNvPr>
            <p:cNvSpPr/>
            <p:nvPr/>
          </p:nvSpPr>
          <p:spPr>
            <a:xfrm>
              <a:off x="1195027" y="2388714"/>
              <a:ext cx="1712174" cy="618945"/>
            </a:xfrm>
            <a:prstGeom prst="rect">
              <a:avLst/>
            </a:prstGeom>
            <a:pattFill prst="wdUpDiag">
              <a:fgClr>
                <a:schemeClr val="accent1"/>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it-IT" sz="1350"/>
            </a:p>
          </p:txBody>
        </p:sp>
        <p:sp>
          <p:nvSpPr>
            <p:cNvPr id="7" name="Rettangolo 6">
              <a:extLst>
                <a:ext uri="{FF2B5EF4-FFF2-40B4-BE49-F238E27FC236}">
                  <a16:creationId xmlns:a16="http://schemas.microsoft.com/office/drawing/2014/main" id="{6E3D80BE-B02F-4F40-92C0-AB0D6BE1DC6C}"/>
                </a:ext>
              </a:extLst>
            </p:cNvPr>
            <p:cNvSpPr/>
            <p:nvPr/>
          </p:nvSpPr>
          <p:spPr>
            <a:xfrm>
              <a:off x="2907202" y="2150411"/>
              <a:ext cx="1350000" cy="8572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it-IT" sz="1350"/>
            </a:p>
          </p:txBody>
        </p:sp>
        <p:sp>
          <p:nvSpPr>
            <p:cNvPr id="8" name="Rettangolo 7">
              <a:extLst>
                <a:ext uri="{FF2B5EF4-FFF2-40B4-BE49-F238E27FC236}">
                  <a16:creationId xmlns:a16="http://schemas.microsoft.com/office/drawing/2014/main" id="{EFC580CF-89A5-7542-B05E-E89739ED9359}"/>
                </a:ext>
              </a:extLst>
            </p:cNvPr>
            <p:cNvSpPr/>
            <p:nvPr/>
          </p:nvSpPr>
          <p:spPr>
            <a:xfrm>
              <a:off x="4257202" y="1889549"/>
              <a:ext cx="1350000" cy="1118111"/>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it-IT" sz="1350"/>
            </a:p>
          </p:txBody>
        </p:sp>
        <p:sp>
          <p:nvSpPr>
            <p:cNvPr id="9" name="Rettangolo 8">
              <a:extLst>
                <a:ext uri="{FF2B5EF4-FFF2-40B4-BE49-F238E27FC236}">
                  <a16:creationId xmlns:a16="http://schemas.microsoft.com/office/drawing/2014/main" id="{07E780AD-98BB-1244-B287-68494E572AFF}"/>
                </a:ext>
              </a:extLst>
            </p:cNvPr>
            <p:cNvSpPr/>
            <p:nvPr/>
          </p:nvSpPr>
          <p:spPr>
            <a:xfrm>
              <a:off x="5607202" y="1657490"/>
              <a:ext cx="1350000" cy="1350169"/>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it-IT" sz="1350"/>
            </a:p>
          </p:txBody>
        </p:sp>
        <p:cxnSp>
          <p:nvCxnSpPr>
            <p:cNvPr id="20" name="Connettore 2 19">
              <a:extLst>
                <a:ext uri="{FF2B5EF4-FFF2-40B4-BE49-F238E27FC236}">
                  <a16:creationId xmlns:a16="http://schemas.microsoft.com/office/drawing/2014/main" id="{234EF1A6-116D-E842-9A01-FFC20B508F94}"/>
                </a:ext>
              </a:extLst>
            </p:cNvPr>
            <p:cNvCxnSpPr/>
            <p:nvPr/>
          </p:nvCxnSpPr>
          <p:spPr>
            <a:xfrm flipV="1">
              <a:off x="1195027" y="1570748"/>
              <a:ext cx="0" cy="143691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grpSp>
      <p:sp>
        <p:nvSpPr>
          <p:cNvPr id="21" name="CasellaDiTesto 20">
            <a:extLst>
              <a:ext uri="{FF2B5EF4-FFF2-40B4-BE49-F238E27FC236}">
                <a16:creationId xmlns:a16="http://schemas.microsoft.com/office/drawing/2014/main" id="{22078746-900B-9646-BB5E-D41F2648206B}"/>
              </a:ext>
            </a:extLst>
          </p:cNvPr>
          <p:cNvSpPr txBox="1"/>
          <p:nvPr/>
        </p:nvSpPr>
        <p:spPr>
          <a:xfrm>
            <a:off x="623433" y="1241103"/>
            <a:ext cx="750835" cy="369332"/>
          </a:xfrm>
          <a:prstGeom prst="rect">
            <a:avLst/>
          </a:prstGeom>
          <a:noFill/>
        </p:spPr>
        <p:txBody>
          <a:bodyPr wrap="square" rtlCol="0">
            <a:spAutoFit/>
          </a:bodyPr>
          <a:lstStyle/>
          <a:p>
            <a:pPr algn="ctr"/>
            <a:r>
              <a:rPr lang="it-IT" dirty="0" err="1"/>
              <a:t>PxExV</a:t>
            </a:r>
            <a:endParaRPr lang="it-IT" dirty="0"/>
          </a:p>
        </p:txBody>
      </p:sp>
      <p:sp>
        <p:nvSpPr>
          <p:cNvPr id="22" name="Rettangolo 21">
            <a:extLst>
              <a:ext uri="{FF2B5EF4-FFF2-40B4-BE49-F238E27FC236}">
                <a16:creationId xmlns:a16="http://schemas.microsoft.com/office/drawing/2014/main" id="{0E15647D-78A5-164A-A6EF-6FD9FD7C39BC}"/>
              </a:ext>
            </a:extLst>
          </p:cNvPr>
          <p:cNvSpPr/>
          <p:nvPr/>
        </p:nvSpPr>
        <p:spPr>
          <a:xfrm>
            <a:off x="1562428" y="2642379"/>
            <a:ext cx="1712174" cy="618945"/>
          </a:xfrm>
          <a:prstGeom prst="rect">
            <a:avLst/>
          </a:prstGeom>
          <a:pattFill prst="wdDnDiag">
            <a:fgClr>
              <a:schemeClr val="accent2">
                <a:lumMod val="40000"/>
                <a:lumOff val="60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it-IT" sz="1350"/>
          </a:p>
        </p:txBody>
      </p:sp>
      <p:sp>
        <p:nvSpPr>
          <p:cNvPr id="23" name="Rettangolo 22">
            <a:extLst>
              <a:ext uri="{FF2B5EF4-FFF2-40B4-BE49-F238E27FC236}">
                <a16:creationId xmlns:a16="http://schemas.microsoft.com/office/drawing/2014/main" id="{5008FF6D-E8CE-B944-941B-6A8F98312B2E}"/>
              </a:ext>
            </a:extLst>
          </p:cNvPr>
          <p:cNvSpPr/>
          <p:nvPr/>
        </p:nvSpPr>
        <p:spPr>
          <a:xfrm>
            <a:off x="3274602" y="2636134"/>
            <a:ext cx="1350000" cy="857250"/>
          </a:xfrm>
          <a:prstGeom prst="rect">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it-IT" sz="1350"/>
          </a:p>
        </p:txBody>
      </p:sp>
      <p:sp>
        <p:nvSpPr>
          <p:cNvPr id="26" name="Rettangolo 25">
            <a:extLst>
              <a:ext uri="{FF2B5EF4-FFF2-40B4-BE49-F238E27FC236}">
                <a16:creationId xmlns:a16="http://schemas.microsoft.com/office/drawing/2014/main" id="{4F6E79E8-D63C-E24D-B517-9741134CF1D1}"/>
              </a:ext>
            </a:extLst>
          </p:cNvPr>
          <p:cNvSpPr/>
          <p:nvPr/>
        </p:nvSpPr>
        <p:spPr>
          <a:xfrm>
            <a:off x="4624602" y="2636135"/>
            <a:ext cx="1350000" cy="1118111"/>
          </a:xfrm>
          <a:prstGeom prst="rect">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it-IT" sz="1350"/>
          </a:p>
        </p:txBody>
      </p:sp>
      <p:sp>
        <p:nvSpPr>
          <p:cNvPr id="27" name="Rettangolo 26">
            <a:extLst>
              <a:ext uri="{FF2B5EF4-FFF2-40B4-BE49-F238E27FC236}">
                <a16:creationId xmlns:a16="http://schemas.microsoft.com/office/drawing/2014/main" id="{498133F9-5A8F-4F42-8BF0-1E4ECDBF69E3}"/>
              </a:ext>
            </a:extLst>
          </p:cNvPr>
          <p:cNvSpPr/>
          <p:nvPr/>
        </p:nvSpPr>
        <p:spPr>
          <a:xfrm>
            <a:off x="5996584" y="2636135"/>
            <a:ext cx="1328019" cy="1350169"/>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it-IT" sz="1350"/>
          </a:p>
        </p:txBody>
      </p:sp>
      <p:sp>
        <p:nvSpPr>
          <p:cNvPr id="28" name="CasellaDiTesto 27">
            <a:extLst>
              <a:ext uri="{FF2B5EF4-FFF2-40B4-BE49-F238E27FC236}">
                <a16:creationId xmlns:a16="http://schemas.microsoft.com/office/drawing/2014/main" id="{5E95FAD0-4C53-4D4C-840E-E2340F721DAB}"/>
              </a:ext>
            </a:extLst>
          </p:cNvPr>
          <p:cNvSpPr txBox="1"/>
          <p:nvPr/>
        </p:nvSpPr>
        <p:spPr>
          <a:xfrm>
            <a:off x="623433" y="2789660"/>
            <a:ext cx="750835" cy="369332"/>
          </a:xfrm>
          <a:prstGeom prst="rect">
            <a:avLst/>
          </a:prstGeom>
          <a:noFill/>
        </p:spPr>
        <p:txBody>
          <a:bodyPr wrap="square" rtlCol="0">
            <a:spAutoFit/>
          </a:bodyPr>
          <a:lstStyle/>
          <a:p>
            <a:pPr algn="ctr"/>
            <a:r>
              <a:rPr lang="it-IT" dirty="0"/>
              <a:t>C</a:t>
            </a:r>
          </a:p>
        </p:txBody>
      </p:sp>
      <p:cxnSp>
        <p:nvCxnSpPr>
          <p:cNvPr id="24" name="Connettore 2 23">
            <a:extLst>
              <a:ext uri="{FF2B5EF4-FFF2-40B4-BE49-F238E27FC236}">
                <a16:creationId xmlns:a16="http://schemas.microsoft.com/office/drawing/2014/main" id="{3CC5CAA8-3A1A-1041-BA5B-78E49B79E59B}"/>
              </a:ext>
            </a:extLst>
          </p:cNvPr>
          <p:cNvCxnSpPr>
            <a:cxnSpLocks/>
          </p:cNvCxnSpPr>
          <p:nvPr/>
        </p:nvCxnSpPr>
        <p:spPr>
          <a:xfrm rot="10800000" flipV="1">
            <a:off x="1562600" y="2601790"/>
            <a:ext cx="0" cy="143691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5" name="CasellaDiTesto 24">
            <a:extLst>
              <a:ext uri="{FF2B5EF4-FFF2-40B4-BE49-F238E27FC236}">
                <a16:creationId xmlns:a16="http://schemas.microsoft.com/office/drawing/2014/main" id="{50E530F3-760D-2C45-891F-796BFCAD8B3B}"/>
              </a:ext>
            </a:extLst>
          </p:cNvPr>
          <p:cNvSpPr txBox="1"/>
          <p:nvPr/>
        </p:nvSpPr>
        <p:spPr>
          <a:xfrm>
            <a:off x="1758594" y="646531"/>
            <a:ext cx="1319842" cy="507831"/>
          </a:xfrm>
          <a:prstGeom prst="rect">
            <a:avLst/>
          </a:prstGeom>
          <a:noFill/>
        </p:spPr>
        <p:txBody>
          <a:bodyPr wrap="square" rtlCol="0">
            <a:spAutoFit/>
          </a:bodyPr>
          <a:lstStyle/>
          <a:p>
            <a:pPr algn="ctr"/>
            <a:r>
              <a:rPr lang="it-IT" sz="1350" dirty="0"/>
              <a:t>Classe di deficit 0</a:t>
            </a:r>
          </a:p>
        </p:txBody>
      </p:sp>
      <p:sp>
        <p:nvSpPr>
          <p:cNvPr id="29" name="CasellaDiTesto 28">
            <a:extLst>
              <a:ext uri="{FF2B5EF4-FFF2-40B4-BE49-F238E27FC236}">
                <a16:creationId xmlns:a16="http://schemas.microsoft.com/office/drawing/2014/main" id="{DD768AD6-4CFF-394F-BF84-34870696AFB0}"/>
              </a:ext>
            </a:extLst>
          </p:cNvPr>
          <p:cNvSpPr txBox="1"/>
          <p:nvPr/>
        </p:nvSpPr>
        <p:spPr>
          <a:xfrm>
            <a:off x="3274602" y="646531"/>
            <a:ext cx="1319842" cy="507831"/>
          </a:xfrm>
          <a:prstGeom prst="rect">
            <a:avLst/>
          </a:prstGeom>
          <a:noFill/>
        </p:spPr>
        <p:txBody>
          <a:bodyPr wrap="square" rtlCol="0">
            <a:spAutoFit/>
          </a:bodyPr>
          <a:lstStyle/>
          <a:p>
            <a:pPr algn="ctr"/>
            <a:r>
              <a:rPr lang="it-IT" sz="1350" dirty="0"/>
              <a:t>Classe di deficit 1</a:t>
            </a:r>
          </a:p>
        </p:txBody>
      </p:sp>
      <p:sp>
        <p:nvSpPr>
          <p:cNvPr id="30" name="CasellaDiTesto 29">
            <a:extLst>
              <a:ext uri="{FF2B5EF4-FFF2-40B4-BE49-F238E27FC236}">
                <a16:creationId xmlns:a16="http://schemas.microsoft.com/office/drawing/2014/main" id="{D88C5720-CED1-1640-B553-B73E58688F8D}"/>
              </a:ext>
            </a:extLst>
          </p:cNvPr>
          <p:cNvSpPr txBox="1"/>
          <p:nvPr/>
        </p:nvSpPr>
        <p:spPr>
          <a:xfrm>
            <a:off x="4639682" y="646530"/>
            <a:ext cx="1319842" cy="507831"/>
          </a:xfrm>
          <a:prstGeom prst="rect">
            <a:avLst/>
          </a:prstGeom>
          <a:noFill/>
        </p:spPr>
        <p:txBody>
          <a:bodyPr wrap="square" rtlCol="0">
            <a:spAutoFit/>
          </a:bodyPr>
          <a:lstStyle/>
          <a:p>
            <a:pPr algn="ctr"/>
            <a:r>
              <a:rPr lang="it-IT" sz="1350" dirty="0"/>
              <a:t>Classe di deficit 2</a:t>
            </a:r>
          </a:p>
        </p:txBody>
      </p:sp>
      <p:sp>
        <p:nvSpPr>
          <p:cNvPr id="31" name="CasellaDiTesto 30">
            <a:extLst>
              <a:ext uri="{FF2B5EF4-FFF2-40B4-BE49-F238E27FC236}">
                <a16:creationId xmlns:a16="http://schemas.microsoft.com/office/drawing/2014/main" id="{2CD5660C-0DD2-CE40-9102-B007D47D46BF}"/>
              </a:ext>
            </a:extLst>
          </p:cNvPr>
          <p:cNvSpPr txBox="1"/>
          <p:nvPr/>
        </p:nvSpPr>
        <p:spPr>
          <a:xfrm>
            <a:off x="5970290" y="646530"/>
            <a:ext cx="1319842" cy="300082"/>
          </a:xfrm>
          <a:prstGeom prst="rect">
            <a:avLst/>
          </a:prstGeom>
          <a:noFill/>
        </p:spPr>
        <p:txBody>
          <a:bodyPr wrap="square" rtlCol="0">
            <a:spAutoFit/>
          </a:bodyPr>
          <a:lstStyle/>
          <a:p>
            <a:pPr algn="ctr"/>
            <a:r>
              <a:rPr lang="it-IT" sz="1350" dirty="0"/>
              <a:t>AMSR</a:t>
            </a:r>
          </a:p>
        </p:txBody>
      </p:sp>
      <p:grpSp>
        <p:nvGrpSpPr>
          <p:cNvPr id="32" name="Gruppo 31">
            <a:extLst>
              <a:ext uri="{FF2B5EF4-FFF2-40B4-BE49-F238E27FC236}">
                <a16:creationId xmlns:a16="http://schemas.microsoft.com/office/drawing/2014/main" id="{581F6B41-7805-AA40-9FBC-8498A8F4ED68}"/>
              </a:ext>
            </a:extLst>
          </p:cNvPr>
          <p:cNvGrpSpPr/>
          <p:nvPr/>
        </p:nvGrpSpPr>
        <p:grpSpPr>
          <a:xfrm>
            <a:off x="2853905" y="4128706"/>
            <a:ext cx="5305959" cy="805774"/>
            <a:chOff x="2486504" y="3363135"/>
            <a:chExt cx="5305959" cy="805774"/>
          </a:xfrm>
        </p:grpSpPr>
        <p:cxnSp>
          <p:nvCxnSpPr>
            <p:cNvPr id="33" name="Connettore 1 32">
              <a:extLst>
                <a:ext uri="{FF2B5EF4-FFF2-40B4-BE49-F238E27FC236}">
                  <a16:creationId xmlns:a16="http://schemas.microsoft.com/office/drawing/2014/main" id="{A51613E3-D39F-BB40-BF01-66C4F876A480}"/>
                </a:ext>
              </a:extLst>
            </p:cNvPr>
            <p:cNvCxnSpPr/>
            <p:nvPr/>
          </p:nvCxnSpPr>
          <p:spPr>
            <a:xfrm>
              <a:off x="2907201" y="3363135"/>
              <a:ext cx="269568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5" name="Connettore 1 34">
              <a:extLst>
                <a:ext uri="{FF2B5EF4-FFF2-40B4-BE49-F238E27FC236}">
                  <a16:creationId xmlns:a16="http://schemas.microsoft.com/office/drawing/2014/main" id="{9509CB8B-9051-DC41-AC9A-2574BBEE7234}"/>
                </a:ext>
              </a:extLst>
            </p:cNvPr>
            <p:cNvCxnSpPr>
              <a:cxnSpLocks/>
            </p:cNvCxnSpPr>
            <p:nvPr/>
          </p:nvCxnSpPr>
          <p:spPr>
            <a:xfrm>
              <a:off x="5675256" y="3363136"/>
              <a:ext cx="1281946" cy="0"/>
            </a:xfrm>
            <a:prstGeom prst="line">
              <a:avLst/>
            </a:prstGeom>
            <a:ln>
              <a:solidFill>
                <a:schemeClr val="tx2"/>
              </a:solidFill>
            </a:ln>
          </p:spPr>
          <p:style>
            <a:lnRef idx="2">
              <a:schemeClr val="accent1"/>
            </a:lnRef>
            <a:fillRef idx="0">
              <a:schemeClr val="accent1"/>
            </a:fillRef>
            <a:effectRef idx="1">
              <a:schemeClr val="accent1"/>
            </a:effectRef>
            <a:fontRef idx="minor">
              <a:schemeClr val="tx1"/>
            </a:fontRef>
          </p:style>
        </p:cxnSp>
        <p:sp>
          <p:nvSpPr>
            <p:cNvPr id="36" name="CasellaDiTesto 35">
              <a:extLst>
                <a:ext uri="{FF2B5EF4-FFF2-40B4-BE49-F238E27FC236}">
                  <a16:creationId xmlns:a16="http://schemas.microsoft.com/office/drawing/2014/main" id="{B6B19775-8D81-8644-8702-6A2EEB0F2E7C}"/>
                </a:ext>
              </a:extLst>
            </p:cNvPr>
            <p:cNvSpPr txBox="1"/>
            <p:nvPr/>
          </p:nvSpPr>
          <p:spPr>
            <a:xfrm>
              <a:off x="2486504" y="3505687"/>
              <a:ext cx="1739465" cy="646331"/>
            </a:xfrm>
            <a:prstGeom prst="rect">
              <a:avLst/>
            </a:prstGeom>
            <a:noFill/>
          </p:spPr>
          <p:txBody>
            <a:bodyPr wrap="square" rtlCol="0">
              <a:spAutoFit/>
            </a:bodyPr>
            <a:lstStyle/>
            <a:p>
              <a:pPr algn="ctr"/>
              <a:r>
                <a:rPr lang="it-IT" dirty="0">
                  <a:solidFill>
                    <a:schemeClr val="accent1"/>
                  </a:solidFill>
                </a:rPr>
                <a:t>Mitigazione da «modulare»</a:t>
              </a:r>
            </a:p>
          </p:txBody>
        </p:sp>
        <p:sp>
          <p:nvSpPr>
            <p:cNvPr id="37" name="CasellaDiTesto 36">
              <a:extLst>
                <a:ext uri="{FF2B5EF4-FFF2-40B4-BE49-F238E27FC236}">
                  <a16:creationId xmlns:a16="http://schemas.microsoft.com/office/drawing/2014/main" id="{7D1EFB3D-7AE8-344E-9699-93FF07E4F68F}"/>
                </a:ext>
              </a:extLst>
            </p:cNvPr>
            <p:cNvSpPr txBox="1"/>
            <p:nvPr/>
          </p:nvSpPr>
          <p:spPr>
            <a:xfrm>
              <a:off x="6052998" y="3522578"/>
              <a:ext cx="1739465" cy="646331"/>
            </a:xfrm>
            <a:prstGeom prst="rect">
              <a:avLst/>
            </a:prstGeom>
            <a:noFill/>
          </p:spPr>
          <p:txBody>
            <a:bodyPr wrap="square" rtlCol="0">
              <a:spAutoFit/>
            </a:bodyPr>
            <a:lstStyle/>
            <a:p>
              <a:pPr algn="ctr"/>
              <a:r>
                <a:rPr lang="it-IT" dirty="0">
                  <a:solidFill>
                    <a:schemeClr val="tx2"/>
                  </a:solidFill>
                </a:rPr>
                <a:t>Mitigazione massima</a:t>
              </a:r>
            </a:p>
          </p:txBody>
        </p:sp>
      </p:grpSp>
    </p:spTree>
    <p:extLst>
      <p:ext uri="{BB962C8B-B14F-4D97-AF65-F5344CB8AC3E}">
        <p14:creationId xmlns:p14="http://schemas.microsoft.com/office/powerpoint/2010/main" val="3195743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Rettangolo con angoli arrotondati 91">
            <a:extLst>
              <a:ext uri="{FF2B5EF4-FFF2-40B4-BE49-F238E27FC236}">
                <a16:creationId xmlns:a16="http://schemas.microsoft.com/office/drawing/2014/main" id="{4EB4B9F2-644E-40C8-ADBD-2527AE1D8440}"/>
              </a:ext>
            </a:extLst>
          </p:cNvPr>
          <p:cNvSpPr/>
          <p:nvPr/>
        </p:nvSpPr>
        <p:spPr>
          <a:xfrm>
            <a:off x="290146" y="283701"/>
            <a:ext cx="6156599" cy="4780667"/>
          </a:xfrm>
          <a:prstGeom prst="roundRect">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0" name="Rettangolo 59">
            <a:extLst>
              <a:ext uri="{FF2B5EF4-FFF2-40B4-BE49-F238E27FC236}">
                <a16:creationId xmlns:a16="http://schemas.microsoft.com/office/drawing/2014/main" id="{13C9E9B4-5B0F-4085-BF63-E64CDE69E477}"/>
              </a:ext>
            </a:extLst>
          </p:cNvPr>
          <p:cNvSpPr/>
          <p:nvPr/>
        </p:nvSpPr>
        <p:spPr>
          <a:xfrm rot="16200000">
            <a:off x="3865028" y="409480"/>
            <a:ext cx="274320" cy="1674495"/>
          </a:xfrm>
          <a:prstGeom prst="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64" name="Rettangolo 63">
            <a:extLst>
              <a:ext uri="{FF2B5EF4-FFF2-40B4-BE49-F238E27FC236}">
                <a16:creationId xmlns:a16="http://schemas.microsoft.com/office/drawing/2014/main" id="{1DA35C32-08EB-4CF3-AAD5-9180F794AA39}"/>
              </a:ext>
            </a:extLst>
          </p:cNvPr>
          <p:cNvSpPr/>
          <p:nvPr/>
        </p:nvSpPr>
        <p:spPr>
          <a:xfrm rot="16200000">
            <a:off x="3906756" y="2498700"/>
            <a:ext cx="228896" cy="1673331"/>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65" name="Rettangolo 64">
            <a:extLst>
              <a:ext uri="{FF2B5EF4-FFF2-40B4-BE49-F238E27FC236}">
                <a16:creationId xmlns:a16="http://schemas.microsoft.com/office/drawing/2014/main" id="{94D8B979-67BE-47F7-A8E5-0765FD2D6329}"/>
              </a:ext>
            </a:extLst>
          </p:cNvPr>
          <p:cNvSpPr/>
          <p:nvPr/>
        </p:nvSpPr>
        <p:spPr>
          <a:xfrm rot="16200000">
            <a:off x="3906222" y="3016379"/>
            <a:ext cx="228799" cy="1674496"/>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66" name="Rettangolo 65">
            <a:extLst>
              <a:ext uri="{FF2B5EF4-FFF2-40B4-BE49-F238E27FC236}">
                <a16:creationId xmlns:a16="http://schemas.microsoft.com/office/drawing/2014/main" id="{6B225127-E892-464C-8BF2-5DCE1BC4759C}"/>
              </a:ext>
            </a:extLst>
          </p:cNvPr>
          <p:cNvSpPr/>
          <p:nvPr/>
        </p:nvSpPr>
        <p:spPr>
          <a:xfrm rot="16200000">
            <a:off x="3906222" y="2752943"/>
            <a:ext cx="228799" cy="1674496"/>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67" name="Rettangolo 66">
            <a:extLst>
              <a:ext uri="{FF2B5EF4-FFF2-40B4-BE49-F238E27FC236}">
                <a16:creationId xmlns:a16="http://schemas.microsoft.com/office/drawing/2014/main" id="{85EEB10F-EFAE-45BC-A9F3-EA4F1CC4216B}"/>
              </a:ext>
            </a:extLst>
          </p:cNvPr>
          <p:cNvSpPr/>
          <p:nvPr/>
        </p:nvSpPr>
        <p:spPr>
          <a:xfrm rot="16200000">
            <a:off x="3905647" y="3278828"/>
            <a:ext cx="228896" cy="1673331"/>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70" name="Rettangolo con angoli arrotondati 69">
            <a:extLst>
              <a:ext uri="{FF2B5EF4-FFF2-40B4-BE49-F238E27FC236}">
                <a16:creationId xmlns:a16="http://schemas.microsoft.com/office/drawing/2014/main" id="{C6E9D62E-DA6F-4652-A812-8E00A2891210}"/>
              </a:ext>
            </a:extLst>
          </p:cNvPr>
          <p:cNvSpPr/>
          <p:nvPr/>
        </p:nvSpPr>
        <p:spPr>
          <a:xfrm rot="16200000">
            <a:off x="1673272" y="3318198"/>
            <a:ext cx="1558691" cy="1301218"/>
          </a:xfrm>
          <a:prstGeom prst="roundRect">
            <a:avLst/>
          </a:prstGeom>
          <a:solidFill>
            <a:schemeClr val="accent6">
              <a:lumMod val="60000"/>
              <a:lumOff val="40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72" name="Rettangolo con angoli arrotondati 71">
            <a:extLst>
              <a:ext uri="{FF2B5EF4-FFF2-40B4-BE49-F238E27FC236}">
                <a16:creationId xmlns:a16="http://schemas.microsoft.com/office/drawing/2014/main" id="{0B11B73B-16FE-4312-ABC3-E99A14ABAFFA}"/>
              </a:ext>
            </a:extLst>
          </p:cNvPr>
          <p:cNvSpPr/>
          <p:nvPr/>
        </p:nvSpPr>
        <p:spPr>
          <a:xfrm rot="16200000">
            <a:off x="-714242" y="2317496"/>
            <a:ext cx="3936276" cy="910913"/>
          </a:xfrm>
          <a:prstGeom prst="roundRect">
            <a:avLst/>
          </a:prstGeom>
          <a:solidFill>
            <a:srgbClr val="4472C4">
              <a:alpha val="5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75" name="Rettangolo 74">
            <a:extLst>
              <a:ext uri="{FF2B5EF4-FFF2-40B4-BE49-F238E27FC236}">
                <a16:creationId xmlns:a16="http://schemas.microsoft.com/office/drawing/2014/main" id="{D254D34A-98FB-4764-A84D-3F2DFC572F01}"/>
              </a:ext>
            </a:extLst>
          </p:cNvPr>
          <p:cNvSpPr/>
          <p:nvPr/>
        </p:nvSpPr>
        <p:spPr>
          <a:xfrm>
            <a:off x="1576077" y="3795828"/>
            <a:ext cx="1783080" cy="300082"/>
          </a:xfrm>
          <a:prstGeom prst="rect">
            <a:avLst/>
          </a:prstGeom>
        </p:spPr>
        <p:txBody>
          <a:bodyPr wrap="square">
            <a:spAutoFit/>
          </a:bodyPr>
          <a:lstStyle/>
          <a:p>
            <a:pPr algn="ctr"/>
            <a:r>
              <a:rPr lang="it-IT" sz="1350" dirty="0">
                <a:solidFill>
                  <a:srgbClr val="000000"/>
                </a:solidFill>
                <a:latin typeface="Calibri" panose="020F0502020204030204" pitchFamily="34" charset="0"/>
              </a:rPr>
              <a:t>ISTITUZIONALE</a:t>
            </a:r>
            <a:endParaRPr lang="en-US" sz="1350" dirty="0"/>
          </a:p>
        </p:txBody>
      </p:sp>
      <p:sp>
        <p:nvSpPr>
          <p:cNvPr id="79" name="Rettangolo 78">
            <a:extLst>
              <a:ext uri="{FF2B5EF4-FFF2-40B4-BE49-F238E27FC236}">
                <a16:creationId xmlns:a16="http://schemas.microsoft.com/office/drawing/2014/main" id="{787379FA-9358-4D06-8453-F0850A42CD81}"/>
              </a:ext>
            </a:extLst>
          </p:cNvPr>
          <p:cNvSpPr/>
          <p:nvPr/>
        </p:nvSpPr>
        <p:spPr>
          <a:xfrm rot="16200000">
            <a:off x="-704802" y="2534259"/>
            <a:ext cx="3982258" cy="461665"/>
          </a:xfrm>
          <a:prstGeom prst="rect">
            <a:avLst/>
          </a:prstGeom>
        </p:spPr>
        <p:txBody>
          <a:bodyPr wrap="square">
            <a:spAutoFit/>
          </a:bodyPr>
          <a:lstStyle/>
          <a:p>
            <a:pPr algn="ctr"/>
            <a:r>
              <a:rPr lang="it-IT" sz="2400" dirty="0">
                <a:solidFill>
                  <a:srgbClr val="000000"/>
                </a:solidFill>
                <a:latin typeface="Calibri" panose="020F0502020204030204" pitchFamily="34" charset="0"/>
              </a:rPr>
              <a:t>CAPACITÀ</a:t>
            </a:r>
            <a:endParaRPr lang="en-US" sz="2400" dirty="0"/>
          </a:p>
        </p:txBody>
      </p:sp>
      <p:sp>
        <p:nvSpPr>
          <p:cNvPr id="80" name="Rettangolo con angoli arrotondati 79">
            <a:extLst>
              <a:ext uri="{FF2B5EF4-FFF2-40B4-BE49-F238E27FC236}">
                <a16:creationId xmlns:a16="http://schemas.microsoft.com/office/drawing/2014/main" id="{329795E7-D10C-4B7B-8516-827CD4488EC9}"/>
              </a:ext>
            </a:extLst>
          </p:cNvPr>
          <p:cNvSpPr/>
          <p:nvPr/>
        </p:nvSpPr>
        <p:spPr>
          <a:xfrm rot="16200000">
            <a:off x="2153595" y="439010"/>
            <a:ext cx="608384" cy="1311561"/>
          </a:xfrm>
          <a:prstGeom prst="roundRect">
            <a:avLst/>
          </a:prstGeom>
          <a:solidFill>
            <a:schemeClr val="accent6">
              <a:lumMod val="75000"/>
            </a:schemeClr>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500" dirty="0"/>
          </a:p>
        </p:txBody>
      </p:sp>
      <p:sp>
        <p:nvSpPr>
          <p:cNvPr id="81" name="Rettangolo con angoli arrotondati 80">
            <a:extLst>
              <a:ext uri="{FF2B5EF4-FFF2-40B4-BE49-F238E27FC236}">
                <a16:creationId xmlns:a16="http://schemas.microsoft.com/office/drawing/2014/main" id="{B5CB7D70-7055-4C7B-B86A-25D96CD856B7}"/>
              </a:ext>
            </a:extLst>
          </p:cNvPr>
          <p:cNvSpPr/>
          <p:nvPr/>
        </p:nvSpPr>
        <p:spPr>
          <a:xfrm rot="16200000">
            <a:off x="2134227" y="1159580"/>
            <a:ext cx="636778" cy="1301218"/>
          </a:xfrm>
          <a:prstGeom prst="roundRect">
            <a:avLst/>
          </a:prstGeom>
          <a:solidFill>
            <a:schemeClr val="bg2">
              <a:lumMod val="75000"/>
            </a:schemeClr>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82" name="Rettangolo con angoli arrotondati 81">
            <a:extLst>
              <a:ext uri="{FF2B5EF4-FFF2-40B4-BE49-F238E27FC236}">
                <a16:creationId xmlns:a16="http://schemas.microsoft.com/office/drawing/2014/main" id="{E05BBE7C-B143-4E4E-9BDD-0C96D0E1BBBC}"/>
              </a:ext>
            </a:extLst>
          </p:cNvPr>
          <p:cNvSpPr/>
          <p:nvPr/>
        </p:nvSpPr>
        <p:spPr>
          <a:xfrm rot="16200000">
            <a:off x="1995433" y="1990069"/>
            <a:ext cx="914366" cy="1301219"/>
          </a:xfrm>
          <a:prstGeom prst="roundRect">
            <a:avLst/>
          </a:prstGeom>
          <a:solidFill>
            <a:schemeClr val="accent2">
              <a:lumMod val="60000"/>
              <a:lumOff val="40000"/>
            </a:schemeClr>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83" name="Rettangolo 82">
            <a:extLst>
              <a:ext uri="{FF2B5EF4-FFF2-40B4-BE49-F238E27FC236}">
                <a16:creationId xmlns:a16="http://schemas.microsoft.com/office/drawing/2014/main" id="{4F9A1BC3-2479-4AAB-A9DE-A03CF30563E1}"/>
              </a:ext>
            </a:extLst>
          </p:cNvPr>
          <p:cNvSpPr/>
          <p:nvPr/>
        </p:nvSpPr>
        <p:spPr>
          <a:xfrm>
            <a:off x="1982040" y="2492354"/>
            <a:ext cx="998464" cy="300082"/>
          </a:xfrm>
          <a:prstGeom prst="rect">
            <a:avLst/>
          </a:prstGeom>
        </p:spPr>
        <p:txBody>
          <a:bodyPr wrap="square">
            <a:spAutoFit/>
          </a:bodyPr>
          <a:lstStyle/>
          <a:p>
            <a:pPr algn="ctr"/>
            <a:r>
              <a:rPr lang="it-IT" sz="1350" dirty="0">
                <a:solidFill>
                  <a:srgbClr val="000000"/>
                </a:solidFill>
                <a:latin typeface="Calibri" panose="020F0502020204030204" pitchFamily="34" charset="0"/>
              </a:rPr>
              <a:t>SOCIALE</a:t>
            </a:r>
            <a:endParaRPr lang="en-US" sz="1350" dirty="0"/>
          </a:p>
        </p:txBody>
      </p:sp>
      <p:sp>
        <p:nvSpPr>
          <p:cNvPr id="84" name="Rettangolo 83">
            <a:extLst>
              <a:ext uri="{FF2B5EF4-FFF2-40B4-BE49-F238E27FC236}">
                <a16:creationId xmlns:a16="http://schemas.microsoft.com/office/drawing/2014/main" id="{4CAA1015-1227-4FFC-8CCF-C298B8013DF8}"/>
              </a:ext>
            </a:extLst>
          </p:cNvPr>
          <p:cNvSpPr/>
          <p:nvPr/>
        </p:nvSpPr>
        <p:spPr>
          <a:xfrm>
            <a:off x="1906449" y="1651425"/>
            <a:ext cx="1093504" cy="300082"/>
          </a:xfrm>
          <a:prstGeom prst="rect">
            <a:avLst/>
          </a:prstGeom>
        </p:spPr>
        <p:txBody>
          <a:bodyPr wrap="square">
            <a:spAutoFit/>
          </a:bodyPr>
          <a:lstStyle/>
          <a:p>
            <a:pPr algn="ctr"/>
            <a:r>
              <a:rPr lang="it-IT" sz="1350" dirty="0">
                <a:solidFill>
                  <a:srgbClr val="000000"/>
                </a:solidFill>
                <a:latin typeface="Calibri" panose="020F0502020204030204" pitchFamily="34" charset="0"/>
              </a:rPr>
              <a:t>ECONOMICA</a:t>
            </a:r>
            <a:endParaRPr lang="en-US" sz="1350" dirty="0"/>
          </a:p>
        </p:txBody>
      </p:sp>
      <p:sp>
        <p:nvSpPr>
          <p:cNvPr id="86" name="Rettangolo 85">
            <a:extLst>
              <a:ext uri="{FF2B5EF4-FFF2-40B4-BE49-F238E27FC236}">
                <a16:creationId xmlns:a16="http://schemas.microsoft.com/office/drawing/2014/main" id="{1CD35FAB-FD79-45A1-9A94-8D8758CF722D}"/>
              </a:ext>
            </a:extLst>
          </p:cNvPr>
          <p:cNvSpPr/>
          <p:nvPr/>
        </p:nvSpPr>
        <p:spPr>
          <a:xfrm rot="16200000">
            <a:off x="3905113" y="3796506"/>
            <a:ext cx="228799" cy="1674496"/>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87" name="Rettangolo 86">
            <a:extLst>
              <a:ext uri="{FF2B5EF4-FFF2-40B4-BE49-F238E27FC236}">
                <a16:creationId xmlns:a16="http://schemas.microsoft.com/office/drawing/2014/main" id="{FFB1A70C-4456-4B16-AB62-3AD3CF19B193}"/>
              </a:ext>
            </a:extLst>
          </p:cNvPr>
          <p:cNvSpPr/>
          <p:nvPr/>
        </p:nvSpPr>
        <p:spPr>
          <a:xfrm rot="16200000">
            <a:off x="3873498" y="2084339"/>
            <a:ext cx="274320" cy="1674495"/>
          </a:xfrm>
          <a:prstGeom prst="rect">
            <a:avLst/>
          </a:prstGeom>
          <a:solidFill>
            <a:schemeClr val="accent2">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88" name="Rettangolo 87">
            <a:extLst>
              <a:ext uri="{FF2B5EF4-FFF2-40B4-BE49-F238E27FC236}">
                <a16:creationId xmlns:a16="http://schemas.microsoft.com/office/drawing/2014/main" id="{E47BF21E-8428-4F7B-9149-5F55CF8A980C}"/>
              </a:ext>
            </a:extLst>
          </p:cNvPr>
          <p:cNvSpPr/>
          <p:nvPr/>
        </p:nvSpPr>
        <p:spPr>
          <a:xfrm>
            <a:off x="3447609" y="3719039"/>
            <a:ext cx="1393907" cy="300082"/>
          </a:xfrm>
          <a:prstGeom prst="rect">
            <a:avLst/>
          </a:prstGeom>
        </p:spPr>
        <p:txBody>
          <a:bodyPr wrap="square">
            <a:spAutoFit/>
          </a:bodyPr>
          <a:lstStyle/>
          <a:p>
            <a:pPr algn="ctr"/>
            <a:r>
              <a:rPr lang="it-IT" sz="1350" dirty="0">
                <a:solidFill>
                  <a:srgbClr val="000000"/>
                </a:solidFill>
                <a:latin typeface="Calibri" panose="020F0502020204030204" pitchFamily="34" charset="0"/>
              </a:rPr>
              <a:t>Rapporto PA</a:t>
            </a:r>
            <a:endParaRPr lang="en-US" sz="1350" dirty="0"/>
          </a:p>
        </p:txBody>
      </p:sp>
      <p:sp>
        <p:nvSpPr>
          <p:cNvPr id="90" name="Rettangolo 89">
            <a:extLst>
              <a:ext uri="{FF2B5EF4-FFF2-40B4-BE49-F238E27FC236}">
                <a16:creationId xmlns:a16="http://schemas.microsoft.com/office/drawing/2014/main" id="{4D1D88A0-FD3B-4ADE-A434-866BCC0A0AC4}"/>
              </a:ext>
            </a:extLst>
          </p:cNvPr>
          <p:cNvSpPr/>
          <p:nvPr/>
        </p:nvSpPr>
        <p:spPr>
          <a:xfrm>
            <a:off x="3229052" y="4481422"/>
            <a:ext cx="1674496" cy="300082"/>
          </a:xfrm>
          <a:prstGeom prst="rect">
            <a:avLst/>
          </a:prstGeom>
        </p:spPr>
        <p:txBody>
          <a:bodyPr wrap="square">
            <a:spAutoFit/>
          </a:bodyPr>
          <a:lstStyle/>
          <a:p>
            <a:pPr algn="ctr"/>
            <a:r>
              <a:rPr lang="it-IT" sz="1350" dirty="0">
                <a:solidFill>
                  <a:srgbClr val="000000"/>
                </a:solidFill>
                <a:latin typeface="Calibri" panose="020F0502020204030204" pitchFamily="34" charset="0"/>
              </a:rPr>
              <a:t>Digitalizzazione</a:t>
            </a:r>
            <a:endParaRPr lang="en-US" sz="1350" dirty="0"/>
          </a:p>
        </p:txBody>
      </p:sp>
      <p:sp>
        <p:nvSpPr>
          <p:cNvPr id="91" name="Rettangolo 90">
            <a:extLst>
              <a:ext uri="{FF2B5EF4-FFF2-40B4-BE49-F238E27FC236}">
                <a16:creationId xmlns:a16="http://schemas.microsoft.com/office/drawing/2014/main" id="{231974DD-907E-46D5-89EF-9FE26D123328}"/>
              </a:ext>
            </a:extLst>
          </p:cNvPr>
          <p:cNvSpPr/>
          <p:nvPr/>
        </p:nvSpPr>
        <p:spPr>
          <a:xfrm>
            <a:off x="3281875" y="3456142"/>
            <a:ext cx="1535987" cy="300082"/>
          </a:xfrm>
          <a:prstGeom prst="rect">
            <a:avLst/>
          </a:prstGeom>
        </p:spPr>
        <p:txBody>
          <a:bodyPr wrap="square">
            <a:spAutoFit/>
          </a:bodyPr>
          <a:lstStyle/>
          <a:p>
            <a:pPr algn="ctr"/>
            <a:r>
              <a:rPr lang="it-IT" sz="1350" dirty="0"/>
              <a:t>Formazione tecnici</a:t>
            </a:r>
            <a:endParaRPr lang="en-US" sz="1350" dirty="0"/>
          </a:p>
        </p:txBody>
      </p:sp>
      <p:sp>
        <p:nvSpPr>
          <p:cNvPr id="93" name="Rettangolo 92">
            <a:extLst>
              <a:ext uri="{FF2B5EF4-FFF2-40B4-BE49-F238E27FC236}">
                <a16:creationId xmlns:a16="http://schemas.microsoft.com/office/drawing/2014/main" id="{80024939-D2C9-44D1-B40C-987D9A93AF54}"/>
              </a:ext>
            </a:extLst>
          </p:cNvPr>
          <p:cNvSpPr/>
          <p:nvPr/>
        </p:nvSpPr>
        <p:spPr>
          <a:xfrm>
            <a:off x="3109083" y="3968536"/>
            <a:ext cx="1783080" cy="300082"/>
          </a:xfrm>
          <a:prstGeom prst="rect">
            <a:avLst/>
          </a:prstGeom>
        </p:spPr>
        <p:txBody>
          <a:bodyPr wrap="square">
            <a:spAutoFit/>
          </a:bodyPr>
          <a:lstStyle/>
          <a:p>
            <a:pPr algn="ctr"/>
            <a:r>
              <a:rPr lang="it-IT" sz="1350" dirty="0">
                <a:solidFill>
                  <a:srgbClr val="000000"/>
                </a:solidFill>
                <a:latin typeface="Calibri" panose="020F0502020204030204" pitchFamily="34" charset="0"/>
              </a:rPr>
              <a:t>Rapporto stakeholders</a:t>
            </a:r>
            <a:endParaRPr lang="en-US" sz="1350" dirty="0"/>
          </a:p>
        </p:txBody>
      </p:sp>
      <p:sp>
        <p:nvSpPr>
          <p:cNvPr id="96" name="Rettangolo 95">
            <a:extLst>
              <a:ext uri="{FF2B5EF4-FFF2-40B4-BE49-F238E27FC236}">
                <a16:creationId xmlns:a16="http://schemas.microsoft.com/office/drawing/2014/main" id="{9FAAF42E-D0CF-476E-9CE1-0E3241A491F3}"/>
              </a:ext>
            </a:extLst>
          </p:cNvPr>
          <p:cNvSpPr/>
          <p:nvPr/>
        </p:nvSpPr>
        <p:spPr>
          <a:xfrm>
            <a:off x="3142801" y="3206964"/>
            <a:ext cx="1674496" cy="300082"/>
          </a:xfrm>
          <a:prstGeom prst="rect">
            <a:avLst/>
          </a:prstGeom>
        </p:spPr>
        <p:txBody>
          <a:bodyPr wrap="square">
            <a:spAutoFit/>
          </a:bodyPr>
          <a:lstStyle/>
          <a:p>
            <a:pPr algn="ctr"/>
            <a:r>
              <a:rPr lang="it-IT" sz="1350" dirty="0">
                <a:solidFill>
                  <a:srgbClr val="000000"/>
                </a:solidFill>
                <a:latin typeface="Calibri" panose="020F0502020204030204" pitchFamily="34" charset="0"/>
              </a:rPr>
              <a:t>Pianificazione</a:t>
            </a:r>
            <a:endParaRPr lang="en-US" sz="1350" dirty="0"/>
          </a:p>
        </p:txBody>
      </p:sp>
      <p:sp>
        <p:nvSpPr>
          <p:cNvPr id="97" name="Rettangolo 96">
            <a:extLst>
              <a:ext uri="{FF2B5EF4-FFF2-40B4-BE49-F238E27FC236}">
                <a16:creationId xmlns:a16="http://schemas.microsoft.com/office/drawing/2014/main" id="{51DEA25E-8A0E-42F3-8276-C3627414F6EB}"/>
              </a:ext>
            </a:extLst>
          </p:cNvPr>
          <p:cNvSpPr/>
          <p:nvPr/>
        </p:nvSpPr>
        <p:spPr>
          <a:xfrm>
            <a:off x="3173409" y="2799521"/>
            <a:ext cx="1674496" cy="300082"/>
          </a:xfrm>
          <a:prstGeom prst="rect">
            <a:avLst/>
          </a:prstGeom>
        </p:spPr>
        <p:txBody>
          <a:bodyPr wrap="square">
            <a:spAutoFit/>
          </a:bodyPr>
          <a:lstStyle/>
          <a:p>
            <a:pPr algn="ctr"/>
            <a:r>
              <a:rPr lang="it-IT" sz="1350" dirty="0">
                <a:solidFill>
                  <a:srgbClr val="000000"/>
                </a:solidFill>
                <a:latin typeface="Calibri" panose="020F0502020204030204" pitchFamily="34" charset="0"/>
              </a:rPr>
              <a:t>Informazione</a:t>
            </a:r>
            <a:endParaRPr lang="en-US" sz="1350" dirty="0"/>
          </a:p>
        </p:txBody>
      </p:sp>
      <p:sp>
        <p:nvSpPr>
          <p:cNvPr id="98" name="Rettangolo 97">
            <a:extLst>
              <a:ext uri="{FF2B5EF4-FFF2-40B4-BE49-F238E27FC236}">
                <a16:creationId xmlns:a16="http://schemas.microsoft.com/office/drawing/2014/main" id="{B7739DFB-33A3-4EB1-AD6F-89FA1EB804A5}"/>
              </a:ext>
            </a:extLst>
          </p:cNvPr>
          <p:cNvSpPr/>
          <p:nvPr/>
        </p:nvSpPr>
        <p:spPr>
          <a:xfrm rot="16200000">
            <a:off x="3873498" y="1483407"/>
            <a:ext cx="274320" cy="1674495"/>
          </a:xfrm>
          <a:prstGeom prst="rect">
            <a:avLst/>
          </a:prstGeom>
          <a:solidFill>
            <a:schemeClr val="accent2">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99" name="Rettangolo 98">
            <a:extLst>
              <a:ext uri="{FF2B5EF4-FFF2-40B4-BE49-F238E27FC236}">
                <a16:creationId xmlns:a16="http://schemas.microsoft.com/office/drawing/2014/main" id="{96C99408-86E1-429B-BADD-E5EE03ECD9F7}"/>
              </a:ext>
            </a:extLst>
          </p:cNvPr>
          <p:cNvSpPr/>
          <p:nvPr/>
        </p:nvSpPr>
        <p:spPr>
          <a:xfrm>
            <a:off x="3229051" y="2198590"/>
            <a:ext cx="1536890" cy="300082"/>
          </a:xfrm>
          <a:prstGeom prst="rect">
            <a:avLst/>
          </a:prstGeom>
        </p:spPr>
        <p:txBody>
          <a:bodyPr wrap="square">
            <a:spAutoFit/>
          </a:bodyPr>
          <a:lstStyle/>
          <a:p>
            <a:pPr algn="ctr"/>
            <a:r>
              <a:rPr lang="it-IT" sz="1350" dirty="0">
                <a:solidFill>
                  <a:srgbClr val="000000"/>
                </a:solidFill>
                <a:latin typeface="Calibri" panose="020F0502020204030204" pitchFamily="34" charset="0"/>
              </a:rPr>
              <a:t>Organizzazione</a:t>
            </a:r>
            <a:endParaRPr lang="en-US" sz="1350" dirty="0"/>
          </a:p>
        </p:txBody>
      </p:sp>
      <p:sp>
        <p:nvSpPr>
          <p:cNvPr id="102" name="Rettangolo 101">
            <a:extLst>
              <a:ext uri="{FF2B5EF4-FFF2-40B4-BE49-F238E27FC236}">
                <a16:creationId xmlns:a16="http://schemas.microsoft.com/office/drawing/2014/main" id="{F70D5EB0-215A-4283-A271-FCA165E989F0}"/>
              </a:ext>
            </a:extLst>
          </p:cNvPr>
          <p:cNvSpPr/>
          <p:nvPr/>
        </p:nvSpPr>
        <p:spPr>
          <a:xfrm rot="16200000">
            <a:off x="3861680" y="1109101"/>
            <a:ext cx="274320" cy="1674495"/>
          </a:xfrm>
          <a:prstGeom prst="rect">
            <a:avLst/>
          </a:prstGeom>
          <a:solidFill>
            <a:schemeClr val="bg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08" name="Rettangolo 107">
            <a:extLst>
              <a:ext uri="{FF2B5EF4-FFF2-40B4-BE49-F238E27FC236}">
                <a16:creationId xmlns:a16="http://schemas.microsoft.com/office/drawing/2014/main" id="{C71FB513-81DD-4CA9-A9F5-0A782FAC06F3}"/>
              </a:ext>
            </a:extLst>
          </p:cNvPr>
          <p:cNvSpPr/>
          <p:nvPr/>
        </p:nvSpPr>
        <p:spPr>
          <a:xfrm>
            <a:off x="3161590" y="1824283"/>
            <a:ext cx="1674496" cy="300082"/>
          </a:xfrm>
          <a:prstGeom prst="rect">
            <a:avLst/>
          </a:prstGeom>
        </p:spPr>
        <p:txBody>
          <a:bodyPr wrap="square">
            <a:spAutoFit/>
          </a:bodyPr>
          <a:lstStyle/>
          <a:p>
            <a:pPr algn="ctr"/>
            <a:r>
              <a:rPr lang="it-IT" sz="1350" dirty="0">
                <a:solidFill>
                  <a:srgbClr val="000000"/>
                </a:solidFill>
                <a:latin typeface="Calibri" panose="020F0502020204030204" pitchFamily="34" charset="0"/>
              </a:rPr>
              <a:t>Fondi</a:t>
            </a:r>
            <a:endParaRPr lang="en-US" sz="1350" dirty="0"/>
          </a:p>
        </p:txBody>
      </p:sp>
      <p:sp>
        <p:nvSpPr>
          <p:cNvPr id="109" name="Rettangolo 108">
            <a:extLst>
              <a:ext uri="{FF2B5EF4-FFF2-40B4-BE49-F238E27FC236}">
                <a16:creationId xmlns:a16="http://schemas.microsoft.com/office/drawing/2014/main" id="{4289D9E8-DF14-437F-9972-7292B9A51F66}"/>
              </a:ext>
            </a:extLst>
          </p:cNvPr>
          <p:cNvSpPr/>
          <p:nvPr/>
        </p:nvSpPr>
        <p:spPr>
          <a:xfrm rot="16200000">
            <a:off x="3861677" y="776618"/>
            <a:ext cx="274320" cy="1674495"/>
          </a:xfrm>
          <a:prstGeom prst="rect">
            <a:avLst/>
          </a:prstGeom>
          <a:solidFill>
            <a:schemeClr val="bg2">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10" name="Rettangolo 109">
            <a:extLst>
              <a:ext uri="{FF2B5EF4-FFF2-40B4-BE49-F238E27FC236}">
                <a16:creationId xmlns:a16="http://schemas.microsoft.com/office/drawing/2014/main" id="{54E2AE94-5DB6-461E-A04F-2EE12DF37BA1}"/>
              </a:ext>
            </a:extLst>
          </p:cNvPr>
          <p:cNvSpPr/>
          <p:nvPr/>
        </p:nvSpPr>
        <p:spPr>
          <a:xfrm>
            <a:off x="3161588" y="1491800"/>
            <a:ext cx="1674496" cy="300082"/>
          </a:xfrm>
          <a:prstGeom prst="rect">
            <a:avLst/>
          </a:prstGeom>
        </p:spPr>
        <p:txBody>
          <a:bodyPr wrap="square">
            <a:spAutoFit/>
          </a:bodyPr>
          <a:lstStyle/>
          <a:p>
            <a:pPr algn="ctr"/>
            <a:r>
              <a:rPr lang="it-IT" sz="1350" dirty="0">
                <a:solidFill>
                  <a:srgbClr val="000000"/>
                </a:solidFill>
                <a:latin typeface="Calibri" panose="020F0502020204030204" pitchFamily="34" charset="0"/>
              </a:rPr>
              <a:t>Assicurazioni</a:t>
            </a:r>
            <a:endParaRPr lang="en-US" sz="1350" dirty="0"/>
          </a:p>
        </p:txBody>
      </p:sp>
      <p:sp>
        <p:nvSpPr>
          <p:cNvPr id="111" name="Rettangolo 110">
            <a:extLst>
              <a:ext uri="{FF2B5EF4-FFF2-40B4-BE49-F238E27FC236}">
                <a16:creationId xmlns:a16="http://schemas.microsoft.com/office/drawing/2014/main" id="{891F67C4-D6CA-4BA0-907E-4F4E2BA108A8}"/>
              </a:ext>
            </a:extLst>
          </p:cNvPr>
          <p:cNvSpPr/>
          <p:nvPr/>
        </p:nvSpPr>
        <p:spPr>
          <a:xfrm rot="16200000">
            <a:off x="3865028" y="89634"/>
            <a:ext cx="274320" cy="1674495"/>
          </a:xfrm>
          <a:prstGeom prst="rect">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12" name="Rettangolo 111">
            <a:extLst>
              <a:ext uri="{FF2B5EF4-FFF2-40B4-BE49-F238E27FC236}">
                <a16:creationId xmlns:a16="http://schemas.microsoft.com/office/drawing/2014/main" id="{38920B33-3E46-454B-B8B3-BFC70A5B7AAB}"/>
              </a:ext>
            </a:extLst>
          </p:cNvPr>
          <p:cNvSpPr/>
          <p:nvPr/>
        </p:nvSpPr>
        <p:spPr>
          <a:xfrm>
            <a:off x="3164938" y="804814"/>
            <a:ext cx="1627163" cy="300082"/>
          </a:xfrm>
          <a:prstGeom prst="rect">
            <a:avLst/>
          </a:prstGeom>
        </p:spPr>
        <p:txBody>
          <a:bodyPr wrap="square">
            <a:spAutoFit/>
          </a:bodyPr>
          <a:lstStyle/>
          <a:p>
            <a:pPr algn="ctr"/>
            <a:r>
              <a:rPr lang="it-IT" sz="1350" dirty="0">
                <a:solidFill>
                  <a:srgbClr val="000000"/>
                </a:solidFill>
                <a:latin typeface="Calibri" panose="020F0502020204030204" pitchFamily="34" charset="0"/>
              </a:rPr>
              <a:t>Raccordo pian. livelli</a:t>
            </a:r>
            <a:endParaRPr lang="en-US" sz="1350" dirty="0"/>
          </a:p>
        </p:txBody>
      </p:sp>
      <p:sp>
        <p:nvSpPr>
          <p:cNvPr id="119" name="Rettangolo 118">
            <a:extLst>
              <a:ext uri="{FF2B5EF4-FFF2-40B4-BE49-F238E27FC236}">
                <a16:creationId xmlns:a16="http://schemas.microsoft.com/office/drawing/2014/main" id="{26B64AF7-0EC9-431C-9A7B-28DCA8469039}"/>
              </a:ext>
            </a:extLst>
          </p:cNvPr>
          <p:cNvSpPr/>
          <p:nvPr/>
        </p:nvSpPr>
        <p:spPr>
          <a:xfrm rot="16200000">
            <a:off x="3905113" y="3533070"/>
            <a:ext cx="228799" cy="1674496"/>
          </a:xfrm>
          <a:prstGeom prst="rect">
            <a:avLst/>
          </a:prstGeom>
          <a:solidFill>
            <a:schemeClr val="accent6">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20" name="Rettangolo 119">
            <a:extLst>
              <a:ext uri="{FF2B5EF4-FFF2-40B4-BE49-F238E27FC236}">
                <a16:creationId xmlns:a16="http://schemas.microsoft.com/office/drawing/2014/main" id="{EEE49439-BA6D-40F9-81FF-DB77C0F7136A}"/>
              </a:ext>
            </a:extLst>
          </p:cNvPr>
          <p:cNvSpPr/>
          <p:nvPr/>
        </p:nvSpPr>
        <p:spPr>
          <a:xfrm>
            <a:off x="3183429" y="4228645"/>
            <a:ext cx="1774413" cy="300082"/>
          </a:xfrm>
          <a:prstGeom prst="rect">
            <a:avLst/>
          </a:prstGeom>
          <a:ln>
            <a:noFill/>
          </a:ln>
        </p:spPr>
        <p:txBody>
          <a:bodyPr wrap="square">
            <a:spAutoFit/>
          </a:bodyPr>
          <a:lstStyle/>
          <a:p>
            <a:pPr algn="ctr"/>
            <a:r>
              <a:rPr lang="it-IT" sz="1350" dirty="0">
                <a:solidFill>
                  <a:srgbClr val="000000"/>
                </a:solidFill>
                <a:latin typeface="Calibri" panose="020F0502020204030204" pitchFamily="34" charset="0"/>
              </a:rPr>
              <a:t>Rapporto Popolazione</a:t>
            </a:r>
            <a:endParaRPr lang="en-US" sz="1350" dirty="0"/>
          </a:p>
        </p:txBody>
      </p:sp>
      <p:sp>
        <p:nvSpPr>
          <p:cNvPr id="137" name="Rettangolo 136">
            <a:extLst>
              <a:ext uri="{FF2B5EF4-FFF2-40B4-BE49-F238E27FC236}">
                <a16:creationId xmlns:a16="http://schemas.microsoft.com/office/drawing/2014/main" id="{95F93994-B586-4E9E-82CA-26334B4F4E2D}"/>
              </a:ext>
            </a:extLst>
          </p:cNvPr>
          <p:cNvSpPr/>
          <p:nvPr/>
        </p:nvSpPr>
        <p:spPr>
          <a:xfrm rot="16200000">
            <a:off x="3880098" y="1803792"/>
            <a:ext cx="236155" cy="1654776"/>
          </a:xfrm>
          <a:prstGeom prst="rect">
            <a:avLst/>
          </a:prstGeom>
          <a:solidFill>
            <a:schemeClr val="accent2">
              <a:lumMod val="60000"/>
              <a:lumOff val="4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38" name="Rettangolo 137">
            <a:extLst>
              <a:ext uri="{FF2B5EF4-FFF2-40B4-BE49-F238E27FC236}">
                <a16:creationId xmlns:a16="http://schemas.microsoft.com/office/drawing/2014/main" id="{E7760A9F-5E03-4CC9-9939-338F0090115A}"/>
              </a:ext>
            </a:extLst>
          </p:cNvPr>
          <p:cNvSpPr/>
          <p:nvPr/>
        </p:nvSpPr>
        <p:spPr>
          <a:xfrm>
            <a:off x="3288532" y="2511640"/>
            <a:ext cx="1477409" cy="300082"/>
          </a:xfrm>
          <a:prstGeom prst="rect">
            <a:avLst/>
          </a:prstGeom>
        </p:spPr>
        <p:txBody>
          <a:bodyPr wrap="square">
            <a:spAutoFit/>
          </a:bodyPr>
          <a:lstStyle/>
          <a:p>
            <a:pPr algn="ctr"/>
            <a:r>
              <a:rPr lang="it-IT" sz="1350" dirty="0">
                <a:solidFill>
                  <a:srgbClr val="000000"/>
                </a:solidFill>
                <a:latin typeface="Calibri" panose="020F0502020204030204" pitchFamily="34" charset="0"/>
              </a:rPr>
              <a:t>Formazione</a:t>
            </a:r>
            <a:endParaRPr lang="en-US" sz="1350" dirty="0"/>
          </a:p>
        </p:txBody>
      </p:sp>
      <p:sp>
        <p:nvSpPr>
          <p:cNvPr id="141" name="Rettangolo 140">
            <a:extLst>
              <a:ext uri="{FF2B5EF4-FFF2-40B4-BE49-F238E27FC236}">
                <a16:creationId xmlns:a16="http://schemas.microsoft.com/office/drawing/2014/main" id="{E89B2BF2-716C-433A-BEBB-A2938A541280}"/>
              </a:ext>
            </a:extLst>
          </p:cNvPr>
          <p:cNvSpPr/>
          <p:nvPr/>
        </p:nvSpPr>
        <p:spPr>
          <a:xfrm>
            <a:off x="3164938" y="1121982"/>
            <a:ext cx="1682594" cy="507831"/>
          </a:xfrm>
          <a:prstGeom prst="rect">
            <a:avLst/>
          </a:prstGeom>
        </p:spPr>
        <p:txBody>
          <a:bodyPr wrap="square">
            <a:spAutoFit/>
          </a:bodyPr>
          <a:lstStyle/>
          <a:p>
            <a:pPr algn="ctr"/>
            <a:r>
              <a:rPr lang="it-IT" sz="1350" dirty="0">
                <a:solidFill>
                  <a:srgbClr val="000000"/>
                </a:solidFill>
                <a:latin typeface="Calibri" panose="020F0502020204030204" pitchFamily="34" charset="0"/>
              </a:rPr>
              <a:t>Raccordo pian. settori</a:t>
            </a:r>
            <a:endParaRPr lang="en-US" sz="1350" dirty="0"/>
          </a:p>
        </p:txBody>
      </p:sp>
      <p:sp>
        <p:nvSpPr>
          <p:cNvPr id="68" name="Rettangolo con angoli arrotondati 67">
            <a:extLst>
              <a:ext uri="{FF2B5EF4-FFF2-40B4-BE49-F238E27FC236}">
                <a16:creationId xmlns:a16="http://schemas.microsoft.com/office/drawing/2014/main" id="{E7A009FA-59E1-43CF-90F2-9F1ADAE71DB9}"/>
              </a:ext>
            </a:extLst>
          </p:cNvPr>
          <p:cNvSpPr/>
          <p:nvPr/>
        </p:nvSpPr>
        <p:spPr>
          <a:xfrm rot="16200000">
            <a:off x="5318678" y="2364331"/>
            <a:ext cx="274320" cy="1099408"/>
          </a:xfrm>
          <a:prstGeom prst="roundRect">
            <a:avLst/>
          </a:prstGeom>
          <a:solidFill>
            <a:schemeClr val="accent2">
              <a:lumMod val="60000"/>
              <a:lumOff val="40000"/>
            </a:schemeClr>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69" name="Rettangolo con angoli arrotondati 68">
            <a:extLst>
              <a:ext uri="{FF2B5EF4-FFF2-40B4-BE49-F238E27FC236}">
                <a16:creationId xmlns:a16="http://schemas.microsoft.com/office/drawing/2014/main" id="{4F6BA546-485A-47DE-8BCC-25A44368B27D}"/>
              </a:ext>
            </a:extLst>
          </p:cNvPr>
          <p:cNvSpPr/>
          <p:nvPr/>
        </p:nvSpPr>
        <p:spPr>
          <a:xfrm rot="10800000">
            <a:off x="4925172" y="4512292"/>
            <a:ext cx="1080369" cy="228798"/>
          </a:xfrm>
          <a:prstGeom prst="roundRect">
            <a:avLst/>
          </a:prstGeom>
          <a:solidFill>
            <a:srgbClr val="FAC090"/>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113" name="Rettangolo 112">
            <a:extLst>
              <a:ext uri="{FF2B5EF4-FFF2-40B4-BE49-F238E27FC236}">
                <a16:creationId xmlns:a16="http://schemas.microsoft.com/office/drawing/2014/main" id="{7098885B-523C-41A3-B409-FB624FEA8AB6}"/>
              </a:ext>
            </a:extLst>
          </p:cNvPr>
          <p:cNvSpPr/>
          <p:nvPr/>
        </p:nvSpPr>
        <p:spPr>
          <a:xfrm>
            <a:off x="4853717" y="4502303"/>
            <a:ext cx="1259688" cy="276999"/>
          </a:xfrm>
          <a:prstGeom prst="rect">
            <a:avLst/>
          </a:prstGeom>
        </p:spPr>
        <p:txBody>
          <a:bodyPr wrap="square">
            <a:spAutoFit/>
          </a:bodyPr>
          <a:lstStyle/>
          <a:p>
            <a:pPr algn="ctr"/>
            <a:r>
              <a:rPr lang="it-IT" sz="1200" dirty="0">
                <a:solidFill>
                  <a:srgbClr val="000000"/>
                </a:solidFill>
                <a:latin typeface="Calibri" panose="020F0502020204030204" pitchFamily="34" charset="0"/>
              </a:rPr>
              <a:t>Indicatori</a:t>
            </a:r>
            <a:endParaRPr lang="en-US" sz="1200" dirty="0"/>
          </a:p>
        </p:txBody>
      </p:sp>
      <p:sp>
        <p:nvSpPr>
          <p:cNvPr id="114" name="Rettangolo 113">
            <a:extLst>
              <a:ext uri="{FF2B5EF4-FFF2-40B4-BE49-F238E27FC236}">
                <a16:creationId xmlns:a16="http://schemas.microsoft.com/office/drawing/2014/main" id="{8EDD7102-3DAA-4CF1-9F24-330D329A6D5F}"/>
              </a:ext>
            </a:extLst>
          </p:cNvPr>
          <p:cNvSpPr/>
          <p:nvPr/>
        </p:nvSpPr>
        <p:spPr>
          <a:xfrm>
            <a:off x="4897502" y="2792260"/>
            <a:ext cx="1108037" cy="276999"/>
          </a:xfrm>
          <a:prstGeom prst="rect">
            <a:avLst/>
          </a:prstGeom>
        </p:spPr>
        <p:txBody>
          <a:bodyPr wrap="square">
            <a:spAutoFit/>
          </a:bodyPr>
          <a:lstStyle/>
          <a:p>
            <a:pPr algn="ctr"/>
            <a:r>
              <a:rPr lang="it-IT" sz="1200" dirty="0">
                <a:solidFill>
                  <a:srgbClr val="000000"/>
                </a:solidFill>
                <a:latin typeface="Calibri" panose="020F0502020204030204" pitchFamily="34" charset="0"/>
              </a:rPr>
              <a:t>Indicatori</a:t>
            </a:r>
            <a:endParaRPr lang="en-US" sz="1200" dirty="0"/>
          </a:p>
        </p:txBody>
      </p:sp>
      <p:sp>
        <p:nvSpPr>
          <p:cNvPr id="115" name="Rettangolo con angoli arrotondati 114">
            <a:extLst>
              <a:ext uri="{FF2B5EF4-FFF2-40B4-BE49-F238E27FC236}">
                <a16:creationId xmlns:a16="http://schemas.microsoft.com/office/drawing/2014/main" id="{53F491AD-73EF-41EB-B3A4-DD0B7883BF32}"/>
              </a:ext>
            </a:extLst>
          </p:cNvPr>
          <p:cNvSpPr/>
          <p:nvPr/>
        </p:nvSpPr>
        <p:spPr>
          <a:xfrm rot="5400000" flipV="1">
            <a:off x="5307565" y="1394628"/>
            <a:ext cx="290747" cy="1099407"/>
          </a:xfrm>
          <a:prstGeom prst="roundRect">
            <a:avLst/>
          </a:prstGeom>
          <a:solidFill>
            <a:schemeClr val="bg2">
              <a:lumMod val="75000"/>
            </a:schemeClr>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116" name="Rettangolo con angoli arrotondati 115">
            <a:extLst>
              <a:ext uri="{FF2B5EF4-FFF2-40B4-BE49-F238E27FC236}">
                <a16:creationId xmlns:a16="http://schemas.microsoft.com/office/drawing/2014/main" id="{43BDD24E-61EA-4073-ACE1-C183AA9D2989}"/>
              </a:ext>
            </a:extLst>
          </p:cNvPr>
          <p:cNvSpPr/>
          <p:nvPr/>
        </p:nvSpPr>
        <p:spPr>
          <a:xfrm rot="16200000">
            <a:off x="5305819" y="680607"/>
            <a:ext cx="282776" cy="1099408"/>
          </a:xfrm>
          <a:prstGeom prst="roundRect">
            <a:avLst/>
          </a:prstGeom>
          <a:solidFill>
            <a:schemeClr val="accent6">
              <a:lumMod val="75000"/>
            </a:schemeClr>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117" name="Rettangolo 116">
            <a:extLst>
              <a:ext uri="{FF2B5EF4-FFF2-40B4-BE49-F238E27FC236}">
                <a16:creationId xmlns:a16="http://schemas.microsoft.com/office/drawing/2014/main" id="{91666603-E877-4117-AB25-F29C96111093}"/>
              </a:ext>
            </a:extLst>
          </p:cNvPr>
          <p:cNvSpPr/>
          <p:nvPr/>
        </p:nvSpPr>
        <p:spPr>
          <a:xfrm>
            <a:off x="4882412" y="1825594"/>
            <a:ext cx="1120232" cy="276999"/>
          </a:xfrm>
          <a:prstGeom prst="rect">
            <a:avLst/>
          </a:prstGeom>
        </p:spPr>
        <p:txBody>
          <a:bodyPr wrap="square">
            <a:spAutoFit/>
          </a:bodyPr>
          <a:lstStyle/>
          <a:p>
            <a:pPr algn="ctr"/>
            <a:r>
              <a:rPr lang="it-IT" sz="1200" dirty="0">
                <a:solidFill>
                  <a:srgbClr val="000000"/>
                </a:solidFill>
                <a:latin typeface="Calibri" panose="020F0502020204030204" pitchFamily="34" charset="0"/>
              </a:rPr>
              <a:t>Indicatori</a:t>
            </a:r>
            <a:endParaRPr lang="en-US" sz="1200" dirty="0"/>
          </a:p>
        </p:txBody>
      </p:sp>
      <p:sp>
        <p:nvSpPr>
          <p:cNvPr id="118" name="Rettangolo 117">
            <a:extLst>
              <a:ext uri="{FF2B5EF4-FFF2-40B4-BE49-F238E27FC236}">
                <a16:creationId xmlns:a16="http://schemas.microsoft.com/office/drawing/2014/main" id="{E1D61B04-8D08-4FB7-B5C1-1A3BA0D53A73}"/>
              </a:ext>
            </a:extLst>
          </p:cNvPr>
          <p:cNvSpPr/>
          <p:nvPr/>
        </p:nvSpPr>
        <p:spPr>
          <a:xfrm>
            <a:off x="4874246" y="1103353"/>
            <a:ext cx="1134452" cy="276999"/>
          </a:xfrm>
          <a:prstGeom prst="rect">
            <a:avLst/>
          </a:prstGeom>
        </p:spPr>
        <p:txBody>
          <a:bodyPr wrap="square">
            <a:spAutoFit/>
          </a:bodyPr>
          <a:lstStyle/>
          <a:p>
            <a:pPr algn="ctr"/>
            <a:r>
              <a:rPr lang="it-IT" sz="1200" dirty="0">
                <a:solidFill>
                  <a:srgbClr val="000000"/>
                </a:solidFill>
                <a:latin typeface="Calibri" panose="020F0502020204030204" pitchFamily="34" charset="0"/>
              </a:rPr>
              <a:t>Indicatori</a:t>
            </a:r>
            <a:endParaRPr lang="en-US" sz="1200" dirty="0"/>
          </a:p>
        </p:txBody>
      </p:sp>
      <p:sp>
        <p:nvSpPr>
          <p:cNvPr id="121" name="Rettangolo con angoli arrotondati 120">
            <a:extLst>
              <a:ext uri="{FF2B5EF4-FFF2-40B4-BE49-F238E27FC236}">
                <a16:creationId xmlns:a16="http://schemas.microsoft.com/office/drawing/2014/main" id="{E4AFE4C1-4E5D-4087-918C-69801174D438}"/>
              </a:ext>
            </a:extLst>
          </p:cNvPr>
          <p:cNvSpPr/>
          <p:nvPr/>
        </p:nvSpPr>
        <p:spPr>
          <a:xfrm rot="10800000">
            <a:off x="4926751" y="4251509"/>
            <a:ext cx="1080369" cy="228798"/>
          </a:xfrm>
          <a:prstGeom prst="roundRect">
            <a:avLst/>
          </a:prstGeom>
          <a:solidFill>
            <a:srgbClr val="FAC090"/>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122" name="Rettangolo 121">
            <a:extLst>
              <a:ext uri="{FF2B5EF4-FFF2-40B4-BE49-F238E27FC236}">
                <a16:creationId xmlns:a16="http://schemas.microsoft.com/office/drawing/2014/main" id="{9E52F488-A276-4D07-88A4-A58B43079EC3}"/>
              </a:ext>
            </a:extLst>
          </p:cNvPr>
          <p:cNvSpPr/>
          <p:nvPr/>
        </p:nvSpPr>
        <p:spPr>
          <a:xfrm>
            <a:off x="4855295" y="4241520"/>
            <a:ext cx="1259688" cy="276999"/>
          </a:xfrm>
          <a:prstGeom prst="rect">
            <a:avLst/>
          </a:prstGeom>
        </p:spPr>
        <p:txBody>
          <a:bodyPr wrap="square">
            <a:spAutoFit/>
          </a:bodyPr>
          <a:lstStyle/>
          <a:p>
            <a:pPr algn="ctr"/>
            <a:r>
              <a:rPr lang="it-IT" sz="1200" dirty="0">
                <a:solidFill>
                  <a:srgbClr val="000000"/>
                </a:solidFill>
                <a:latin typeface="Calibri" panose="020F0502020204030204" pitchFamily="34" charset="0"/>
              </a:rPr>
              <a:t>Indicatori</a:t>
            </a:r>
            <a:endParaRPr lang="en-US" sz="1200" dirty="0"/>
          </a:p>
        </p:txBody>
      </p:sp>
      <p:sp>
        <p:nvSpPr>
          <p:cNvPr id="123" name="Rettangolo con angoli arrotondati 122">
            <a:extLst>
              <a:ext uri="{FF2B5EF4-FFF2-40B4-BE49-F238E27FC236}">
                <a16:creationId xmlns:a16="http://schemas.microsoft.com/office/drawing/2014/main" id="{2FD85068-CF34-4332-B58E-9AA67D6BB251}"/>
              </a:ext>
            </a:extLst>
          </p:cNvPr>
          <p:cNvSpPr/>
          <p:nvPr/>
        </p:nvSpPr>
        <p:spPr>
          <a:xfrm rot="10800000">
            <a:off x="4926750" y="3991839"/>
            <a:ext cx="1080369" cy="228798"/>
          </a:xfrm>
          <a:prstGeom prst="roundRect">
            <a:avLst/>
          </a:prstGeom>
          <a:solidFill>
            <a:srgbClr val="FAC090"/>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124" name="Rettangolo 123">
            <a:extLst>
              <a:ext uri="{FF2B5EF4-FFF2-40B4-BE49-F238E27FC236}">
                <a16:creationId xmlns:a16="http://schemas.microsoft.com/office/drawing/2014/main" id="{ED25634C-B5C5-4781-A6DE-2469E608AFEF}"/>
              </a:ext>
            </a:extLst>
          </p:cNvPr>
          <p:cNvSpPr/>
          <p:nvPr/>
        </p:nvSpPr>
        <p:spPr>
          <a:xfrm>
            <a:off x="4874246" y="3968533"/>
            <a:ext cx="1259688" cy="276999"/>
          </a:xfrm>
          <a:prstGeom prst="rect">
            <a:avLst/>
          </a:prstGeom>
        </p:spPr>
        <p:txBody>
          <a:bodyPr wrap="square">
            <a:spAutoFit/>
          </a:bodyPr>
          <a:lstStyle/>
          <a:p>
            <a:pPr algn="ctr"/>
            <a:r>
              <a:rPr lang="it-IT" sz="1200" dirty="0">
                <a:solidFill>
                  <a:srgbClr val="000000"/>
                </a:solidFill>
                <a:latin typeface="Calibri" panose="020F0502020204030204" pitchFamily="34" charset="0"/>
              </a:rPr>
              <a:t>Indicatori</a:t>
            </a:r>
            <a:endParaRPr lang="en-US" sz="1200" dirty="0"/>
          </a:p>
        </p:txBody>
      </p:sp>
      <p:sp>
        <p:nvSpPr>
          <p:cNvPr id="125" name="Rettangolo con angoli arrotondati 124">
            <a:extLst>
              <a:ext uri="{FF2B5EF4-FFF2-40B4-BE49-F238E27FC236}">
                <a16:creationId xmlns:a16="http://schemas.microsoft.com/office/drawing/2014/main" id="{7A46FFCA-B230-407A-9DCE-0614908F3730}"/>
              </a:ext>
            </a:extLst>
          </p:cNvPr>
          <p:cNvSpPr/>
          <p:nvPr/>
        </p:nvSpPr>
        <p:spPr>
          <a:xfrm rot="10800000">
            <a:off x="4928329" y="3737714"/>
            <a:ext cx="1080369" cy="228798"/>
          </a:xfrm>
          <a:prstGeom prst="roundRect">
            <a:avLst/>
          </a:prstGeom>
          <a:solidFill>
            <a:srgbClr val="FAC090"/>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126" name="Rettangolo 125">
            <a:extLst>
              <a:ext uri="{FF2B5EF4-FFF2-40B4-BE49-F238E27FC236}">
                <a16:creationId xmlns:a16="http://schemas.microsoft.com/office/drawing/2014/main" id="{0730C343-60B8-4768-8E36-DFBD3E277164}"/>
              </a:ext>
            </a:extLst>
          </p:cNvPr>
          <p:cNvSpPr/>
          <p:nvPr/>
        </p:nvSpPr>
        <p:spPr>
          <a:xfrm>
            <a:off x="4875824" y="3707750"/>
            <a:ext cx="1259688" cy="276999"/>
          </a:xfrm>
          <a:prstGeom prst="rect">
            <a:avLst/>
          </a:prstGeom>
        </p:spPr>
        <p:txBody>
          <a:bodyPr wrap="square">
            <a:spAutoFit/>
          </a:bodyPr>
          <a:lstStyle/>
          <a:p>
            <a:pPr algn="ctr"/>
            <a:r>
              <a:rPr lang="it-IT" sz="1200" dirty="0">
                <a:solidFill>
                  <a:srgbClr val="000000"/>
                </a:solidFill>
                <a:latin typeface="Calibri" panose="020F0502020204030204" pitchFamily="34" charset="0"/>
              </a:rPr>
              <a:t>Indicatori</a:t>
            </a:r>
            <a:endParaRPr lang="en-US" sz="1200" dirty="0"/>
          </a:p>
        </p:txBody>
      </p:sp>
      <p:sp>
        <p:nvSpPr>
          <p:cNvPr id="127" name="Rettangolo con angoli arrotondati 126">
            <a:extLst>
              <a:ext uri="{FF2B5EF4-FFF2-40B4-BE49-F238E27FC236}">
                <a16:creationId xmlns:a16="http://schemas.microsoft.com/office/drawing/2014/main" id="{64D14FA7-DABD-41D9-979F-EACD9C94BBC6}"/>
              </a:ext>
            </a:extLst>
          </p:cNvPr>
          <p:cNvSpPr/>
          <p:nvPr/>
        </p:nvSpPr>
        <p:spPr>
          <a:xfrm rot="10800000">
            <a:off x="4926752" y="3472494"/>
            <a:ext cx="1080369" cy="228798"/>
          </a:xfrm>
          <a:prstGeom prst="roundRect">
            <a:avLst/>
          </a:prstGeom>
          <a:solidFill>
            <a:srgbClr val="FAC090"/>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128" name="Rettangolo 127">
            <a:extLst>
              <a:ext uri="{FF2B5EF4-FFF2-40B4-BE49-F238E27FC236}">
                <a16:creationId xmlns:a16="http://schemas.microsoft.com/office/drawing/2014/main" id="{8F8EE226-FC70-4940-B5E4-131667BDAD7A}"/>
              </a:ext>
            </a:extLst>
          </p:cNvPr>
          <p:cNvSpPr/>
          <p:nvPr/>
        </p:nvSpPr>
        <p:spPr>
          <a:xfrm>
            <a:off x="4855297" y="3462505"/>
            <a:ext cx="1259688" cy="276999"/>
          </a:xfrm>
          <a:prstGeom prst="rect">
            <a:avLst/>
          </a:prstGeom>
        </p:spPr>
        <p:txBody>
          <a:bodyPr wrap="square">
            <a:spAutoFit/>
          </a:bodyPr>
          <a:lstStyle/>
          <a:p>
            <a:pPr algn="ctr"/>
            <a:r>
              <a:rPr lang="it-IT" sz="1200" dirty="0">
                <a:solidFill>
                  <a:srgbClr val="000000"/>
                </a:solidFill>
                <a:latin typeface="Calibri" panose="020F0502020204030204" pitchFamily="34" charset="0"/>
              </a:rPr>
              <a:t>Indicatori</a:t>
            </a:r>
            <a:endParaRPr lang="en-US" sz="1200" dirty="0"/>
          </a:p>
        </p:txBody>
      </p:sp>
      <p:sp>
        <p:nvSpPr>
          <p:cNvPr id="129" name="Rettangolo con angoli arrotondati 128">
            <a:extLst>
              <a:ext uri="{FF2B5EF4-FFF2-40B4-BE49-F238E27FC236}">
                <a16:creationId xmlns:a16="http://schemas.microsoft.com/office/drawing/2014/main" id="{2393385D-30C3-476C-81F3-210E0F5C1AD7}"/>
              </a:ext>
            </a:extLst>
          </p:cNvPr>
          <p:cNvSpPr/>
          <p:nvPr/>
        </p:nvSpPr>
        <p:spPr>
          <a:xfrm rot="10800000">
            <a:off x="4928330" y="3211711"/>
            <a:ext cx="1080369" cy="228798"/>
          </a:xfrm>
          <a:prstGeom prst="roundRect">
            <a:avLst/>
          </a:prstGeom>
          <a:solidFill>
            <a:srgbClr val="FAC090"/>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130" name="Rettangolo 129">
            <a:extLst>
              <a:ext uri="{FF2B5EF4-FFF2-40B4-BE49-F238E27FC236}">
                <a16:creationId xmlns:a16="http://schemas.microsoft.com/office/drawing/2014/main" id="{F733A515-9DC0-42F7-B723-200613EEC9A5}"/>
              </a:ext>
            </a:extLst>
          </p:cNvPr>
          <p:cNvSpPr/>
          <p:nvPr/>
        </p:nvSpPr>
        <p:spPr>
          <a:xfrm>
            <a:off x="4856876" y="3201722"/>
            <a:ext cx="1259688" cy="276999"/>
          </a:xfrm>
          <a:prstGeom prst="rect">
            <a:avLst/>
          </a:prstGeom>
        </p:spPr>
        <p:txBody>
          <a:bodyPr wrap="square">
            <a:spAutoFit/>
          </a:bodyPr>
          <a:lstStyle/>
          <a:p>
            <a:pPr algn="ctr"/>
            <a:r>
              <a:rPr lang="it-IT" sz="1200" dirty="0">
                <a:solidFill>
                  <a:srgbClr val="000000"/>
                </a:solidFill>
                <a:latin typeface="Calibri" panose="020F0502020204030204" pitchFamily="34" charset="0"/>
              </a:rPr>
              <a:t>Indicatori</a:t>
            </a:r>
            <a:endParaRPr lang="en-US" sz="1200" dirty="0"/>
          </a:p>
        </p:txBody>
      </p:sp>
      <p:sp>
        <p:nvSpPr>
          <p:cNvPr id="133" name="Rettangolo con angoli arrotondati 132">
            <a:extLst>
              <a:ext uri="{FF2B5EF4-FFF2-40B4-BE49-F238E27FC236}">
                <a16:creationId xmlns:a16="http://schemas.microsoft.com/office/drawing/2014/main" id="{33BA7537-14C1-41C4-88DF-E29957F8BC75}"/>
              </a:ext>
            </a:extLst>
          </p:cNvPr>
          <p:cNvSpPr/>
          <p:nvPr/>
        </p:nvSpPr>
        <p:spPr>
          <a:xfrm rot="16200000">
            <a:off x="5324202" y="2061279"/>
            <a:ext cx="274320" cy="1107309"/>
          </a:xfrm>
          <a:prstGeom prst="roundRect">
            <a:avLst/>
          </a:prstGeom>
          <a:solidFill>
            <a:schemeClr val="accent2">
              <a:lumMod val="60000"/>
              <a:lumOff val="40000"/>
            </a:schemeClr>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134" name="Rettangolo 133">
            <a:extLst>
              <a:ext uri="{FF2B5EF4-FFF2-40B4-BE49-F238E27FC236}">
                <a16:creationId xmlns:a16="http://schemas.microsoft.com/office/drawing/2014/main" id="{17656766-24BA-44C8-A27C-82188722F7BF}"/>
              </a:ext>
            </a:extLst>
          </p:cNvPr>
          <p:cNvSpPr/>
          <p:nvPr/>
        </p:nvSpPr>
        <p:spPr>
          <a:xfrm>
            <a:off x="4916513" y="2482767"/>
            <a:ext cx="1086129" cy="276999"/>
          </a:xfrm>
          <a:prstGeom prst="rect">
            <a:avLst/>
          </a:prstGeom>
        </p:spPr>
        <p:txBody>
          <a:bodyPr wrap="square">
            <a:spAutoFit/>
          </a:bodyPr>
          <a:lstStyle/>
          <a:p>
            <a:pPr algn="ctr"/>
            <a:r>
              <a:rPr lang="it-IT" sz="1200" dirty="0">
                <a:solidFill>
                  <a:srgbClr val="000000"/>
                </a:solidFill>
                <a:latin typeface="Calibri" panose="020F0502020204030204" pitchFamily="34" charset="0"/>
              </a:rPr>
              <a:t>Indicatori</a:t>
            </a:r>
            <a:endParaRPr lang="en-US" sz="1200" dirty="0"/>
          </a:p>
        </p:txBody>
      </p:sp>
      <p:sp>
        <p:nvSpPr>
          <p:cNvPr id="135" name="Rettangolo con angoli arrotondati 134">
            <a:extLst>
              <a:ext uri="{FF2B5EF4-FFF2-40B4-BE49-F238E27FC236}">
                <a16:creationId xmlns:a16="http://schemas.microsoft.com/office/drawing/2014/main" id="{680ACDF8-4839-4A5D-92E9-91A0791E341C}"/>
              </a:ext>
            </a:extLst>
          </p:cNvPr>
          <p:cNvSpPr/>
          <p:nvPr/>
        </p:nvSpPr>
        <p:spPr>
          <a:xfrm rot="16200000">
            <a:off x="5320253" y="1758205"/>
            <a:ext cx="274320" cy="1096256"/>
          </a:xfrm>
          <a:prstGeom prst="roundRect">
            <a:avLst/>
          </a:prstGeom>
          <a:solidFill>
            <a:schemeClr val="accent2">
              <a:lumMod val="60000"/>
              <a:lumOff val="40000"/>
            </a:schemeClr>
          </a:solidFill>
          <a:ln>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136" name="Rettangolo 135">
            <a:extLst>
              <a:ext uri="{FF2B5EF4-FFF2-40B4-BE49-F238E27FC236}">
                <a16:creationId xmlns:a16="http://schemas.microsoft.com/office/drawing/2014/main" id="{AB7F1D03-B7CC-46CD-8A42-0CFCE1A53D7A}"/>
              </a:ext>
            </a:extLst>
          </p:cNvPr>
          <p:cNvSpPr/>
          <p:nvPr/>
        </p:nvSpPr>
        <p:spPr>
          <a:xfrm>
            <a:off x="4918091" y="2184556"/>
            <a:ext cx="1064387" cy="276999"/>
          </a:xfrm>
          <a:prstGeom prst="rect">
            <a:avLst/>
          </a:prstGeom>
        </p:spPr>
        <p:txBody>
          <a:bodyPr wrap="square">
            <a:spAutoFit/>
          </a:bodyPr>
          <a:lstStyle/>
          <a:p>
            <a:pPr algn="ctr"/>
            <a:r>
              <a:rPr lang="it-IT" sz="1200" dirty="0">
                <a:solidFill>
                  <a:srgbClr val="000000"/>
                </a:solidFill>
                <a:latin typeface="Calibri" panose="020F0502020204030204" pitchFamily="34" charset="0"/>
              </a:rPr>
              <a:t>Indicatori</a:t>
            </a:r>
            <a:endParaRPr lang="en-US" sz="1200" dirty="0"/>
          </a:p>
        </p:txBody>
      </p:sp>
      <p:sp>
        <p:nvSpPr>
          <p:cNvPr id="139" name="Rettangolo con angoli arrotondati 138">
            <a:extLst>
              <a:ext uri="{FF2B5EF4-FFF2-40B4-BE49-F238E27FC236}">
                <a16:creationId xmlns:a16="http://schemas.microsoft.com/office/drawing/2014/main" id="{FEDA676F-0641-4E86-9823-E4C5442BD719}"/>
              </a:ext>
            </a:extLst>
          </p:cNvPr>
          <p:cNvSpPr/>
          <p:nvPr/>
        </p:nvSpPr>
        <p:spPr>
          <a:xfrm rot="5400000" flipV="1">
            <a:off x="5308224" y="1055469"/>
            <a:ext cx="290747" cy="1099407"/>
          </a:xfrm>
          <a:prstGeom prst="roundRect">
            <a:avLst/>
          </a:prstGeom>
          <a:solidFill>
            <a:schemeClr val="bg2">
              <a:lumMod val="75000"/>
            </a:schemeClr>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140" name="Rettangolo 139">
            <a:extLst>
              <a:ext uri="{FF2B5EF4-FFF2-40B4-BE49-F238E27FC236}">
                <a16:creationId xmlns:a16="http://schemas.microsoft.com/office/drawing/2014/main" id="{3A335499-B916-4E58-B647-D507069386EC}"/>
              </a:ext>
            </a:extLst>
          </p:cNvPr>
          <p:cNvSpPr/>
          <p:nvPr/>
        </p:nvSpPr>
        <p:spPr>
          <a:xfrm>
            <a:off x="4883071" y="1486435"/>
            <a:ext cx="1099407" cy="276999"/>
          </a:xfrm>
          <a:prstGeom prst="rect">
            <a:avLst/>
          </a:prstGeom>
        </p:spPr>
        <p:txBody>
          <a:bodyPr wrap="square">
            <a:spAutoFit/>
          </a:bodyPr>
          <a:lstStyle/>
          <a:p>
            <a:pPr algn="ctr"/>
            <a:r>
              <a:rPr lang="it-IT" sz="1200" dirty="0">
                <a:solidFill>
                  <a:srgbClr val="000000"/>
                </a:solidFill>
                <a:latin typeface="Calibri" panose="020F0502020204030204" pitchFamily="34" charset="0"/>
              </a:rPr>
              <a:t>Indicatori</a:t>
            </a:r>
            <a:endParaRPr lang="en-US" sz="1200" dirty="0"/>
          </a:p>
        </p:txBody>
      </p:sp>
      <p:sp>
        <p:nvSpPr>
          <p:cNvPr id="142" name="Rettangolo con angoli arrotondati 141">
            <a:extLst>
              <a:ext uri="{FF2B5EF4-FFF2-40B4-BE49-F238E27FC236}">
                <a16:creationId xmlns:a16="http://schemas.microsoft.com/office/drawing/2014/main" id="{448955DD-6334-4446-A9E9-848804E82786}"/>
              </a:ext>
            </a:extLst>
          </p:cNvPr>
          <p:cNvSpPr/>
          <p:nvPr/>
        </p:nvSpPr>
        <p:spPr>
          <a:xfrm rot="16200000">
            <a:off x="5305819" y="365646"/>
            <a:ext cx="282776" cy="1099408"/>
          </a:xfrm>
          <a:prstGeom prst="roundRect">
            <a:avLst/>
          </a:prstGeom>
          <a:solidFill>
            <a:schemeClr val="accent6">
              <a:lumMod val="75000"/>
            </a:schemeClr>
          </a:solidFill>
          <a:ln>
            <a:solidFill>
              <a:schemeClr val="accent6">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143" name="Rettangolo 142">
            <a:extLst>
              <a:ext uri="{FF2B5EF4-FFF2-40B4-BE49-F238E27FC236}">
                <a16:creationId xmlns:a16="http://schemas.microsoft.com/office/drawing/2014/main" id="{0BB2C7A1-D463-4169-8B56-0C6928557E84}"/>
              </a:ext>
            </a:extLst>
          </p:cNvPr>
          <p:cNvSpPr/>
          <p:nvPr/>
        </p:nvSpPr>
        <p:spPr>
          <a:xfrm>
            <a:off x="4879369" y="775395"/>
            <a:ext cx="1124207" cy="276999"/>
          </a:xfrm>
          <a:prstGeom prst="rect">
            <a:avLst/>
          </a:prstGeom>
        </p:spPr>
        <p:txBody>
          <a:bodyPr wrap="square">
            <a:spAutoFit/>
          </a:bodyPr>
          <a:lstStyle/>
          <a:p>
            <a:pPr algn="ctr"/>
            <a:r>
              <a:rPr lang="it-IT" sz="1200" dirty="0">
                <a:solidFill>
                  <a:srgbClr val="000000"/>
                </a:solidFill>
                <a:latin typeface="Calibri" panose="020F0502020204030204" pitchFamily="34" charset="0"/>
              </a:rPr>
              <a:t>Indicatori</a:t>
            </a:r>
            <a:endParaRPr lang="en-US" sz="1200" dirty="0"/>
          </a:p>
        </p:txBody>
      </p:sp>
      <p:sp>
        <p:nvSpPr>
          <p:cNvPr id="89" name="Rettangolo 88">
            <a:extLst>
              <a:ext uri="{FF2B5EF4-FFF2-40B4-BE49-F238E27FC236}">
                <a16:creationId xmlns:a16="http://schemas.microsoft.com/office/drawing/2014/main" id="{45BAA927-75F0-4554-A4D1-3E7512D2A7D1}"/>
              </a:ext>
            </a:extLst>
          </p:cNvPr>
          <p:cNvSpPr/>
          <p:nvPr/>
        </p:nvSpPr>
        <p:spPr>
          <a:xfrm>
            <a:off x="1852753" y="849250"/>
            <a:ext cx="1199723" cy="507831"/>
          </a:xfrm>
          <a:prstGeom prst="rect">
            <a:avLst/>
          </a:prstGeom>
        </p:spPr>
        <p:txBody>
          <a:bodyPr wrap="square">
            <a:spAutoFit/>
          </a:bodyPr>
          <a:lstStyle/>
          <a:p>
            <a:pPr algn="ctr"/>
            <a:r>
              <a:rPr lang="it-IT" sz="1350" dirty="0"/>
              <a:t>GESTIONE DEL TERRITORIO</a:t>
            </a:r>
            <a:endParaRPr lang="en-US" sz="1350" dirty="0"/>
          </a:p>
        </p:txBody>
      </p:sp>
      <p:sp>
        <p:nvSpPr>
          <p:cNvPr id="100" name="Rettangolo con due angoli in diagonale ritagliati 99">
            <a:extLst>
              <a:ext uri="{FF2B5EF4-FFF2-40B4-BE49-F238E27FC236}">
                <a16:creationId xmlns:a16="http://schemas.microsoft.com/office/drawing/2014/main" id="{020BFE85-64F5-4197-AF5B-3E32D51AEC20}"/>
              </a:ext>
            </a:extLst>
          </p:cNvPr>
          <p:cNvSpPr/>
          <p:nvPr/>
        </p:nvSpPr>
        <p:spPr>
          <a:xfrm rot="5400000">
            <a:off x="5350229" y="64034"/>
            <a:ext cx="275234" cy="910913"/>
          </a:xfrm>
          <a:prstGeom prst="snip2Diag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101" name="Rettangolo 100">
            <a:extLst>
              <a:ext uri="{FF2B5EF4-FFF2-40B4-BE49-F238E27FC236}">
                <a16:creationId xmlns:a16="http://schemas.microsoft.com/office/drawing/2014/main" id="{72E859FC-85A8-4817-879F-49ACB7219C4F}"/>
              </a:ext>
            </a:extLst>
          </p:cNvPr>
          <p:cNvSpPr/>
          <p:nvPr/>
        </p:nvSpPr>
        <p:spPr>
          <a:xfrm>
            <a:off x="4922935" y="397836"/>
            <a:ext cx="1079708" cy="276999"/>
          </a:xfrm>
          <a:prstGeom prst="rect">
            <a:avLst/>
          </a:prstGeom>
        </p:spPr>
        <p:txBody>
          <a:bodyPr wrap="square">
            <a:spAutoFit/>
          </a:bodyPr>
          <a:lstStyle/>
          <a:p>
            <a:pPr algn="ctr"/>
            <a:r>
              <a:rPr lang="it-IT" sz="1200" dirty="0"/>
              <a:t>INDICATORI</a:t>
            </a:r>
            <a:endParaRPr lang="en-US" sz="1200" dirty="0"/>
          </a:p>
        </p:txBody>
      </p:sp>
      <p:sp>
        <p:nvSpPr>
          <p:cNvPr id="103" name="Rettangolo con due angoli in diagonale ritagliati 102">
            <a:extLst>
              <a:ext uri="{FF2B5EF4-FFF2-40B4-BE49-F238E27FC236}">
                <a16:creationId xmlns:a16="http://schemas.microsoft.com/office/drawing/2014/main" id="{DA3ED433-E1E5-4F62-9DFA-6921B43E60FA}"/>
              </a:ext>
            </a:extLst>
          </p:cNvPr>
          <p:cNvSpPr/>
          <p:nvPr/>
        </p:nvSpPr>
        <p:spPr>
          <a:xfrm rot="5400000">
            <a:off x="3890081" y="55949"/>
            <a:ext cx="275234" cy="910913"/>
          </a:xfrm>
          <a:prstGeom prst="snip2Diag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104" name="Rettangolo 103">
            <a:extLst>
              <a:ext uri="{FF2B5EF4-FFF2-40B4-BE49-F238E27FC236}">
                <a16:creationId xmlns:a16="http://schemas.microsoft.com/office/drawing/2014/main" id="{E78140BA-27C9-43B7-8B19-14FF9FA050E9}"/>
              </a:ext>
            </a:extLst>
          </p:cNvPr>
          <p:cNvSpPr/>
          <p:nvPr/>
        </p:nvSpPr>
        <p:spPr>
          <a:xfrm>
            <a:off x="3462787" y="389751"/>
            <a:ext cx="1079708" cy="276999"/>
          </a:xfrm>
          <a:prstGeom prst="rect">
            <a:avLst/>
          </a:prstGeom>
        </p:spPr>
        <p:txBody>
          <a:bodyPr wrap="square">
            <a:spAutoFit/>
          </a:bodyPr>
          <a:lstStyle/>
          <a:p>
            <a:pPr algn="ctr"/>
            <a:r>
              <a:rPr lang="it-IT" sz="1200" dirty="0"/>
              <a:t>ATTRIBUTI</a:t>
            </a:r>
            <a:endParaRPr lang="en-US" sz="1200" dirty="0"/>
          </a:p>
        </p:txBody>
      </p:sp>
      <p:sp>
        <p:nvSpPr>
          <p:cNvPr id="106" name="Rettangolo con due angoli in diagonale ritagliati 105">
            <a:extLst>
              <a:ext uri="{FF2B5EF4-FFF2-40B4-BE49-F238E27FC236}">
                <a16:creationId xmlns:a16="http://schemas.microsoft.com/office/drawing/2014/main" id="{499E71C0-3261-4D88-8EBC-2348C5029AC7}"/>
              </a:ext>
            </a:extLst>
          </p:cNvPr>
          <p:cNvSpPr/>
          <p:nvPr/>
        </p:nvSpPr>
        <p:spPr>
          <a:xfrm rot="5400000">
            <a:off x="2367994" y="56577"/>
            <a:ext cx="275234" cy="910913"/>
          </a:xfrm>
          <a:prstGeom prst="snip2Diag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107" name="Rettangolo 106">
            <a:extLst>
              <a:ext uri="{FF2B5EF4-FFF2-40B4-BE49-F238E27FC236}">
                <a16:creationId xmlns:a16="http://schemas.microsoft.com/office/drawing/2014/main" id="{5FAA6A9A-1335-4EE6-BCCE-744AE540E38F}"/>
              </a:ext>
            </a:extLst>
          </p:cNvPr>
          <p:cNvSpPr/>
          <p:nvPr/>
        </p:nvSpPr>
        <p:spPr>
          <a:xfrm>
            <a:off x="1940700" y="390379"/>
            <a:ext cx="1079708" cy="276999"/>
          </a:xfrm>
          <a:prstGeom prst="rect">
            <a:avLst/>
          </a:prstGeom>
        </p:spPr>
        <p:txBody>
          <a:bodyPr wrap="square">
            <a:spAutoFit/>
          </a:bodyPr>
          <a:lstStyle/>
          <a:p>
            <a:pPr algn="ctr"/>
            <a:r>
              <a:rPr lang="it-IT" sz="1200" dirty="0"/>
              <a:t>DIMENSIONI</a:t>
            </a:r>
            <a:endParaRPr lang="en-US" sz="1200" dirty="0"/>
          </a:p>
        </p:txBody>
      </p:sp>
      <p:sp>
        <p:nvSpPr>
          <p:cNvPr id="144" name="Rettangolo con due angoli in diagonale ritagliati 143">
            <a:extLst>
              <a:ext uri="{FF2B5EF4-FFF2-40B4-BE49-F238E27FC236}">
                <a16:creationId xmlns:a16="http://schemas.microsoft.com/office/drawing/2014/main" id="{D1CD1EFD-F4C4-4208-BD52-CD0FD3CF07E3}"/>
              </a:ext>
            </a:extLst>
          </p:cNvPr>
          <p:cNvSpPr/>
          <p:nvPr/>
        </p:nvSpPr>
        <p:spPr>
          <a:xfrm rot="5400000">
            <a:off x="1116279" y="55949"/>
            <a:ext cx="275234" cy="910913"/>
          </a:xfrm>
          <a:prstGeom prst="snip2Diag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145" name="Rettangolo 144">
            <a:extLst>
              <a:ext uri="{FF2B5EF4-FFF2-40B4-BE49-F238E27FC236}">
                <a16:creationId xmlns:a16="http://schemas.microsoft.com/office/drawing/2014/main" id="{8695CCB2-CBD4-4D93-90FB-84814D3B5F41}"/>
              </a:ext>
            </a:extLst>
          </p:cNvPr>
          <p:cNvSpPr/>
          <p:nvPr/>
        </p:nvSpPr>
        <p:spPr>
          <a:xfrm>
            <a:off x="797761" y="389751"/>
            <a:ext cx="910913" cy="461665"/>
          </a:xfrm>
          <a:prstGeom prst="rect">
            <a:avLst/>
          </a:prstGeom>
        </p:spPr>
        <p:txBody>
          <a:bodyPr wrap="square">
            <a:spAutoFit/>
          </a:bodyPr>
          <a:lstStyle/>
          <a:p>
            <a:pPr algn="ctr"/>
            <a:r>
              <a:rPr lang="it-IT" sz="1200" dirty="0"/>
              <a:t>GRANDEZZA</a:t>
            </a:r>
            <a:endParaRPr lang="en-US" sz="1200" dirty="0"/>
          </a:p>
        </p:txBody>
      </p:sp>
      <p:sp>
        <p:nvSpPr>
          <p:cNvPr id="2" name="CasellaDiTesto 1">
            <a:extLst>
              <a:ext uri="{FF2B5EF4-FFF2-40B4-BE49-F238E27FC236}">
                <a16:creationId xmlns:a16="http://schemas.microsoft.com/office/drawing/2014/main" id="{3FC94828-A59D-424F-9850-2FFBAEE9545B}"/>
              </a:ext>
            </a:extLst>
          </p:cNvPr>
          <p:cNvSpPr txBox="1"/>
          <p:nvPr/>
        </p:nvSpPr>
        <p:spPr>
          <a:xfrm>
            <a:off x="6555403" y="1480227"/>
            <a:ext cx="2487425" cy="1754326"/>
          </a:xfrm>
          <a:prstGeom prst="rect">
            <a:avLst/>
          </a:prstGeom>
          <a:noFill/>
        </p:spPr>
        <p:txBody>
          <a:bodyPr wrap="square" rtlCol="0">
            <a:spAutoFit/>
          </a:bodyPr>
          <a:lstStyle/>
          <a:p>
            <a:r>
              <a:rPr lang="it-IT" sz="1350" b="1" dirty="0"/>
              <a:t>CAPACITÀ:</a:t>
            </a:r>
          </a:p>
          <a:p>
            <a:r>
              <a:rPr lang="it-IT" sz="1350" dirty="0"/>
              <a:t>La combinazione di tutti i punti di forza, gli attributi e le risorse disponibili all'interno di un'organizzazione, comunità o società per gestire e ridurre i rischi di disastro e rafforzare la resilienza. (UNDRR 2017)</a:t>
            </a:r>
            <a:endParaRPr lang="en-US" sz="1350" dirty="0"/>
          </a:p>
        </p:txBody>
      </p:sp>
    </p:spTree>
    <p:extLst>
      <p:ext uri="{BB962C8B-B14F-4D97-AF65-F5344CB8AC3E}">
        <p14:creationId xmlns:p14="http://schemas.microsoft.com/office/powerpoint/2010/main" val="5265750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ettangolo con angoli arrotondati 69">
            <a:extLst>
              <a:ext uri="{FF2B5EF4-FFF2-40B4-BE49-F238E27FC236}">
                <a16:creationId xmlns:a16="http://schemas.microsoft.com/office/drawing/2014/main" id="{6673CE3A-7AC1-4F53-8BE0-F39473C262FC}"/>
              </a:ext>
            </a:extLst>
          </p:cNvPr>
          <p:cNvSpPr/>
          <p:nvPr/>
        </p:nvSpPr>
        <p:spPr>
          <a:xfrm>
            <a:off x="4365695" y="158688"/>
            <a:ext cx="4594910" cy="4839934"/>
          </a:xfrm>
          <a:prstGeom prst="roundRect">
            <a:avLst/>
          </a:prstGeom>
          <a:solidFill>
            <a:schemeClr val="accent1">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4" name="Rettangolo 63">
            <a:extLst>
              <a:ext uri="{FF2B5EF4-FFF2-40B4-BE49-F238E27FC236}">
                <a16:creationId xmlns:a16="http://schemas.microsoft.com/office/drawing/2014/main" id="{1B3823E8-F515-4AC1-957B-C0321ADF1657}"/>
              </a:ext>
            </a:extLst>
          </p:cNvPr>
          <p:cNvSpPr/>
          <p:nvPr/>
        </p:nvSpPr>
        <p:spPr>
          <a:xfrm>
            <a:off x="4987829" y="531447"/>
            <a:ext cx="1938905" cy="300082"/>
          </a:xfrm>
          <a:prstGeom prst="rect">
            <a:avLst/>
          </a:prstGeom>
          <a:solidFill>
            <a:schemeClr val="accent2">
              <a:lumMod val="60000"/>
              <a:lumOff val="40000"/>
            </a:schemeClr>
          </a:solidFill>
        </p:spPr>
        <p:txBody>
          <a:bodyPr wrap="square">
            <a:spAutoFit/>
          </a:bodyPr>
          <a:lstStyle/>
          <a:p>
            <a:pPr algn="ctr"/>
            <a:r>
              <a:rPr lang="it-IT" sz="1350" dirty="0">
                <a:latin typeface="Calibri" panose="020F0502020204030204" pitchFamily="34" charset="0"/>
              </a:rPr>
              <a:t>Digitalizzazione</a:t>
            </a:r>
          </a:p>
        </p:txBody>
      </p:sp>
      <p:sp>
        <p:nvSpPr>
          <p:cNvPr id="87" name="Rettangolo 86">
            <a:extLst>
              <a:ext uri="{FF2B5EF4-FFF2-40B4-BE49-F238E27FC236}">
                <a16:creationId xmlns:a16="http://schemas.microsoft.com/office/drawing/2014/main" id="{A33B493A-7390-454C-9522-5314C6D66F43}"/>
              </a:ext>
            </a:extLst>
          </p:cNvPr>
          <p:cNvSpPr/>
          <p:nvPr/>
        </p:nvSpPr>
        <p:spPr>
          <a:xfrm>
            <a:off x="5002142" y="2065076"/>
            <a:ext cx="1922105" cy="300082"/>
          </a:xfrm>
          <a:prstGeom prst="rect">
            <a:avLst/>
          </a:prstGeom>
          <a:solidFill>
            <a:schemeClr val="accent2">
              <a:lumMod val="60000"/>
              <a:lumOff val="40000"/>
            </a:schemeClr>
          </a:solidFill>
        </p:spPr>
        <p:txBody>
          <a:bodyPr wrap="square">
            <a:spAutoFit/>
          </a:bodyPr>
          <a:lstStyle/>
          <a:p>
            <a:pPr algn="ctr"/>
            <a:r>
              <a:rPr lang="it-IT" sz="1350" dirty="0">
                <a:solidFill>
                  <a:srgbClr val="000000"/>
                </a:solidFill>
                <a:latin typeface="Calibri" panose="020F0502020204030204" pitchFamily="34" charset="0"/>
              </a:rPr>
              <a:t>Pianificazione di PC</a:t>
            </a:r>
          </a:p>
        </p:txBody>
      </p:sp>
      <p:sp>
        <p:nvSpPr>
          <p:cNvPr id="61" name="Rettangolo 60">
            <a:extLst>
              <a:ext uri="{FF2B5EF4-FFF2-40B4-BE49-F238E27FC236}">
                <a16:creationId xmlns:a16="http://schemas.microsoft.com/office/drawing/2014/main" id="{B81ED4F8-1EB9-4317-BE58-2761B3630736}"/>
              </a:ext>
            </a:extLst>
          </p:cNvPr>
          <p:cNvSpPr/>
          <p:nvPr/>
        </p:nvSpPr>
        <p:spPr>
          <a:xfrm>
            <a:off x="612817" y="1743685"/>
            <a:ext cx="1957010" cy="651653"/>
          </a:xfrm>
          <a:prstGeom prst="rect">
            <a:avLst/>
          </a:prstGeom>
          <a:solidFill>
            <a:schemeClr val="bg1">
              <a:lumMod val="65000"/>
            </a:schemeClr>
          </a:solidFill>
          <a:ln w="38100">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62" name="Rettangolo 61">
            <a:extLst>
              <a:ext uri="{FF2B5EF4-FFF2-40B4-BE49-F238E27FC236}">
                <a16:creationId xmlns:a16="http://schemas.microsoft.com/office/drawing/2014/main" id="{D95324DA-7D10-4122-928F-32DF35DF0A65}"/>
              </a:ext>
            </a:extLst>
          </p:cNvPr>
          <p:cNvSpPr/>
          <p:nvPr/>
        </p:nvSpPr>
        <p:spPr>
          <a:xfrm>
            <a:off x="607423" y="1814779"/>
            <a:ext cx="1943545" cy="553998"/>
          </a:xfrm>
          <a:prstGeom prst="rect">
            <a:avLst/>
          </a:prstGeom>
        </p:spPr>
        <p:txBody>
          <a:bodyPr wrap="square">
            <a:spAutoFit/>
          </a:bodyPr>
          <a:lstStyle/>
          <a:p>
            <a:pPr algn="ctr"/>
            <a:r>
              <a:rPr lang="it-IT" sz="1500" dirty="0">
                <a:solidFill>
                  <a:srgbClr val="000000"/>
                </a:solidFill>
                <a:latin typeface="Calibri" panose="020F0502020204030204" pitchFamily="34" charset="0"/>
              </a:rPr>
              <a:t>FORMAZIONE DEI TECNICI </a:t>
            </a:r>
          </a:p>
        </p:txBody>
      </p:sp>
      <p:sp>
        <p:nvSpPr>
          <p:cNvPr id="75" name="Rettangolo 74">
            <a:extLst>
              <a:ext uri="{FF2B5EF4-FFF2-40B4-BE49-F238E27FC236}">
                <a16:creationId xmlns:a16="http://schemas.microsoft.com/office/drawing/2014/main" id="{C628A264-317A-4F9F-ACD9-5D9A6C7EC8ED}"/>
              </a:ext>
            </a:extLst>
          </p:cNvPr>
          <p:cNvSpPr/>
          <p:nvPr/>
        </p:nvSpPr>
        <p:spPr>
          <a:xfrm rot="5400000">
            <a:off x="5701902" y="3044009"/>
            <a:ext cx="276998" cy="1674495"/>
          </a:xfrm>
          <a:prstGeom prst="rect">
            <a:avLst/>
          </a:prstGeom>
          <a:solidFill>
            <a:schemeClr val="bg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schemeClr val="bg1">
                  <a:lumMod val="65000"/>
                </a:schemeClr>
              </a:solidFill>
            </a:endParaRPr>
          </a:p>
        </p:txBody>
      </p:sp>
      <p:sp>
        <p:nvSpPr>
          <p:cNvPr id="79" name="Rettangolo 78">
            <a:extLst>
              <a:ext uri="{FF2B5EF4-FFF2-40B4-BE49-F238E27FC236}">
                <a16:creationId xmlns:a16="http://schemas.microsoft.com/office/drawing/2014/main" id="{277350B0-C7C4-4D12-83DF-EAF26635F073}"/>
              </a:ext>
            </a:extLst>
          </p:cNvPr>
          <p:cNvSpPr/>
          <p:nvPr/>
        </p:nvSpPr>
        <p:spPr>
          <a:xfrm>
            <a:off x="5003152" y="3429806"/>
            <a:ext cx="1944053" cy="300082"/>
          </a:xfrm>
          <a:prstGeom prst="rect">
            <a:avLst/>
          </a:prstGeom>
          <a:solidFill>
            <a:schemeClr val="bg2">
              <a:lumMod val="75000"/>
            </a:schemeClr>
          </a:solidFill>
        </p:spPr>
        <p:txBody>
          <a:bodyPr wrap="square">
            <a:spAutoFit/>
          </a:bodyPr>
          <a:lstStyle/>
          <a:p>
            <a:pPr algn="ctr"/>
            <a:r>
              <a:rPr lang="it-IT" sz="1350" dirty="0">
                <a:latin typeface="Calibri" panose="020F0502020204030204" pitchFamily="34" charset="0"/>
              </a:rPr>
              <a:t>Fondi</a:t>
            </a:r>
          </a:p>
        </p:txBody>
      </p:sp>
      <p:sp>
        <p:nvSpPr>
          <p:cNvPr id="80" name="Rettangolo con angoli arrotondati 79">
            <a:extLst>
              <a:ext uri="{FF2B5EF4-FFF2-40B4-BE49-F238E27FC236}">
                <a16:creationId xmlns:a16="http://schemas.microsoft.com/office/drawing/2014/main" id="{F881EB43-E06E-4A47-9E5A-412C1C166E78}"/>
              </a:ext>
            </a:extLst>
          </p:cNvPr>
          <p:cNvSpPr/>
          <p:nvPr/>
        </p:nvSpPr>
        <p:spPr>
          <a:xfrm>
            <a:off x="7060940" y="3433972"/>
            <a:ext cx="1551740" cy="589949"/>
          </a:xfrm>
          <a:prstGeom prst="roundRect">
            <a:avLst/>
          </a:prstGeom>
          <a:solidFill>
            <a:schemeClr val="bg2">
              <a:lumMod val="75000"/>
            </a:schemeClr>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500" dirty="0">
              <a:solidFill>
                <a:schemeClr val="tx1"/>
              </a:solidFill>
            </a:endParaRPr>
          </a:p>
        </p:txBody>
      </p:sp>
      <p:sp>
        <p:nvSpPr>
          <p:cNvPr id="81" name="Rettangolo 80">
            <a:extLst>
              <a:ext uri="{FF2B5EF4-FFF2-40B4-BE49-F238E27FC236}">
                <a16:creationId xmlns:a16="http://schemas.microsoft.com/office/drawing/2014/main" id="{604F22F7-BBF7-4971-82D6-0D48038E7613}"/>
              </a:ext>
            </a:extLst>
          </p:cNvPr>
          <p:cNvSpPr/>
          <p:nvPr/>
        </p:nvSpPr>
        <p:spPr>
          <a:xfrm>
            <a:off x="7144916" y="3556160"/>
            <a:ext cx="1430267" cy="323165"/>
          </a:xfrm>
          <a:prstGeom prst="rect">
            <a:avLst/>
          </a:prstGeom>
          <a:solidFill>
            <a:schemeClr val="bg2">
              <a:lumMod val="75000"/>
            </a:schemeClr>
          </a:solidFill>
        </p:spPr>
        <p:txBody>
          <a:bodyPr wrap="square">
            <a:spAutoFit/>
          </a:bodyPr>
          <a:lstStyle/>
          <a:p>
            <a:pPr algn="ctr"/>
            <a:r>
              <a:rPr lang="it-IT" sz="1500" dirty="0">
                <a:latin typeface="Calibri" panose="020F0502020204030204" pitchFamily="34" charset="0"/>
              </a:rPr>
              <a:t>ECONOMICA</a:t>
            </a:r>
            <a:endParaRPr lang="en-US" sz="1500" dirty="0"/>
          </a:p>
        </p:txBody>
      </p:sp>
      <p:sp>
        <p:nvSpPr>
          <p:cNvPr id="82" name="Rettangolo con angoli arrotondati 81">
            <a:extLst>
              <a:ext uri="{FF2B5EF4-FFF2-40B4-BE49-F238E27FC236}">
                <a16:creationId xmlns:a16="http://schemas.microsoft.com/office/drawing/2014/main" id="{0344CA8F-76BB-4013-9EF1-8D058C7B0F30}"/>
              </a:ext>
            </a:extLst>
          </p:cNvPr>
          <p:cNvSpPr/>
          <p:nvPr/>
        </p:nvSpPr>
        <p:spPr>
          <a:xfrm>
            <a:off x="7060941" y="1100353"/>
            <a:ext cx="1541868" cy="651653"/>
          </a:xfrm>
          <a:prstGeom prst="roundRect">
            <a:avLst/>
          </a:prstGeom>
          <a:solidFill>
            <a:schemeClr val="accent2">
              <a:lumMod val="60000"/>
              <a:lumOff val="40000"/>
            </a:schemeClr>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500" dirty="0"/>
          </a:p>
        </p:txBody>
      </p:sp>
      <p:sp>
        <p:nvSpPr>
          <p:cNvPr id="83" name="Rettangolo 82">
            <a:extLst>
              <a:ext uri="{FF2B5EF4-FFF2-40B4-BE49-F238E27FC236}">
                <a16:creationId xmlns:a16="http://schemas.microsoft.com/office/drawing/2014/main" id="{C2680FEE-6A48-4C40-AEF0-D7EE93F9E8C9}"/>
              </a:ext>
            </a:extLst>
          </p:cNvPr>
          <p:cNvSpPr/>
          <p:nvPr/>
        </p:nvSpPr>
        <p:spPr>
          <a:xfrm>
            <a:off x="7144916" y="1249955"/>
            <a:ext cx="1366454" cy="323165"/>
          </a:xfrm>
          <a:prstGeom prst="rect">
            <a:avLst/>
          </a:prstGeom>
          <a:solidFill>
            <a:schemeClr val="accent2">
              <a:lumMod val="60000"/>
              <a:lumOff val="40000"/>
            </a:schemeClr>
          </a:solidFill>
        </p:spPr>
        <p:txBody>
          <a:bodyPr wrap="square">
            <a:spAutoFit/>
          </a:bodyPr>
          <a:lstStyle/>
          <a:p>
            <a:pPr algn="ctr"/>
            <a:r>
              <a:rPr lang="it-IT" sz="1500" dirty="0">
                <a:solidFill>
                  <a:srgbClr val="000000"/>
                </a:solidFill>
                <a:latin typeface="Calibri" panose="020F0502020204030204" pitchFamily="34" charset="0"/>
              </a:rPr>
              <a:t>ISTITUZIONALE</a:t>
            </a:r>
            <a:endParaRPr lang="en-US" sz="1500" dirty="0"/>
          </a:p>
        </p:txBody>
      </p:sp>
      <p:sp>
        <p:nvSpPr>
          <p:cNvPr id="84" name="Rettangolo con angoli arrotondati 83">
            <a:extLst>
              <a:ext uri="{FF2B5EF4-FFF2-40B4-BE49-F238E27FC236}">
                <a16:creationId xmlns:a16="http://schemas.microsoft.com/office/drawing/2014/main" id="{0F0313BF-F04C-49EE-A90A-196396A52CD7}"/>
              </a:ext>
            </a:extLst>
          </p:cNvPr>
          <p:cNvSpPr/>
          <p:nvPr/>
        </p:nvSpPr>
        <p:spPr>
          <a:xfrm>
            <a:off x="7060940" y="4104172"/>
            <a:ext cx="1573034" cy="589949"/>
          </a:xfrm>
          <a:prstGeom prst="roundRect">
            <a:avLst/>
          </a:prstGeom>
          <a:solidFill>
            <a:schemeClr val="accent6">
              <a:lumMod val="75000"/>
            </a:schemeClr>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500" dirty="0">
              <a:solidFill>
                <a:schemeClr val="tx1"/>
              </a:solidFill>
            </a:endParaRPr>
          </a:p>
        </p:txBody>
      </p:sp>
      <p:sp>
        <p:nvSpPr>
          <p:cNvPr id="85" name="Rettangolo 84">
            <a:extLst>
              <a:ext uri="{FF2B5EF4-FFF2-40B4-BE49-F238E27FC236}">
                <a16:creationId xmlns:a16="http://schemas.microsoft.com/office/drawing/2014/main" id="{7A9E8925-E016-4E72-A30D-F2640DFF3C60}"/>
              </a:ext>
            </a:extLst>
          </p:cNvPr>
          <p:cNvSpPr/>
          <p:nvPr/>
        </p:nvSpPr>
        <p:spPr>
          <a:xfrm>
            <a:off x="7144916" y="4163206"/>
            <a:ext cx="1457893" cy="553998"/>
          </a:xfrm>
          <a:prstGeom prst="rect">
            <a:avLst/>
          </a:prstGeom>
          <a:solidFill>
            <a:schemeClr val="accent6">
              <a:lumMod val="75000"/>
            </a:schemeClr>
          </a:solidFill>
        </p:spPr>
        <p:txBody>
          <a:bodyPr wrap="square">
            <a:spAutoFit/>
          </a:bodyPr>
          <a:lstStyle/>
          <a:p>
            <a:pPr algn="ctr"/>
            <a:r>
              <a:rPr lang="it-IT" sz="1500" dirty="0">
                <a:latin typeface="Calibri" panose="020F0502020204030204" pitchFamily="34" charset="0"/>
              </a:rPr>
              <a:t>GESTIONE DEL TERRITORIO</a:t>
            </a:r>
            <a:endParaRPr lang="en-US" sz="1500" dirty="0"/>
          </a:p>
        </p:txBody>
      </p:sp>
      <p:sp>
        <p:nvSpPr>
          <p:cNvPr id="142" name="Rettangolo 141">
            <a:extLst>
              <a:ext uri="{FF2B5EF4-FFF2-40B4-BE49-F238E27FC236}">
                <a16:creationId xmlns:a16="http://schemas.microsoft.com/office/drawing/2014/main" id="{CB9496CC-045C-4F19-894B-37E9D3B4F9BD}"/>
              </a:ext>
            </a:extLst>
          </p:cNvPr>
          <p:cNvSpPr/>
          <p:nvPr/>
        </p:nvSpPr>
        <p:spPr>
          <a:xfrm>
            <a:off x="4995272" y="1448958"/>
            <a:ext cx="1928975" cy="300082"/>
          </a:xfrm>
          <a:prstGeom prst="rect">
            <a:avLst/>
          </a:prstGeom>
          <a:solidFill>
            <a:schemeClr val="accent2">
              <a:lumMod val="60000"/>
              <a:lumOff val="40000"/>
            </a:schemeClr>
          </a:solidFill>
        </p:spPr>
        <p:txBody>
          <a:bodyPr wrap="square">
            <a:spAutoFit/>
          </a:bodyPr>
          <a:lstStyle/>
          <a:p>
            <a:pPr algn="ctr"/>
            <a:r>
              <a:rPr lang="it-IT" sz="1350" dirty="0">
                <a:solidFill>
                  <a:srgbClr val="000000"/>
                </a:solidFill>
                <a:latin typeface="Calibri" panose="020F0502020204030204" pitchFamily="34" charset="0"/>
              </a:rPr>
              <a:t>Rapporto popolazione</a:t>
            </a:r>
          </a:p>
        </p:txBody>
      </p:sp>
      <p:sp>
        <p:nvSpPr>
          <p:cNvPr id="145" name="Rettangolo 144">
            <a:extLst>
              <a:ext uri="{FF2B5EF4-FFF2-40B4-BE49-F238E27FC236}">
                <a16:creationId xmlns:a16="http://schemas.microsoft.com/office/drawing/2014/main" id="{A5981E7A-7321-41AB-BF77-1710FDB555AB}"/>
              </a:ext>
            </a:extLst>
          </p:cNvPr>
          <p:cNvSpPr/>
          <p:nvPr/>
        </p:nvSpPr>
        <p:spPr>
          <a:xfrm>
            <a:off x="5007203" y="4104172"/>
            <a:ext cx="1940002" cy="300082"/>
          </a:xfrm>
          <a:prstGeom prst="rect">
            <a:avLst/>
          </a:prstGeom>
          <a:solidFill>
            <a:schemeClr val="accent6">
              <a:lumMod val="75000"/>
            </a:schemeClr>
          </a:solidFill>
          <a:ln>
            <a:noFill/>
          </a:ln>
        </p:spPr>
        <p:txBody>
          <a:bodyPr wrap="square">
            <a:spAutoFit/>
          </a:bodyPr>
          <a:lstStyle/>
          <a:p>
            <a:pPr algn="ctr"/>
            <a:r>
              <a:rPr lang="it-IT" sz="1350" dirty="0">
                <a:latin typeface="Calibri" panose="020F0502020204030204" pitchFamily="34" charset="0"/>
              </a:rPr>
              <a:t>Pianificazione strategica</a:t>
            </a:r>
            <a:endParaRPr lang="en-US" sz="1350" dirty="0"/>
          </a:p>
        </p:txBody>
      </p:sp>
      <p:sp>
        <p:nvSpPr>
          <p:cNvPr id="146" name="Rettangolo 145">
            <a:extLst>
              <a:ext uri="{FF2B5EF4-FFF2-40B4-BE49-F238E27FC236}">
                <a16:creationId xmlns:a16="http://schemas.microsoft.com/office/drawing/2014/main" id="{EE6D3666-FDBF-4A54-9977-081FAC121C37}"/>
              </a:ext>
            </a:extLst>
          </p:cNvPr>
          <p:cNvSpPr/>
          <p:nvPr/>
        </p:nvSpPr>
        <p:spPr>
          <a:xfrm>
            <a:off x="5007202" y="4405585"/>
            <a:ext cx="1940002" cy="300082"/>
          </a:xfrm>
          <a:prstGeom prst="rect">
            <a:avLst/>
          </a:prstGeom>
          <a:solidFill>
            <a:schemeClr val="accent6">
              <a:lumMod val="75000"/>
            </a:schemeClr>
          </a:solidFill>
          <a:ln>
            <a:noFill/>
          </a:ln>
        </p:spPr>
        <p:txBody>
          <a:bodyPr wrap="square">
            <a:spAutoFit/>
          </a:bodyPr>
          <a:lstStyle/>
          <a:p>
            <a:pPr algn="ctr"/>
            <a:r>
              <a:rPr lang="it-IT" sz="1350" dirty="0">
                <a:latin typeface="Calibri" panose="020F0502020204030204" pitchFamily="34" charset="0"/>
              </a:rPr>
              <a:t>Raccordo livelli di </a:t>
            </a:r>
            <a:r>
              <a:rPr lang="it-IT" sz="1350" dirty="0" err="1">
                <a:latin typeface="Calibri" panose="020F0502020204030204" pitchFamily="34" charset="0"/>
              </a:rPr>
              <a:t>pianif</a:t>
            </a:r>
            <a:r>
              <a:rPr lang="it-IT" sz="1350" dirty="0">
                <a:latin typeface="Calibri" panose="020F0502020204030204" pitchFamily="34" charset="0"/>
              </a:rPr>
              <a:t>.</a:t>
            </a:r>
            <a:endParaRPr lang="en-US" sz="1350" dirty="0"/>
          </a:p>
        </p:txBody>
      </p:sp>
      <p:cxnSp>
        <p:nvCxnSpPr>
          <p:cNvPr id="19" name="Connettore a gomito 18">
            <a:extLst>
              <a:ext uri="{FF2B5EF4-FFF2-40B4-BE49-F238E27FC236}">
                <a16:creationId xmlns:a16="http://schemas.microsoft.com/office/drawing/2014/main" id="{A843E568-F93A-46D1-9A7D-49C0964A2899}"/>
              </a:ext>
            </a:extLst>
          </p:cNvPr>
          <p:cNvCxnSpPr>
            <a:cxnSpLocks/>
            <a:stCxn id="61" idx="3"/>
            <a:endCxn id="31" idx="1"/>
          </p:cNvCxnSpPr>
          <p:nvPr/>
        </p:nvCxnSpPr>
        <p:spPr>
          <a:xfrm flipV="1">
            <a:off x="2569827" y="1294076"/>
            <a:ext cx="2422207" cy="775436"/>
          </a:xfrm>
          <a:prstGeom prst="bentConnector3">
            <a:avLst/>
          </a:prstGeom>
          <a:ln w="19050">
            <a:solidFill>
              <a:schemeClr val="accent3">
                <a:lumMod val="7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48" name="Connettore a gomito 147">
            <a:extLst>
              <a:ext uri="{FF2B5EF4-FFF2-40B4-BE49-F238E27FC236}">
                <a16:creationId xmlns:a16="http://schemas.microsoft.com/office/drawing/2014/main" id="{7C391671-F206-4C46-9DA3-D3F7D7395624}"/>
              </a:ext>
            </a:extLst>
          </p:cNvPr>
          <p:cNvCxnSpPr>
            <a:cxnSpLocks/>
            <a:stCxn id="61" idx="3"/>
            <a:endCxn id="33" idx="1"/>
          </p:cNvCxnSpPr>
          <p:nvPr/>
        </p:nvCxnSpPr>
        <p:spPr>
          <a:xfrm flipV="1">
            <a:off x="2569827" y="982901"/>
            <a:ext cx="2412853" cy="1086611"/>
          </a:xfrm>
          <a:prstGeom prst="bentConnector3">
            <a:avLst>
              <a:gd name="adj1" fmla="val 50000"/>
            </a:avLst>
          </a:prstGeom>
          <a:ln w="19050">
            <a:solidFill>
              <a:schemeClr val="accent3">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31" name="Rettangolo 30">
            <a:extLst>
              <a:ext uri="{FF2B5EF4-FFF2-40B4-BE49-F238E27FC236}">
                <a16:creationId xmlns:a16="http://schemas.microsoft.com/office/drawing/2014/main" id="{005C7CF7-B2FF-42D4-AF50-24F392C6F4D8}"/>
              </a:ext>
            </a:extLst>
          </p:cNvPr>
          <p:cNvSpPr/>
          <p:nvPr/>
        </p:nvSpPr>
        <p:spPr>
          <a:xfrm>
            <a:off x="4992034" y="1144035"/>
            <a:ext cx="1944053" cy="300082"/>
          </a:xfrm>
          <a:prstGeom prst="rect">
            <a:avLst/>
          </a:prstGeom>
          <a:solidFill>
            <a:schemeClr val="accent2">
              <a:lumMod val="60000"/>
              <a:lumOff val="40000"/>
            </a:schemeClr>
          </a:solidFill>
        </p:spPr>
        <p:txBody>
          <a:bodyPr wrap="square">
            <a:spAutoFit/>
          </a:bodyPr>
          <a:lstStyle/>
          <a:p>
            <a:pPr algn="ctr"/>
            <a:r>
              <a:rPr lang="it-IT" sz="1350" dirty="0">
                <a:solidFill>
                  <a:srgbClr val="000000"/>
                </a:solidFill>
                <a:latin typeface="Calibri" panose="020F0502020204030204" pitchFamily="34" charset="0"/>
              </a:rPr>
              <a:t>Rapporto altri livelli PA</a:t>
            </a:r>
          </a:p>
        </p:txBody>
      </p:sp>
      <p:sp>
        <p:nvSpPr>
          <p:cNvPr id="33" name="Rettangolo 32">
            <a:extLst>
              <a:ext uri="{FF2B5EF4-FFF2-40B4-BE49-F238E27FC236}">
                <a16:creationId xmlns:a16="http://schemas.microsoft.com/office/drawing/2014/main" id="{0E1F4217-63F3-40B9-8769-88DF87B05F30}"/>
              </a:ext>
            </a:extLst>
          </p:cNvPr>
          <p:cNvSpPr/>
          <p:nvPr/>
        </p:nvSpPr>
        <p:spPr>
          <a:xfrm>
            <a:off x="4982680" y="832860"/>
            <a:ext cx="1944053" cy="300082"/>
          </a:xfrm>
          <a:prstGeom prst="rect">
            <a:avLst/>
          </a:prstGeom>
          <a:solidFill>
            <a:schemeClr val="accent2">
              <a:lumMod val="60000"/>
              <a:lumOff val="40000"/>
            </a:schemeClr>
          </a:solidFill>
        </p:spPr>
        <p:txBody>
          <a:bodyPr wrap="square">
            <a:spAutoFit/>
          </a:bodyPr>
          <a:lstStyle/>
          <a:p>
            <a:pPr algn="ctr"/>
            <a:r>
              <a:rPr lang="it-IT" sz="1350" dirty="0">
                <a:latin typeface="Calibri" panose="020F0502020204030204" pitchFamily="34" charset="0"/>
              </a:rPr>
              <a:t>Rapporto stakeholders</a:t>
            </a:r>
          </a:p>
        </p:txBody>
      </p:sp>
      <p:sp>
        <p:nvSpPr>
          <p:cNvPr id="38" name="Rettangolo 37">
            <a:extLst>
              <a:ext uri="{FF2B5EF4-FFF2-40B4-BE49-F238E27FC236}">
                <a16:creationId xmlns:a16="http://schemas.microsoft.com/office/drawing/2014/main" id="{08FD1407-64BE-4669-9965-8261865F93E6}"/>
              </a:ext>
            </a:extLst>
          </p:cNvPr>
          <p:cNvSpPr/>
          <p:nvPr/>
        </p:nvSpPr>
        <p:spPr>
          <a:xfrm>
            <a:off x="5003153" y="3743050"/>
            <a:ext cx="1953634" cy="300082"/>
          </a:xfrm>
          <a:prstGeom prst="rect">
            <a:avLst/>
          </a:prstGeom>
          <a:solidFill>
            <a:schemeClr val="bg2"/>
          </a:solidFill>
        </p:spPr>
        <p:txBody>
          <a:bodyPr wrap="square">
            <a:spAutoFit/>
          </a:bodyPr>
          <a:lstStyle/>
          <a:p>
            <a:pPr algn="ctr"/>
            <a:r>
              <a:rPr lang="it-IT" sz="1350" dirty="0">
                <a:solidFill>
                  <a:schemeClr val="bg1">
                    <a:lumMod val="65000"/>
                  </a:schemeClr>
                </a:solidFill>
                <a:latin typeface="Calibri" panose="020F0502020204030204" pitchFamily="34" charset="0"/>
              </a:rPr>
              <a:t>Assicurazioni</a:t>
            </a:r>
          </a:p>
        </p:txBody>
      </p:sp>
      <p:sp>
        <p:nvSpPr>
          <p:cNvPr id="90" name="Rettangolo con angoli arrotondati 89">
            <a:extLst>
              <a:ext uri="{FF2B5EF4-FFF2-40B4-BE49-F238E27FC236}">
                <a16:creationId xmlns:a16="http://schemas.microsoft.com/office/drawing/2014/main" id="{6A1B43DD-2B8A-4E27-9488-15D24B82C2DD}"/>
              </a:ext>
            </a:extLst>
          </p:cNvPr>
          <p:cNvSpPr/>
          <p:nvPr/>
        </p:nvSpPr>
        <p:spPr>
          <a:xfrm>
            <a:off x="7060941" y="2511017"/>
            <a:ext cx="1551739" cy="651653"/>
          </a:xfrm>
          <a:prstGeom prst="roundRect">
            <a:avLst/>
          </a:prstGeom>
          <a:solidFill>
            <a:srgbClr val="FFCCCC"/>
          </a:solid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500" dirty="0"/>
          </a:p>
        </p:txBody>
      </p:sp>
      <p:sp>
        <p:nvSpPr>
          <p:cNvPr id="91" name="Rettangolo 90">
            <a:extLst>
              <a:ext uri="{FF2B5EF4-FFF2-40B4-BE49-F238E27FC236}">
                <a16:creationId xmlns:a16="http://schemas.microsoft.com/office/drawing/2014/main" id="{65F8559A-F6EC-4677-9B03-60557C692B53}"/>
              </a:ext>
            </a:extLst>
          </p:cNvPr>
          <p:cNvSpPr/>
          <p:nvPr/>
        </p:nvSpPr>
        <p:spPr>
          <a:xfrm>
            <a:off x="7144917" y="2660619"/>
            <a:ext cx="1346884" cy="323165"/>
          </a:xfrm>
          <a:prstGeom prst="rect">
            <a:avLst/>
          </a:prstGeom>
          <a:solidFill>
            <a:srgbClr val="FFCCCC"/>
          </a:solidFill>
        </p:spPr>
        <p:txBody>
          <a:bodyPr wrap="square">
            <a:spAutoFit/>
          </a:bodyPr>
          <a:lstStyle/>
          <a:p>
            <a:pPr algn="ctr"/>
            <a:r>
              <a:rPr lang="it-IT" sz="1500" dirty="0">
                <a:solidFill>
                  <a:srgbClr val="000000"/>
                </a:solidFill>
                <a:latin typeface="Calibri" panose="020F0502020204030204" pitchFamily="34" charset="0"/>
              </a:rPr>
              <a:t>SOCIALE</a:t>
            </a:r>
            <a:endParaRPr lang="en-US" sz="1500" dirty="0"/>
          </a:p>
        </p:txBody>
      </p:sp>
      <p:sp>
        <p:nvSpPr>
          <p:cNvPr id="95" name="Rettangolo 94">
            <a:extLst>
              <a:ext uri="{FF2B5EF4-FFF2-40B4-BE49-F238E27FC236}">
                <a16:creationId xmlns:a16="http://schemas.microsoft.com/office/drawing/2014/main" id="{4A853493-CA77-4E9C-8ADF-03A102B71017}"/>
              </a:ext>
            </a:extLst>
          </p:cNvPr>
          <p:cNvSpPr/>
          <p:nvPr/>
        </p:nvSpPr>
        <p:spPr>
          <a:xfrm>
            <a:off x="4997177" y="2741864"/>
            <a:ext cx="1922105" cy="300082"/>
          </a:xfrm>
          <a:prstGeom prst="rect">
            <a:avLst/>
          </a:prstGeom>
          <a:solidFill>
            <a:srgbClr val="FFCCCC"/>
          </a:solidFill>
        </p:spPr>
        <p:txBody>
          <a:bodyPr wrap="square">
            <a:spAutoFit/>
          </a:bodyPr>
          <a:lstStyle/>
          <a:p>
            <a:pPr algn="ctr"/>
            <a:r>
              <a:rPr lang="it-IT" sz="1350" dirty="0">
                <a:solidFill>
                  <a:srgbClr val="000000"/>
                </a:solidFill>
                <a:latin typeface="Calibri" panose="020F0502020204030204" pitchFamily="34" charset="0"/>
              </a:rPr>
              <a:t>Attività esercitative</a:t>
            </a:r>
          </a:p>
        </p:txBody>
      </p:sp>
      <p:sp>
        <p:nvSpPr>
          <p:cNvPr id="97" name="Rettangolo 96">
            <a:extLst>
              <a:ext uri="{FF2B5EF4-FFF2-40B4-BE49-F238E27FC236}">
                <a16:creationId xmlns:a16="http://schemas.microsoft.com/office/drawing/2014/main" id="{8121A009-AC32-41CB-A63C-0F8EB540F64A}"/>
              </a:ext>
            </a:extLst>
          </p:cNvPr>
          <p:cNvSpPr/>
          <p:nvPr/>
        </p:nvSpPr>
        <p:spPr>
          <a:xfrm>
            <a:off x="5004035" y="3061702"/>
            <a:ext cx="1920212" cy="300082"/>
          </a:xfrm>
          <a:prstGeom prst="rect">
            <a:avLst/>
          </a:prstGeom>
          <a:solidFill>
            <a:schemeClr val="bg2"/>
          </a:solidFill>
        </p:spPr>
        <p:txBody>
          <a:bodyPr wrap="square">
            <a:spAutoFit/>
          </a:bodyPr>
          <a:lstStyle/>
          <a:p>
            <a:pPr algn="ctr"/>
            <a:r>
              <a:rPr lang="it-IT" sz="1350" dirty="0">
                <a:solidFill>
                  <a:schemeClr val="bg1">
                    <a:lumMod val="65000"/>
                  </a:schemeClr>
                </a:solidFill>
                <a:latin typeface="Calibri" panose="020F0502020204030204" pitchFamily="34" charset="0"/>
              </a:rPr>
              <a:t>Coesione Sociale</a:t>
            </a:r>
          </a:p>
        </p:txBody>
      </p:sp>
      <p:sp>
        <p:nvSpPr>
          <p:cNvPr id="55" name="Rettangolo 54">
            <a:extLst>
              <a:ext uri="{FF2B5EF4-FFF2-40B4-BE49-F238E27FC236}">
                <a16:creationId xmlns:a16="http://schemas.microsoft.com/office/drawing/2014/main" id="{5A3EA25C-7C33-459E-83DB-2D9D7D927367}"/>
              </a:ext>
            </a:extLst>
          </p:cNvPr>
          <p:cNvSpPr/>
          <p:nvPr/>
        </p:nvSpPr>
        <p:spPr>
          <a:xfrm>
            <a:off x="4992034" y="2433700"/>
            <a:ext cx="1922105" cy="300082"/>
          </a:xfrm>
          <a:prstGeom prst="rect">
            <a:avLst/>
          </a:prstGeom>
          <a:solidFill>
            <a:srgbClr val="FFCCCC"/>
          </a:solidFill>
        </p:spPr>
        <p:txBody>
          <a:bodyPr wrap="square">
            <a:spAutoFit/>
          </a:bodyPr>
          <a:lstStyle/>
          <a:p>
            <a:pPr algn="ctr"/>
            <a:r>
              <a:rPr lang="it-IT" sz="1350" dirty="0">
                <a:solidFill>
                  <a:srgbClr val="000000"/>
                </a:solidFill>
                <a:latin typeface="Calibri" panose="020F0502020204030204" pitchFamily="34" charset="0"/>
              </a:rPr>
              <a:t>Info e consapevolezza</a:t>
            </a:r>
          </a:p>
        </p:txBody>
      </p:sp>
      <p:sp>
        <p:nvSpPr>
          <p:cNvPr id="39" name="Rettangolo 38">
            <a:extLst>
              <a:ext uri="{FF2B5EF4-FFF2-40B4-BE49-F238E27FC236}">
                <a16:creationId xmlns:a16="http://schemas.microsoft.com/office/drawing/2014/main" id="{077F10F5-5BFB-48FF-926F-D1602127578C}"/>
              </a:ext>
            </a:extLst>
          </p:cNvPr>
          <p:cNvSpPr/>
          <p:nvPr/>
        </p:nvSpPr>
        <p:spPr>
          <a:xfrm>
            <a:off x="4997758" y="1757071"/>
            <a:ext cx="1928975" cy="300082"/>
          </a:xfrm>
          <a:prstGeom prst="rect">
            <a:avLst/>
          </a:prstGeom>
          <a:solidFill>
            <a:schemeClr val="accent2">
              <a:lumMod val="60000"/>
              <a:lumOff val="40000"/>
            </a:schemeClr>
          </a:solidFill>
        </p:spPr>
        <p:txBody>
          <a:bodyPr wrap="square">
            <a:spAutoFit/>
          </a:bodyPr>
          <a:lstStyle/>
          <a:p>
            <a:pPr algn="ctr"/>
            <a:r>
              <a:rPr lang="it-IT" sz="1350" dirty="0">
                <a:solidFill>
                  <a:srgbClr val="000000"/>
                </a:solidFill>
                <a:latin typeface="Calibri" panose="020F0502020204030204" pitchFamily="34" charset="0"/>
              </a:rPr>
              <a:t>Formazione tecnici</a:t>
            </a:r>
          </a:p>
        </p:txBody>
      </p:sp>
      <p:cxnSp>
        <p:nvCxnSpPr>
          <p:cNvPr id="52" name="Connettore a gomito 51">
            <a:extLst>
              <a:ext uri="{FF2B5EF4-FFF2-40B4-BE49-F238E27FC236}">
                <a16:creationId xmlns:a16="http://schemas.microsoft.com/office/drawing/2014/main" id="{0C7E6780-8D50-4B9B-AF22-A47FF841C7FE}"/>
              </a:ext>
            </a:extLst>
          </p:cNvPr>
          <p:cNvCxnSpPr>
            <a:cxnSpLocks/>
            <a:stCxn id="61" idx="3"/>
            <a:endCxn id="142" idx="1"/>
          </p:cNvCxnSpPr>
          <p:nvPr/>
        </p:nvCxnSpPr>
        <p:spPr>
          <a:xfrm flipV="1">
            <a:off x="2569827" y="1598999"/>
            <a:ext cx="2425445" cy="470513"/>
          </a:xfrm>
          <a:prstGeom prst="bentConnector3">
            <a:avLst>
              <a:gd name="adj1" fmla="val 50000"/>
            </a:avLst>
          </a:prstGeom>
          <a:ln w="38100">
            <a:solidFill>
              <a:schemeClr val="accent3">
                <a:lumMod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56" name="Connettore a gomito 55">
            <a:extLst>
              <a:ext uri="{FF2B5EF4-FFF2-40B4-BE49-F238E27FC236}">
                <a16:creationId xmlns:a16="http://schemas.microsoft.com/office/drawing/2014/main" id="{7519E51D-23C3-4964-8E88-B210A489B73C}"/>
              </a:ext>
            </a:extLst>
          </p:cNvPr>
          <p:cNvCxnSpPr>
            <a:cxnSpLocks/>
            <a:stCxn id="61" idx="3"/>
            <a:endCxn id="39" idx="1"/>
          </p:cNvCxnSpPr>
          <p:nvPr/>
        </p:nvCxnSpPr>
        <p:spPr>
          <a:xfrm flipV="1">
            <a:off x="2569827" y="1907112"/>
            <a:ext cx="2427931" cy="162400"/>
          </a:xfrm>
          <a:prstGeom prst="bentConnector3">
            <a:avLst>
              <a:gd name="adj1" fmla="val 50000"/>
            </a:avLst>
          </a:prstGeom>
          <a:ln w="38100">
            <a:solidFill>
              <a:schemeClr val="accent3">
                <a:lumMod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57" name="Connettore a gomito 56">
            <a:extLst>
              <a:ext uri="{FF2B5EF4-FFF2-40B4-BE49-F238E27FC236}">
                <a16:creationId xmlns:a16="http://schemas.microsoft.com/office/drawing/2014/main" id="{CF8F6445-1CD3-4EFA-80E5-0BD372EB7E9D}"/>
              </a:ext>
            </a:extLst>
          </p:cNvPr>
          <p:cNvCxnSpPr>
            <a:cxnSpLocks/>
            <a:stCxn id="61" idx="3"/>
            <a:endCxn id="87" idx="1"/>
          </p:cNvCxnSpPr>
          <p:nvPr/>
        </p:nvCxnSpPr>
        <p:spPr>
          <a:xfrm>
            <a:off x="2569827" y="2069512"/>
            <a:ext cx="2432315" cy="145605"/>
          </a:xfrm>
          <a:prstGeom prst="bentConnector3">
            <a:avLst>
              <a:gd name="adj1" fmla="val 50000"/>
            </a:avLst>
          </a:prstGeom>
          <a:ln w="38100">
            <a:solidFill>
              <a:schemeClr val="accent3">
                <a:lumMod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63" name="Connettore a gomito 62">
            <a:extLst>
              <a:ext uri="{FF2B5EF4-FFF2-40B4-BE49-F238E27FC236}">
                <a16:creationId xmlns:a16="http://schemas.microsoft.com/office/drawing/2014/main" id="{C63E8658-30D6-4784-B363-3D02B0232FEA}"/>
              </a:ext>
            </a:extLst>
          </p:cNvPr>
          <p:cNvCxnSpPr>
            <a:cxnSpLocks/>
            <a:stCxn id="61" idx="3"/>
            <a:endCxn id="55" idx="1"/>
          </p:cNvCxnSpPr>
          <p:nvPr/>
        </p:nvCxnSpPr>
        <p:spPr>
          <a:xfrm>
            <a:off x="2569827" y="2069512"/>
            <a:ext cx="2422207" cy="514229"/>
          </a:xfrm>
          <a:prstGeom prst="bentConnector3">
            <a:avLst>
              <a:gd name="adj1" fmla="val 50000"/>
            </a:avLst>
          </a:prstGeom>
          <a:ln w="19050">
            <a:solidFill>
              <a:schemeClr val="accent3">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66" name="Connettore a gomito 65">
            <a:extLst>
              <a:ext uri="{FF2B5EF4-FFF2-40B4-BE49-F238E27FC236}">
                <a16:creationId xmlns:a16="http://schemas.microsoft.com/office/drawing/2014/main" id="{77B5EAD3-45E6-4CEB-B7B2-F581EDE36DE5}"/>
              </a:ext>
            </a:extLst>
          </p:cNvPr>
          <p:cNvCxnSpPr>
            <a:cxnSpLocks/>
            <a:stCxn id="61" idx="3"/>
            <a:endCxn id="95" idx="1"/>
          </p:cNvCxnSpPr>
          <p:nvPr/>
        </p:nvCxnSpPr>
        <p:spPr>
          <a:xfrm>
            <a:off x="2569827" y="2069512"/>
            <a:ext cx="2427350" cy="822393"/>
          </a:xfrm>
          <a:prstGeom prst="bentConnector3">
            <a:avLst>
              <a:gd name="adj1" fmla="val 50000"/>
            </a:avLst>
          </a:prstGeom>
          <a:ln w="19050">
            <a:solidFill>
              <a:schemeClr val="accent3">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67" name="Connettore a gomito 66">
            <a:extLst>
              <a:ext uri="{FF2B5EF4-FFF2-40B4-BE49-F238E27FC236}">
                <a16:creationId xmlns:a16="http://schemas.microsoft.com/office/drawing/2014/main" id="{2B828DD0-BA22-4AED-AFA8-A0ACD54CE8A7}"/>
              </a:ext>
            </a:extLst>
          </p:cNvPr>
          <p:cNvCxnSpPr>
            <a:cxnSpLocks/>
            <a:stCxn id="61" idx="3"/>
            <a:endCxn id="79" idx="1"/>
          </p:cNvCxnSpPr>
          <p:nvPr/>
        </p:nvCxnSpPr>
        <p:spPr>
          <a:xfrm>
            <a:off x="2569827" y="2069512"/>
            <a:ext cx="2433325" cy="1510335"/>
          </a:xfrm>
          <a:prstGeom prst="bentConnector3">
            <a:avLst/>
          </a:prstGeom>
          <a:ln w="19050">
            <a:solidFill>
              <a:schemeClr val="accent3">
                <a:lumMod val="7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71" name="Connettore a gomito 70">
            <a:extLst>
              <a:ext uri="{FF2B5EF4-FFF2-40B4-BE49-F238E27FC236}">
                <a16:creationId xmlns:a16="http://schemas.microsoft.com/office/drawing/2014/main" id="{DDB99E8D-C7BE-4206-B734-0B954E901D76}"/>
              </a:ext>
            </a:extLst>
          </p:cNvPr>
          <p:cNvCxnSpPr>
            <a:cxnSpLocks/>
            <a:stCxn id="61" idx="3"/>
            <a:endCxn id="145" idx="1"/>
          </p:cNvCxnSpPr>
          <p:nvPr/>
        </p:nvCxnSpPr>
        <p:spPr>
          <a:xfrm>
            <a:off x="2569827" y="2069512"/>
            <a:ext cx="2437376" cy="2184701"/>
          </a:xfrm>
          <a:prstGeom prst="bentConnector3">
            <a:avLst/>
          </a:prstGeom>
          <a:ln w="19050">
            <a:solidFill>
              <a:schemeClr val="accent3">
                <a:lumMod val="7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73" name="Connettore a gomito 72">
            <a:extLst>
              <a:ext uri="{FF2B5EF4-FFF2-40B4-BE49-F238E27FC236}">
                <a16:creationId xmlns:a16="http://schemas.microsoft.com/office/drawing/2014/main" id="{FDF61670-26E3-445D-9276-81E7F0512440}"/>
              </a:ext>
            </a:extLst>
          </p:cNvPr>
          <p:cNvCxnSpPr>
            <a:cxnSpLocks/>
            <a:stCxn id="61" idx="3"/>
            <a:endCxn id="146" idx="1"/>
          </p:cNvCxnSpPr>
          <p:nvPr/>
        </p:nvCxnSpPr>
        <p:spPr>
          <a:xfrm>
            <a:off x="2569827" y="2069512"/>
            <a:ext cx="2437375" cy="2486114"/>
          </a:xfrm>
          <a:prstGeom prst="bentConnector3">
            <a:avLst/>
          </a:prstGeom>
          <a:ln w="19050">
            <a:solidFill>
              <a:schemeClr val="accent3">
                <a:lumMod val="7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65" name="Connettore a gomito 64">
            <a:extLst>
              <a:ext uri="{FF2B5EF4-FFF2-40B4-BE49-F238E27FC236}">
                <a16:creationId xmlns:a16="http://schemas.microsoft.com/office/drawing/2014/main" id="{C5A7C3AB-CB5D-440B-9D60-316165A3CE01}"/>
              </a:ext>
            </a:extLst>
          </p:cNvPr>
          <p:cNvCxnSpPr>
            <a:cxnSpLocks/>
            <a:stCxn id="61" idx="3"/>
            <a:endCxn id="64" idx="1"/>
          </p:cNvCxnSpPr>
          <p:nvPr/>
        </p:nvCxnSpPr>
        <p:spPr>
          <a:xfrm flipV="1">
            <a:off x="2569827" y="681488"/>
            <a:ext cx="2418002" cy="1388024"/>
          </a:xfrm>
          <a:prstGeom prst="bentConnector3">
            <a:avLst>
              <a:gd name="adj1" fmla="val 50000"/>
            </a:avLst>
          </a:prstGeom>
          <a:ln w="38100">
            <a:solidFill>
              <a:schemeClr val="accent3">
                <a:lumMod val="5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47" name="Connettore diritto 46">
            <a:extLst>
              <a:ext uri="{FF2B5EF4-FFF2-40B4-BE49-F238E27FC236}">
                <a16:creationId xmlns:a16="http://schemas.microsoft.com/office/drawing/2014/main" id="{7D2FB1B6-0080-4DD4-9250-78AD787EB675}"/>
              </a:ext>
            </a:extLst>
          </p:cNvPr>
          <p:cNvCxnSpPr/>
          <p:nvPr/>
        </p:nvCxnSpPr>
        <p:spPr>
          <a:xfrm>
            <a:off x="632792" y="3436599"/>
            <a:ext cx="946404" cy="0"/>
          </a:xfrm>
          <a:prstGeom prst="line">
            <a:avLst/>
          </a:prstGeom>
          <a:ln>
            <a:solidFill>
              <a:schemeClr val="accent3">
                <a:lumMod val="50000"/>
              </a:schemeClr>
            </a:solidFill>
          </a:ln>
        </p:spPr>
        <p:style>
          <a:lnRef idx="2">
            <a:schemeClr val="accent1"/>
          </a:lnRef>
          <a:fillRef idx="0">
            <a:schemeClr val="accent1"/>
          </a:fillRef>
          <a:effectRef idx="1">
            <a:schemeClr val="accent1"/>
          </a:effectRef>
          <a:fontRef idx="minor">
            <a:schemeClr val="tx1"/>
          </a:fontRef>
        </p:style>
      </p:cxnSp>
      <p:cxnSp>
        <p:nvCxnSpPr>
          <p:cNvPr id="48" name="Connettore diritto 47">
            <a:extLst>
              <a:ext uri="{FF2B5EF4-FFF2-40B4-BE49-F238E27FC236}">
                <a16:creationId xmlns:a16="http://schemas.microsoft.com/office/drawing/2014/main" id="{E3F61EE5-9D33-4CE1-9CB9-360DEE0DF50A}"/>
              </a:ext>
            </a:extLst>
          </p:cNvPr>
          <p:cNvCxnSpPr/>
          <p:nvPr/>
        </p:nvCxnSpPr>
        <p:spPr>
          <a:xfrm>
            <a:off x="785259" y="3676724"/>
            <a:ext cx="946404" cy="0"/>
          </a:xfrm>
          <a:prstGeom prst="line">
            <a:avLst/>
          </a:prstGeom>
          <a:ln w="19050">
            <a:solidFill>
              <a:schemeClr val="accent3">
                <a:lumMod val="75000"/>
              </a:schemeClr>
            </a:solidFill>
          </a:ln>
        </p:spPr>
        <p:style>
          <a:lnRef idx="2">
            <a:schemeClr val="accent1"/>
          </a:lnRef>
          <a:fillRef idx="0">
            <a:schemeClr val="accent1"/>
          </a:fillRef>
          <a:effectRef idx="1">
            <a:schemeClr val="accent1"/>
          </a:effectRef>
          <a:fontRef idx="minor">
            <a:schemeClr val="tx1"/>
          </a:fontRef>
        </p:style>
      </p:cxnSp>
      <p:cxnSp>
        <p:nvCxnSpPr>
          <p:cNvPr id="49" name="Connettore diritto 48">
            <a:extLst>
              <a:ext uri="{FF2B5EF4-FFF2-40B4-BE49-F238E27FC236}">
                <a16:creationId xmlns:a16="http://schemas.microsoft.com/office/drawing/2014/main" id="{35B93153-75D8-492C-A9A5-AA310DEB5FC7}"/>
              </a:ext>
            </a:extLst>
          </p:cNvPr>
          <p:cNvCxnSpPr/>
          <p:nvPr/>
        </p:nvCxnSpPr>
        <p:spPr>
          <a:xfrm>
            <a:off x="936830" y="3950429"/>
            <a:ext cx="946404" cy="0"/>
          </a:xfrm>
          <a:prstGeom prst="line">
            <a:avLst/>
          </a:prstGeom>
          <a:ln>
            <a:solidFill>
              <a:schemeClr val="accent3">
                <a:lumMod val="40000"/>
                <a:lumOff val="60000"/>
              </a:schemeClr>
            </a:solidFill>
          </a:ln>
        </p:spPr>
        <p:style>
          <a:lnRef idx="2">
            <a:schemeClr val="accent1"/>
          </a:lnRef>
          <a:fillRef idx="0">
            <a:schemeClr val="accent1"/>
          </a:fillRef>
          <a:effectRef idx="1">
            <a:schemeClr val="accent1"/>
          </a:effectRef>
          <a:fontRef idx="minor">
            <a:schemeClr val="tx1"/>
          </a:fontRef>
        </p:style>
      </p:cxnSp>
      <p:sp>
        <p:nvSpPr>
          <p:cNvPr id="50" name="Rettangolo 49">
            <a:extLst>
              <a:ext uri="{FF2B5EF4-FFF2-40B4-BE49-F238E27FC236}">
                <a16:creationId xmlns:a16="http://schemas.microsoft.com/office/drawing/2014/main" id="{09B71FD7-701E-4201-BC72-9C939FD39023}"/>
              </a:ext>
            </a:extLst>
          </p:cNvPr>
          <p:cNvSpPr/>
          <p:nvPr/>
        </p:nvSpPr>
        <p:spPr>
          <a:xfrm>
            <a:off x="1048436" y="3323069"/>
            <a:ext cx="1770202" cy="253916"/>
          </a:xfrm>
          <a:prstGeom prst="rect">
            <a:avLst/>
          </a:prstGeom>
          <a:noFill/>
        </p:spPr>
        <p:txBody>
          <a:bodyPr wrap="square">
            <a:spAutoFit/>
          </a:bodyPr>
          <a:lstStyle/>
          <a:p>
            <a:pPr algn="ctr"/>
            <a:r>
              <a:rPr lang="it-IT" sz="1050" dirty="0">
                <a:solidFill>
                  <a:srgbClr val="000000"/>
                </a:solidFill>
                <a:latin typeface="Calibri" panose="020F0502020204030204" pitchFamily="34" charset="0"/>
              </a:rPr>
              <a:t>3-Elevato</a:t>
            </a:r>
            <a:endParaRPr lang="en-US" sz="1050" dirty="0"/>
          </a:p>
        </p:txBody>
      </p:sp>
      <p:sp>
        <p:nvSpPr>
          <p:cNvPr id="51" name="Rettangolo 50">
            <a:extLst>
              <a:ext uri="{FF2B5EF4-FFF2-40B4-BE49-F238E27FC236}">
                <a16:creationId xmlns:a16="http://schemas.microsoft.com/office/drawing/2014/main" id="{6A3881CE-C336-438F-AEEF-9E5D8DCA3117}"/>
              </a:ext>
            </a:extLst>
          </p:cNvPr>
          <p:cNvSpPr/>
          <p:nvPr/>
        </p:nvSpPr>
        <p:spPr>
          <a:xfrm>
            <a:off x="1223384" y="3568313"/>
            <a:ext cx="1639252" cy="253916"/>
          </a:xfrm>
          <a:prstGeom prst="rect">
            <a:avLst/>
          </a:prstGeom>
          <a:noFill/>
        </p:spPr>
        <p:txBody>
          <a:bodyPr wrap="square">
            <a:spAutoFit/>
          </a:bodyPr>
          <a:lstStyle/>
          <a:p>
            <a:pPr algn="ctr"/>
            <a:r>
              <a:rPr lang="it-IT" sz="1050" dirty="0"/>
              <a:t>2-Medio</a:t>
            </a:r>
            <a:endParaRPr lang="en-US" sz="1050" dirty="0"/>
          </a:p>
        </p:txBody>
      </p:sp>
      <p:sp>
        <p:nvSpPr>
          <p:cNvPr id="53" name="Rettangolo 52">
            <a:extLst>
              <a:ext uri="{FF2B5EF4-FFF2-40B4-BE49-F238E27FC236}">
                <a16:creationId xmlns:a16="http://schemas.microsoft.com/office/drawing/2014/main" id="{D7331FA6-7B1C-434A-A038-BE3ACD4961B4}"/>
              </a:ext>
            </a:extLst>
          </p:cNvPr>
          <p:cNvSpPr/>
          <p:nvPr/>
        </p:nvSpPr>
        <p:spPr>
          <a:xfrm>
            <a:off x="1392127" y="3838964"/>
            <a:ext cx="1639251" cy="253916"/>
          </a:xfrm>
          <a:prstGeom prst="rect">
            <a:avLst/>
          </a:prstGeom>
          <a:noFill/>
        </p:spPr>
        <p:txBody>
          <a:bodyPr wrap="square">
            <a:spAutoFit/>
          </a:bodyPr>
          <a:lstStyle/>
          <a:p>
            <a:pPr algn="ctr"/>
            <a:r>
              <a:rPr lang="it-IT" sz="1050" dirty="0">
                <a:solidFill>
                  <a:srgbClr val="000000"/>
                </a:solidFill>
                <a:latin typeface="Calibri" panose="020F0502020204030204" pitchFamily="34" charset="0"/>
              </a:rPr>
              <a:t>1- Basso</a:t>
            </a:r>
            <a:endParaRPr lang="en-US" sz="1050" dirty="0"/>
          </a:p>
        </p:txBody>
      </p:sp>
      <p:sp>
        <p:nvSpPr>
          <p:cNvPr id="54" name="Rettangolo 53">
            <a:extLst>
              <a:ext uri="{FF2B5EF4-FFF2-40B4-BE49-F238E27FC236}">
                <a16:creationId xmlns:a16="http://schemas.microsoft.com/office/drawing/2014/main" id="{2069E050-0C65-4FFD-8FFB-7EBCD4322090}"/>
              </a:ext>
            </a:extLst>
          </p:cNvPr>
          <p:cNvSpPr/>
          <p:nvPr/>
        </p:nvSpPr>
        <p:spPr>
          <a:xfrm>
            <a:off x="250858" y="2818741"/>
            <a:ext cx="2937359" cy="553998"/>
          </a:xfrm>
          <a:prstGeom prst="rect">
            <a:avLst/>
          </a:prstGeom>
        </p:spPr>
        <p:txBody>
          <a:bodyPr wrap="square">
            <a:spAutoFit/>
          </a:bodyPr>
          <a:lstStyle/>
          <a:p>
            <a:pPr algn="ctr"/>
            <a:r>
              <a:rPr lang="it-IT" sz="1500" dirty="0">
                <a:solidFill>
                  <a:srgbClr val="000000"/>
                </a:solidFill>
                <a:latin typeface="Calibri" panose="020F0502020204030204" pitchFamily="34" charset="0"/>
              </a:rPr>
              <a:t>Impatto della misura sugli attributi della capacità</a:t>
            </a:r>
          </a:p>
        </p:txBody>
      </p:sp>
      <p:sp>
        <p:nvSpPr>
          <p:cNvPr id="45" name="CasellaDiTesto 44">
            <a:extLst>
              <a:ext uri="{FF2B5EF4-FFF2-40B4-BE49-F238E27FC236}">
                <a16:creationId xmlns:a16="http://schemas.microsoft.com/office/drawing/2014/main" id="{40FFECAE-ED03-4D9B-A621-B31D1BBA4149}"/>
              </a:ext>
            </a:extLst>
          </p:cNvPr>
          <p:cNvSpPr txBox="1"/>
          <p:nvPr/>
        </p:nvSpPr>
        <p:spPr>
          <a:xfrm>
            <a:off x="383528" y="485413"/>
            <a:ext cx="3071849" cy="784830"/>
          </a:xfrm>
          <a:prstGeom prst="rect">
            <a:avLst/>
          </a:prstGeom>
          <a:noFill/>
        </p:spPr>
        <p:txBody>
          <a:bodyPr wrap="square" rtlCol="0">
            <a:spAutoFit/>
          </a:bodyPr>
          <a:lstStyle/>
          <a:p>
            <a:r>
              <a:rPr lang="it-IT" sz="1500" b="1" dirty="0"/>
              <a:t>Esempio di misura non strutturale con impatti differenziali sugli attributi della capacità.</a:t>
            </a:r>
            <a:endParaRPr lang="en-US" sz="1500" dirty="0"/>
          </a:p>
        </p:txBody>
      </p:sp>
    </p:spTree>
    <p:extLst>
      <p:ext uri="{BB962C8B-B14F-4D97-AF65-F5344CB8AC3E}">
        <p14:creationId xmlns:p14="http://schemas.microsoft.com/office/powerpoint/2010/main" val="26284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7205CEE7-BF48-3948-9906-A6FEC73A9B8C}"/>
              </a:ext>
            </a:extLst>
          </p:cNvPr>
          <p:cNvPicPr>
            <a:picLocks noChangeAspect="1" noChangeArrowheads="1"/>
          </p:cNvPicPr>
          <p:nvPr/>
        </p:nvPicPr>
        <p:blipFill>
          <a:blip r:embed="rId2" cstate="print"/>
          <a:srcRect/>
          <a:stretch>
            <a:fillRect/>
          </a:stretch>
        </p:blipFill>
        <p:spPr bwMode="auto">
          <a:xfrm>
            <a:off x="0" y="-27384"/>
            <a:ext cx="9144000" cy="6836873"/>
          </a:xfrm>
          <a:prstGeom prst="rect">
            <a:avLst/>
          </a:prstGeom>
          <a:noFill/>
          <a:ln w="9525">
            <a:noFill/>
            <a:miter lim="800000"/>
            <a:headEnd/>
            <a:tailEnd/>
          </a:ln>
        </p:spPr>
      </p:pic>
    </p:spTree>
    <p:extLst>
      <p:ext uri="{BB962C8B-B14F-4D97-AF65-F5344CB8AC3E}">
        <p14:creationId xmlns:p14="http://schemas.microsoft.com/office/powerpoint/2010/main" val="17447065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F14EDBD5-49E3-1246-B9AB-2E0AC3E24B2B}"/>
              </a:ext>
            </a:extLst>
          </p:cNvPr>
          <p:cNvPicPr>
            <a:picLocks noChangeAspect="1"/>
          </p:cNvPicPr>
          <p:nvPr/>
        </p:nvPicPr>
        <p:blipFill>
          <a:blip r:embed="rId2"/>
          <a:stretch>
            <a:fillRect/>
          </a:stretch>
        </p:blipFill>
        <p:spPr>
          <a:xfrm>
            <a:off x="870982" y="710786"/>
            <a:ext cx="7402036" cy="3721928"/>
          </a:xfrm>
          <a:prstGeom prst="rect">
            <a:avLst/>
          </a:prstGeom>
        </p:spPr>
      </p:pic>
    </p:spTree>
    <p:extLst>
      <p:ext uri="{BB962C8B-B14F-4D97-AF65-F5344CB8AC3E}">
        <p14:creationId xmlns:p14="http://schemas.microsoft.com/office/powerpoint/2010/main" val="790822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a 1">
            <a:extLst>
              <a:ext uri="{FF2B5EF4-FFF2-40B4-BE49-F238E27FC236}">
                <a16:creationId xmlns:a16="http://schemas.microsoft.com/office/drawing/2014/main" id="{37605DF4-8D22-3C4C-89B1-8107C58E7DEF}"/>
              </a:ext>
            </a:extLst>
          </p:cNvPr>
          <p:cNvGraphicFramePr/>
          <p:nvPr>
            <p:extLst>
              <p:ext uri="{D42A27DB-BD31-4B8C-83A1-F6EECF244321}">
                <p14:modId xmlns:p14="http://schemas.microsoft.com/office/powerpoint/2010/main" val="2256307573"/>
              </p:ext>
            </p:extLst>
          </p:nvPr>
        </p:nvGraphicFramePr>
        <p:xfrm>
          <a:off x="1524000" y="53975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793552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B399EF2-610B-E848-A5FB-4E82C6AB4DCA}"/>
              </a:ext>
            </a:extLst>
          </p:cNvPr>
          <p:cNvSpPr>
            <a:spLocks noGrp="1"/>
          </p:cNvSpPr>
          <p:nvPr>
            <p:ph type="title"/>
          </p:nvPr>
        </p:nvSpPr>
        <p:spPr/>
        <p:txBody>
          <a:bodyPr>
            <a:normAutofit fontScale="90000"/>
          </a:bodyPr>
          <a:lstStyle/>
          <a:p>
            <a:r>
              <a:rPr lang="it-IT" dirty="0"/>
              <a:t>Alcuni altri prodotti (sviluppati o attesi)</a:t>
            </a:r>
          </a:p>
        </p:txBody>
      </p:sp>
      <p:sp>
        <p:nvSpPr>
          <p:cNvPr id="3" name="CasellaDiTesto 2">
            <a:extLst>
              <a:ext uri="{FF2B5EF4-FFF2-40B4-BE49-F238E27FC236}">
                <a16:creationId xmlns:a16="http://schemas.microsoft.com/office/drawing/2014/main" id="{54E4C7D9-AF9B-7347-8316-9E9229F66520}"/>
              </a:ext>
            </a:extLst>
          </p:cNvPr>
          <p:cNvSpPr txBox="1"/>
          <p:nvPr/>
        </p:nvSpPr>
        <p:spPr>
          <a:xfrm>
            <a:off x="3607733" y="1229650"/>
            <a:ext cx="4384431" cy="646331"/>
          </a:xfrm>
          <a:prstGeom prst="rect">
            <a:avLst/>
          </a:prstGeom>
          <a:noFill/>
        </p:spPr>
        <p:txBody>
          <a:bodyPr wrap="square" rtlCol="0">
            <a:spAutoFit/>
          </a:bodyPr>
          <a:lstStyle/>
          <a:p>
            <a:r>
              <a:rPr lang="it-IT" dirty="0"/>
              <a:t>Analisi di suscettività alle frane nell’ambito del CT di Lucera</a:t>
            </a:r>
          </a:p>
        </p:txBody>
      </p:sp>
      <p:pic>
        <p:nvPicPr>
          <p:cNvPr id="4" name="Immagine 3">
            <a:extLst>
              <a:ext uri="{FF2B5EF4-FFF2-40B4-BE49-F238E27FC236}">
                <a16:creationId xmlns:a16="http://schemas.microsoft.com/office/drawing/2014/main" id="{6F1814A7-F0D5-E648-B505-84DD7D06EA5C}"/>
              </a:ext>
            </a:extLst>
          </p:cNvPr>
          <p:cNvPicPr>
            <a:picLocks noChangeAspect="1"/>
          </p:cNvPicPr>
          <p:nvPr/>
        </p:nvPicPr>
        <p:blipFill>
          <a:blip r:embed="rId2"/>
          <a:stretch>
            <a:fillRect/>
          </a:stretch>
        </p:blipFill>
        <p:spPr>
          <a:xfrm>
            <a:off x="7831014" y="858852"/>
            <a:ext cx="1137139" cy="1555606"/>
          </a:xfrm>
          <a:prstGeom prst="rect">
            <a:avLst/>
          </a:prstGeom>
        </p:spPr>
      </p:pic>
      <p:sp>
        <p:nvSpPr>
          <p:cNvPr id="5" name="CasellaDiTesto 4">
            <a:extLst>
              <a:ext uri="{FF2B5EF4-FFF2-40B4-BE49-F238E27FC236}">
                <a16:creationId xmlns:a16="http://schemas.microsoft.com/office/drawing/2014/main" id="{00AE6225-99BD-624F-B382-5BEA64FF3636}"/>
              </a:ext>
            </a:extLst>
          </p:cNvPr>
          <p:cNvSpPr txBox="1"/>
          <p:nvPr/>
        </p:nvSpPr>
        <p:spPr>
          <a:xfrm>
            <a:off x="2110153" y="2042402"/>
            <a:ext cx="5040924" cy="1200329"/>
          </a:xfrm>
          <a:prstGeom prst="rect">
            <a:avLst/>
          </a:prstGeom>
          <a:noFill/>
        </p:spPr>
        <p:txBody>
          <a:bodyPr wrap="square" rtlCol="0">
            <a:spAutoFit/>
          </a:bodyPr>
          <a:lstStyle/>
          <a:p>
            <a:r>
              <a:rPr lang="it-IT" dirty="0"/>
              <a:t>LG per l’utilizzo del dato radar per il monitoraggio dei fenomeni temporaleschi. Integrazione nelle procedure regionali e integrazione di alcuni dei prodotti nella piattaforma Sinapsi.</a:t>
            </a:r>
          </a:p>
        </p:txBody>
      </p:sp>
      <p:pic>
        <p:nvPicPr>
          <p:cNvPr id="6" name="Immagine 5">
            <a:extLst>
              <a:ext uri="{FF2B5EF4-FFF2-40B4-BE49-F238E27FC236}">
                <a16:creationId xmlns:a16="http://schemas.microsoft.com/office/drawing/2014/main" id="{61C95FEC-BD73-8C43-A9AA-5850E9D764D7}"/>
              </a:ext>
            </a:extLst>
          </p:cNvPr>
          <p:cNvPicPr>
            <a:picLocks noChangeAspect="1"/>
          </p:cNvPicPr>
          <p:nvPr/>
        </p:nvPicPr>
        <p:blipFill>
          <a:blip r:embed="rId3"/>
          <a:stretch>
            <a:fillRect/>
          </a:stretch>
        </p:blipFill>
        <p:spPr>
          <a:xfrm>
            <a:off x="6743476" y="1791666"/>
            <a:ext cx="1873250" cy="1701800"/>
          </a:xfrm>
          <a:prstGeom prst="rect">
            <a:avLst/>
          </a:prstGeom>
        </p:spPr>
      </p:pic>
      <p:sp>
        <p:nvSpPr>
          <p:cNvPr id="7" name="CasellaDiTesto 6">
            <a:extLst>
              <a:ext uri="{FF2B5EF4-FFF2-40B4-BE49-F238E27FC236}">
                <a16:creationId xmlns:a16="http://schemas.microsoft.com/office/drawing/2014/main" id="{8EF7001B-723F-CA4D-A07E-455B699AD749}"/>
              </a:ext>
            </a:extLst>
          </p:cNvPr>
          <p:cNvSpPr txBox="1"/>
          <p:nvPr/>
        </p:nvSpPr>
        <p:spPr>
          <a:xfrm>
            <a:off x="246184" y="3298574"/>
            <a:ext cx="5287108" cy="923330"/>
          </a:xfrm>
          <a:prstGeom prst="rect">
            <a:avLst/>
          </a:prstGeom>
          <a:noFill/>
        </p:spPr>
        <p:txBody>
          <a:bodyPr wrap="square" rtlCol="0">
            <a:spAutoFit/>
          </a:bodyPr>
          <a:lstStyle/>
          <a:p>
            <a:r>
              <a:rPr lang="it-IT" dirty="0"/>
              <a:t>Sviluppo di strutture dati e strumenti a supporto del processo di raccolta e organizzazione informazioni su eventi (alluvioni e frane) e relative conseguenze</a:t>
            </a:r>
          </a:p>
        </p:txBody>
      </p:sp>
    </p:spTree>
    <p:extLst>
      <p:ext uri="{BB962C8B-B14F-4D97-AF65-F5344CB8AC3E}">
        <p14:creationId xmlns:p14="http://schemas.microsoft.com/office/powerpoint/2010/main" val="6309933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a:extLst>
              <a:ext uri="{FF2B5EF4-FFF2-40B4-BE49-F238E27FC236}">
                <a16:creationId xmlns:a16="http://schemas.microsoft.com/office/drawing/2014/main" id="{C8D67D6C-17BB-D64B-BE66-C6913A94A205}"/>
              </a:ext>
            </a:extLst>
          </p:cNvPr>
          <p:cNvSpPr>
            <a:spLocks noGrp="1"/>
          </p:cNvSpPr>
          <p:nvPr>
            <p:ph type="title"/>
          </p:nvPr>
        </p:nvSpPr>
        <p:spPr/>
        <p:txBody>
          <a:bodyPr/>
          <a:lstStyle/>
          <a:p>
            <a:r>
              <a:rPr lang="it-IT" dirty="0"/>
              <a:t>GRAZIE DELL’ATTENZIONE</a:t>
            </a:r>
          </a:p>
        </p:txBody>
      </p:sp>
      <p:sp>
        <p:nvSpPr>
          <p:cNvPr id="5" name="Segnaposto testo 4">
            <a:extLst>
              <a:ext uri="{FF2B5EF4-FFF2-40B4-BE49-F238E27FC236}">
                <a16:creationId xmlns:a16="http://schemas.microsoft.com/office/drawing/2014/main" id="{65BBDC48-8BCD-AA42-B9D0-8C28E59645ED}"/>
              </a:ext>
            </a:extLst>
          </p:cNvPr>
          <p:cNvSpPr>
            <a:spLocks noGrp="1"/>
          </p:cNvSpPr>
          <p:nvPr>
            <p:ph type="body" idx="1"/>
          </p:nvPr>
        </p:nvSpPr>
        <p:spPr/>
        <p:txBody>
          <a:bodyPr/>
          <a:lstStyle/>
          <a:p>
            <a:endParaRPr lang="it-IT"/>
          </a:p>
        </p:txBody>
      </p:sp>
    </p:spTree>
    <p:extLst>
      <p:ext uri="{BB962C8B-B14F-4D97-AF65-F5344CB8AC3E}">
        <p14:creationId xmlns:p14="http://schemas.microsoft.com/office/powerpoint/2010/main" val="30040648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F56608E-7F86-EA46-82B6-226CDBDE1ED7}"/>
              </a:ext>
            </a:extLst>
          </p:cNvPr>
          <p:cNvSpPr>
            <a:spLocks noGrp="1"/>
          </p:cNvSpPr>
          <p:nvPr>
            <p:ph type="title"/>
          </p:nvPr>
        </p:nvSpPr>
        <p:spPr/>
        <p:txBody>
          <a:bodyPr/>
          <a:lstStyle/>
          <a:p>
            <a:pPr algn="l"/>
            <a:r>
              <a:rPr lang="it-IT" dirty="0"/>
              <a:t>Gli elementi cardine</a:t>
            </a:r>
          </a:p>
        </p:txBody>
      </p:sp>
      <p:sp>
        <p:nvSpPr>
          <p:cNvPr id="3" name="Segnaposto contenuto 2">
            <a:extLst>
              <a:ext uri="{FF2B5EF4-FFF2-40B4-BE49-F238E27FC236}">
                <a16:creationId xmlns:a16="http://schemas.microsoft.com/office/drawing/2014/main" id="{CE78430B-22FF-D84D-B353-94FC2804AE14}"/>
              </a:ext>
            </a:extLst>
          </p:cNvPr>
          <p:cNvSpPr>
            <a:spLocks noGrp="1"/>
          </p:cNvSpPr>
          <p:nvPr>
            <p:ph idx="1"/>
          </p:nvPr>
        </p:nvSpPr>
        <p:spPr/>
        <p:txBody>
          <a:bodyPr>
            <a:noAutofit/>
          </a:bodyPr>
          <a:lstStyle/>
          <a:p>
            <a:r>
              <a:rPr lang="it-IT" sz="2000" dirty="0"/>
              <a:t>Sviluppo di </a:t>
            </a:r>
            <a:r>
              <a:rPr lang="it-IT" sz="2000" b="1" dirty="0"/>
              <a:t>progetti standard</a:t>
            </a:r>
            <a:r>
              <a:rPr lang="it-IT" sz="2000" dirty="0"/>
              <a:t>, inquadrati in una prospettiva più ampia (dal contesto territoriale specifico delle Regioni interessate a quello internazionale)</a:t>
            </a:r>
          </a:p>
          <a:p>
            <a:r>
              <a:rPr lang="it-IT" sz="2000" dirty="0"/>
              <a:t>Visione modulare del </a:t>
            </a:r>
            <a:r>
              <a:rPr lang="it-IT" sz="2000" b="1" dirty="0"/>
              <a:t>Piano di PC</a:t>
            </a:r>
            <a:r>
              <a:rPr lang="it-IT" sz="2000" dirty="0"/>
              <a:t>, delle sue componenti e delle altre misure non strutturali che possono essere integrate al/nel Piano</a:t>
            </a:r>
          </a:p>
          <a:p>
            <a:r>
              <a:rPr lang="it-IT" sz="2000" dirty="0"/>
              <a:t>Attenzione specifica alle </a:t>
            </a:r>
            <a:r>
              <a:rPr lang="it-IT" sz="2000" b="1" dirty="0"/>
              <a:t>aree a minore sostenibilità del rischio</a:t>
            </a:r>
          </a:p>
          <a:p>
            <a:r>
              <a:rPr lang="it-IT" sz="2000" b="1" dirty="0"/>
              <a:t>Partecipazione</a:t>
            </a:r>
            <a:r>
              <a:rPr lang="it-IT" sz="2000" dirty="0"/>
              <a:t> come filo conduttore del progetto</a:t>
            </a:r>
          </a:p>
        </p:txBody>
      </p:sp>
    </p:spTree>
    <p:extLst>
      <p:ext uri="{BB962C8B-B14F-4D97-AF65-F5344CB8AC3E}">
        <p14:creationId xmlns:p14="http://schemas.microsoft.com/office/powerpoint/2010/main" val="111005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asellaDiTesto 16">
            <a:extLst>
              <a:ext uri="{FF2B5EF4-FFF2-40B4-BE49-F238E27FC236}">
                <a16:creationId xmlns:a16="http://schemas.microsoft.com/office/drawing/2014/main" id="{56385975-3769-2542-9EE3-252994A3BA3D}"/>
              </a:ext>
            </a:extLst>
          </p:cNvPr>
          <p:cNvSpPr txBox="1"/>
          <p:nvPr/>
        </p:nvSpPr>
        <p:spPr>
          <a:xfrm>
            <a:off x="1202186" y="4825053"/>
            <a:ext cx="1566269" cy="219291"/>
          </a:xfrm>
          <a:prstGeom prst="rect">
            <a:avLst/>
          </a:prstGeom>
          <a:noFill/>
        </p:spPr>
        <p:txBody>
          <a:bodyPr wrap="square" rtlCol="0">
            <a:spAutoFit/>
          </a:bodyPr>
          <a:lstStyle/>
          <a:p>
            <a:r>
              <a:rPr lang="it-IT" sz="825" b="1" dirty="0">
                <a:solidFill>
                  <a:schemeClr val="bg1"/>
                </a:solidFill>
              </a:rPr>
              <a:t>ROMA – 24 E 25 GENNAIO 2019</a:t>
            </a:r>
          </a:p>
        </p:txBody>
      </p:sp>
      <p:sp>
        <p:nvSpPr>
          <p:cNvPr id="2" name="Titolo 1">
            <a:extLst>
              <a:ext uri="{FF2B5EF4-FFF2-40B4-BE49-F238E27FC236}">
                <a16:creationId xmlns:a16="http://schemas.microsoft.com/office/drawing/2014/main" id="{7E3C941A-3D85-8741-85D1-6FACDE2EA9A2}"/>
              </a:ext>
            </a:extLst>
          </p:cNvPr>
          <p:cNvSpPr>
            <a:spLocks noGrp="1"/>
          </p:cNvSpPr>
          <p:nvPr>
            <p:ph type="title"/>
          </p:nvPr>
        </p:nvSpPr>
        <p:spPr/>
        <p:txBody>
          <a:bodyPr/>
          <a:lstStyle/>
          <a:p>
            <a:pPr algn="l"/>
            <a:r>
              <a:rPr lang="it-IT" dirty="0"/>
              <a:t>Linee di intervento</a:t>
            </a:r>
          </a:p>
        </p:txBody>
      </p:sp>
      <p:sp>
        <p:nvSpPr>
          <p:cNvPr id="6" name="Rettangolo 5">
            <a:extLst>
              <a:ext uri="{FF2B5EF4-FFF2-40B4-BE49-F238E27FC236}">
                <a16:creationId xmlns:a16="http://schemas.microsoft.com/office/drawing/2014/main" id="{EFE6DFF0-F4D1-994B-91F3-E87D2B16855A}"/>
              </a:ext>
            </a:extLst>
          </p:cNvPr>
          <p:cNvSpPr/>
          <p:nvPr/>
        </p:nvSpPr>
        <p:spPr>
          <a:xfrm>
            <a:off x="1517072" y="1748643"/>
            <a:ext cx="1598360" cy="415384"/>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500" b="1" dirty="0">
                <a:solidFill>
                  <a:schemeClr val="bg1"/>
                </a:solidFill>
              </a:rPr>
              <a:t>Linea A</a:t>
            </a:r>
          </a:p>
        </p:txBody>
      </p:sp>
      <p:sp>
        <p:nvSpPr>
          <p:cNvPr id="7" name="Rettangolo 6">
            <a:extLst>
              <a:ext uri="{FF2B5EF4-FFF2-40B4-BE49-F238E27FC236}">
                <a16:creationId xmlns:a16="http://schemas.microsoft.com/office/drawing/2014/main" id="{6F018C4A-D93A-E546-A6E7-CFC8E8E01729}"/>
              </a:ext>
            </a:extLst>
          </p:cNvPr>
          <p:cNvSpPr/>
          <p:nvPr/>
        </p:nvSpPr>
        <p:spPr>
          <a:xfrm>
            <a:off x="1517072" y="3217096"/>
            <a:ext cx="1598360" cy="415384"/>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500" b="1" dirty="0">
                <a:solidFill>
                  <a:schemeClr val="tx1"/>
                </a:solidFill>
              </a:rPr>
              <a:t>Linea B</a:t>
            </a:r>
          </a:p>
        </p:txBody>
      </p:sp>
      <p:sp>
        <p:nvSpPr>
          <p:cNvPr id="8" name="Rettangolo 7">
            <a:extLst>
              <a:ext uri="{FF2B5EF4-FFF2-40B4-BE49-F238E27FC236}">
                <a16:creationId xmlns:a16="http://schemas.microsoft.com/office/drawing/2014/main" id="{05DD2E74-2C86-6B46-A881-0DE22FC9C116}"/>
              </a:ext>
            </a:extLst>
          </p:cNvPr>
          <p:cNvSpPr/>
          <p:nvPr/>
        </p:nvSpPr>
        <p:spPr>
          <a:xfrm>
            <a:off x="3233046" y="1304552"/>
            <a:ext cx="4296466" cy="1303566"/>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14313" indent="-214313">
              <a:buFont typeface="Arial" panose="020B0604020202020204" pitchFamily="34" charset="0"/>
              <a:buChar char="•"/>
            </a:pPr>
            <a:r>
              <a:rPr lang="it-IT" sz="1200" dirty="0">
                <a:solidFill>
                  <a:schemeClr val="bg1"/>
                </a:solidFill>
              </a:rPr>
              <a:t>Definizione di “progetti standard” e </a:t>
            </a:r>
            <a:r>
              <a:rPr lang="it-IT" sz="1200" b="1" dirty="0">
                <a:solidFill>
                  <a:schemeClr val="bg1"/>
                </a:solidFill>
              </a:rPr>
              <a:t>linee guida per la programmazione degli interventi</a:t>
            </a:r>
            <a:r>
              <a:rPr lang="it-IT" sz="1200" dirty="0">
                <a:solidFill>
                  <a:schemeClr val="bg1"/>
                </a:solidFill>
              </a:rPr>
              <a:t> in materia di riduzione del rischio idrogeologico e idraulico ai fini di protezione civile;</a:t>
            </a:r>
          </a:p>
          <a:p>
            <a:pPr marL="214313" indent="-214313">
              <a:buFont typeface="Arial" panose="020B0604020202020204" pitchFamily="34" charset="0"/>
              <a:buChar char="•"/>
            </a:pPr>
            <a:r>
              <a:rPr lang="it-IT" sz="1200" dirty="0">
                <a:solidFill>
                  <a:schemeClr val="bg1"/>
                </a:solidFill>
              </a:rPr>
              <a:t>Sviluppo di </a:t>
            </a:r>
            <a:r>
              <a:rPr lang="it-IT" sz="1200" b="1" dirty="0">
                <a:solidFill>
                  <a:schemeClr val="bg1"/>
                </a:solidFill>
              </a:rPr>
              <a:t>modelli di valutazione</a:t>
            </a:r>
            <a:r>
              <a:rPr lang="it-IT" sz="1200" dirty="0">
                <a:solidFill>
                  <a:schemeClr val="bg1"/>
                </a:solidFill>
              </a:rPr>
              <a:t>: analisi comparata dei modelli esistenti e individuazione degli indicatori di sintesi utili allo sviluppo del modello di valutazione costi/benefici </a:t>
            </a:r>
          </a:p>
        </p:txBody>
      </p:sp>
      <p:sp>
        <p:nvSpPr>
          <p:cNvPr id="11" name="Rettangolo 10">
            <a:extLst>
              <a:ext uri="{FF2B5EF4-FFF2-40B4-BE49-F238E27FC236}">
                <a16:creationId xmlns:a16="http://schemas.microsoft.com/office/drawing/2014/main" id="{2110A960-674C-1A4C-9DDD-BC3423F7B1DE}"/>
              </a:ext>
            </a:extLst>
          </p:cNvPr>
          <p:cNvSpPr/>
          <p:nvPr/>
        </p:nvSpPr>
        <p:spPr>
          <a:xfrm>
            <a:off x="3233046" y="2785675"/>
            <a:ext cx="4296466" cy="1279136"/>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14313" indent="-214313">
              <a:buFont typeface="Arial" panose="020B0604020202020204" pitchFamily="34" charset="0"/>
              <a:buChar char="•"/>
            </a:pPr>
            <a:r>
              <a:rPr lang="it-IT" sz="1200" dirty="0">
                <a:solidFill>
                  <a:schemeClr val="tx1"/>
                </a:solidFill>
              </a:rPr>
              <a:t>Predisposizione, supporto e monitoraggio dei “progetti standard” finalizzati alla riduzione dei rischi; </a:t>
            </a:r>
          </a:p>
          <a:p>
            <a:pPr marL="214313" indent="-214313">
              <a:buFont typeface="Arial" panose="020B0604020202020204" pitchFamily="34" charset="0"/>
              <a:buChar char="•"/>
            </a:pPr>
            <a:r>
              <a:rPr lang="it-IT" sz="1200" dirty="0">
                <a:solidFill>
                  <a:schemeClr val="tx1"/>
                </a:solidFill>
              </a:rPr>
              <a:t>Affiancamento delle Regioni in merito alla corretta applicazione delle linee guida per la riduzione del rischio idrogeologico ed idraulico</a:t>
            </a:r>
          </a:p>
        </p:txBody>
      </p:sp>
    </p:spTree>
    <p:extLst>
      <p:ext uri="{BB962C8B-B14F-4D97-AF65-F5344CB8AC3E}">
        <p14:creationId xmlns:p14="http://schemas.microsoft.com/office/powerpoint/2010/main" val="609626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po 4">
            <a:extLst>
              <a:ext uri="{FF2B5EF4-FFF2-40B4-BE49-F238E27FC236}">
                <a16:creationId xmlns:a16="http://schemas.microsoft.com/office/drawing/2014/main" id="{3FCF1D1F-65C8-B44C-B125-37487A3FE9B6}"/>
              </a:ext>
            </a:extLst>
          </p:cNvPr>
          <p:cNvGrpSpPr/>
          <p:nvPr/>
        </p:nvGrpSpPr>
        <p:grpSpPr>
          <a:xfrm>
            <a:off x="2339145" y="4709162"/>
            <a:ext cx="4465711" cy="415498"/>
            <a:chOff x="1582783" y="6217997"/>
            <a:chExt cx="5954281" cy="553996"/>
          </a:xfrm>
        </p:grpSpPr>
        <p:sp>
          <p:nvSpPr>
            <p:cNvPr id="6" name="Ovale 5">
              <a:extLst>
                <a:ext uri="{FF2B5EF4-FFF2-40B4-BE49-F238E27FC236}">
                  <a16:creationId xmlns:a16="http://schemas.microsoft.com/office/drawing/2014/main" id="{4BCBB23C-542A-1A44-863D-FB495BD1018D}"/>
                </a:ext>
              </a:extLst>
            </p:cNvPr>
            <p:cNvSpPr/>
            <p:nvPr/>
          </p:nvSpPr>
          <p:spPr>
            <a:xfrm>
              <a:off x="2617834" y="6432978"/>
              <a:ext cx="90000" cy="90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7" name="Ovale 6">
              <a:extLst>
                <a:ext uri="{FF2B5EF4-FFF2-40B4-BE49-F238E27FC236}">
                  <a16:creationId xmlns:a16="http://schemas.microsoft.com/office/drawing/2014/main" id="{048923D5-1F6A-E646-8B31-EE96D7CCD8FA}"/>
                </a:ext>
              </a:extLst>
            </p:cNvPr>
            <p:cNvSpPr/>
            <p:nvPr/>
          </p:nvSpPr>
          <p:spPr>
            <a:xfrm>
              <a:off x="3684634" y="6437898"/>
              <a:ext cx="90000" cy="90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8" name="Ovale 7">
              <a:extLst>
                <a:ext uri="{FF2B5EF4-FFF2-40B4-BE49-F238E27FC236}">
                  <a16:creationId xmlns:a16="http://schemas.microsoft.com/office/drawing/2014/main" id="{9543865E-96CF-504A-B075-0877CB86B020}"/>
                </a:ext>
              </a:extLst>
            </p:cNvPr>
            <p:cNvSpPr/>
            <p:nvPr/>
          </p:nvSpPr>
          <p:spPr>
            <a:xfrm>
              <a:off x="5213545" y="6432978"/>
              <a:ext cx="90000" cy="90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11" name="Ovale 10">
              <a:extLst>
                <a:ext uri="{FF2B5EF4-FFF2-40B4-BE49-F238E27FC236}">
                  <a16:creationId xmlns:a16="http://schemas.microsoft.com/office/drawing/2014/main" id="{5720BEC4-637F-D64D-BC66-40255514C5B7}"/>
                </a:ext>
              </a:extLst>
            </p:cNvPr>
            <p:cNvSpPr/>
            <p:nvPr/>
          </p:nvSpPr>
          <p:spPr>
            <a:xfrm>
              <a:off x="6098453" y="6432978"/>
              <a:ext cx="90000" cy="90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12" name="CasellaDiTesto 11">
              <a:extLst>
                <a:ext uri="{FF2B5EF4-FFF2-40B4-BE49-F238E27FC236}">
                  <a16:creationId xmlns:a16="http://schemas.microsoft.com/office/drawing/2014/main" id="{0F24CEDF-9FD3-E34B-BCD6-D3E04657F3C1}"/>
                </a:ext>
              </a:extLst>
            </p:cNvPr>
            <p:cNvSpPr txBox="1"/>
            <p:nvPr/>
          </p:nvSpPr>
          <p:spPr>
            <a:xfrm>
              <a:off x="1582783" y="6217997"/>
              <a:ext cx="5954281" cy="553996"/>
            </a:xfrm>
            <a:prstGeom prst="rect">
              <a:avLst/>
            </a:prstGeom>
            <a:noFill/>
          </p:spPr>
          <p:txBody>
            <a:bodyPr wrap="square" rtlCol="0">
              <a:spAutoFit/>
            </a:bodyPr>
            <a:lstStyle/>
            <a:p>
              <a:pPr algn="ctr"/>
              <a:r>
                <a:rPr lang="it-IT" sz="2100" dirty="0">
                  <a:solidFill>
                    <a:schemeClr val="bg1"/>
                  </a:solidFill>
                </a:rPr>
                <a:t>CIMA   CINID   CNR-IRPI   FPM   UNICAL </a:t>
              </a:r>
            </a:p>
          </p:txBody>
        </p:sp>
      </p:grpSp>
      <p:sp>
        <p:nvSpPr>
          <p:cNvPr id="2" name="Titolo 1">
            <a:extLst>
              <a:ext uri="{FF2B5EF4-FFF2-40B4-BE49-F238E27FC236}">
                <a16:creationId xmlns:a16="http://schemas.microsoft.com/office/drawing/2014/main" id="{09EC8AA9-65A0-3F4A-9A08-A186F71A12C0}"/>
              </a:ext>
            </a:extLst>
          </p:cNvPr>
          <p:cNvSpPr>
            <a:spLocks noGrp="1"/>
          </p:cNvSpPr>
          <p:nvPr>
            <p:ph type="title"/>
          </p:nvPr>
        </p:nvSpPr>
        <p:spPr/>
        <p:txBody>
          <a:bodyPr>
            <a:normAutofit/>
          </a:bodyPr>
          <a:lstStyle/>
          <a:p>
            <a:pPr algn="l"/>
            <a:r>
              <a:rPr lang="it-IT" sz="3000" dirty="0"/>
              <a:t>Relazioni tra le linee di intervento</a:t>
            </a:r>
          </a:p>
        </p:txBody>
      </p:sp>
      <p:sp>
        <p:nvSpPr>
          <p:cNvPr id="10" name="Rettangolo 9">
            <a:extLst>
              <a:ext uri="{FF2B5EF4-FFF2-40B4-BE49-F238E27FC236}">
                <a16:creationId xmlns:a16="http://schemas.microsoft.com/office/drawing/2014/main" id="{3DB04794-AC3F-394B-9184-F30C131A532C}"/>
              </a:ext>
            </a:extLst>
          </p:cNvPr>
          <p:cNvSpPr/>
          <p:nvPr/>
        </p:nvSpPr>
        <p:spPr>
          <a:xfrm>
            <a:off x="1352923" y="1338702"/>
            <a:ext cx="2065682" cy="415384"/>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500" b="1" dirty="0">
                <a:solidFill>
                  <a:schemeClr val="bg1"/>
                </a:solidFill>
              </a:rPr>
              <a:t>Attività della Linea A</a:t>
            </a:r>
          </a:p>
        </p:txBody>
      </p:sp>
      <p:sp>
        <p:nvSpPr>
          <p:cNvPr id="13" name="Rettangolo 12">
            <a:extLst>
              <a:ext uri="{FF2B5EF4-FFF2-40B4-BE49-F238E27FC236}">
                <a16:creationId xmlns:a16="http://schemas.microsoft.com/office/drawing/2014/main" id="{FABC95B1-8A75-244D-B9F8-698A24A14F9B}"/>
              </a:ext>
            </a:extLst>
          </p:cNvPr>
          <p:cNvSpPr/>
          <p:nvPr/>
        </p:nvSpPr>
        <p:spPr>
          <a:xfrm>
            <a:off x="1352923" y="2340249"/>
            <a:ext cx="2065682" cy="415384"/>
          </a:xfrm>
          <a:prstGeom prst="rect">
            <a:avLst/>
          </a:prstGeom>
          <a:solidFill>
            <a:schemeClr val="accent4">
              <a:lumMod val="75000"/>
              <a:alpha val="7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500" b="1" dirty="0">
                <a:solidFill>
                  <a:schemeClr val="bg1"/>
                </a:solidFill>
              </a:rPr>
              <a:t>Partner responsabile</a:t>
            </a:r>
          </a:p>
        </p:txBody>
      </p:sp>
      <p:sp>
        <p:nvSpPr>
          <p:cNvPr id="14" name="Rettangolo 13">
            <a:extLst>
              <a:ext uri="{FF2B5EF4-FFF2-40B4-BE49-F238E27FC236}">
                <a16:creationId xmlns:a16="http://schemas.microsoft.com/office/drawing/2014/main" id="{5F260A27-CCB1-CF47-B18D-58AA208713AC}"/>
              </a:ext>
            </a:extLst>
          </p:cNvPr>
          <p:cNvSpPr/>
          <p:nvPr/>
        </p:nvSpPr>
        <p:spPr>
          <a:xfrm>
            <a:off x="1352923" y="1844247"/>
            <a:ext cx="2065682" cy="415384"/>
          </a:xfrm>
          <a:prstGeom prst="rect">
            <a:avLst/>
          </a:prstGeom>
          <a:solidFill>
            <a:schemeClr val="accent4">
              <a:lumMod val="75000"/>
              <a:alpha val="7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500" b="1" dirty="0">
                <a:solidFill>
                  <a:schemeClr val="bg1"/>
                </a:solidFill>
              </a:rPr>
              <a:t>Referenti DPC</a:t>
            </a:r>
          </a:p>
        </p:txBody>
      </p:sp>
      <p:sp>
        <p:nvSpPr>
          <p:cNvPr id="15" name="Rettangolo 14">
            <a:extLst>
              <a:ext uri="{FF2B5EF4-FFF2-40B4-BE49-F238E27FC236}">
                <a16:creationId xmlns:a16="http://schemas.microsoft.com/office/drawing/2014/main" id="{56F137A1-2040-AB40-85BE-F13B227FBBE8}"/>
              </a:ext>
            </a:extLst>
          </p:cNvPr>
          <p:cNvSpPr/>
          <p:nvPr/>
        </p:nvSpPr>
        <p:spPr>
          <a:xfrm>
            <a:off x="1352923" y="2828266"/>
            <a:ext cx="2065682" cy="415384"/>
          </a:xfrm>
          <a:prstGeom prst="rect">
            <a:avLst/>
          </a:prstGeom>
          <a:solidFill>
            <a:schemeClr val="accent4">
              <a:lumMod val="75000"/>
              <a:alpha val="7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500" b="1" dirty="0">
                <a:solidFill>
                  <a:schemeClr val="bg1"/>
                </a:solidFill>
              </a:rPr>
              <a:t>Gruppo di lavoro</a:t>
            </a:r>
          </a:p>
        </p:txBody>
      </p:sp>
      <p:sp>
        <p:nvSpPr>
          <p:cNvPr id="16" name="Rettangolo 15">
            <a:extLst>
              <a:ext uri="{FF2B5EF4-FFF2-40B4-BE49-F238E27FC236}">
                <a16:creationId xmlns:a16="http://schemas.microsoft.com/office/drawing/2014/main" id="{2C393A1F-9283-0546-8D02-E2DE32132429}"/>
              </a:ext>
            </a:extLst>
          </p:cNvPr>
          <p:cNvSpPr/>
          <p:nvPr/>
        </p:nvSpPr>
        <p:spPr>
          <a:xfrm>
            <a:off x="1352923" y="3823302"/>
            <a:ext cx="2065682" cy="415384"/>
          </a:xfrm>
          <a:prstGeom prst="rect">
            <a:avLst/>
          </a:prstGeom>
          <a:solidFill>
            <a:schemeClr val="accent4">
              <a:lumMod val="75000"/>
              <a:alpha val="5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500" b="1" dirty="0">
                <a:solidFill>
                  <a:schemeClr val="bg1"/>
                </a:solidFill>
              </a:rPr>
              <a:t>Prodotti (LG, </a:t>
            </a:r>
            <a:r>
              <a:rPr lang="it-IT" sz="1500" b="1" dirty="0" err="1">
                <a:solidFill>
                  <a:schemeClr val="bg1"/>
                </a:solidFill>
              </a:rPr>
              <a:t>tools</a:t>
            </a:r>
            <a:r>
              <a:rPr lang="it-IT" sz="1500" b="1" dirty="0">
                <a:solidFill>
                  <a:schemeClr val="bg1"/>
                </a:solidFill>
              </a:rPr>
              <a:t>, documenti tecnici)</a:t>
            </a:r>
          </a:p>
        </p:txBody>
      </p:sp>
      <p:sp>
        <p:nvSpPr>
          <p:cNvPr id="17" name="Rettangolo 16">
            <a:extLst>
              <a:ext uri="{FF2B5EF4-FFF2-40B4-BE49-F238E27FC236}">
                <a16:creationId xmlns:a16="http://schemas.microsoft.com/office/drawing/2014/main" id="{B73D3D60-4BA2-1A46-91F6-7FD931B23796}"/>
              </a:ext>
            </a:extLst>
          </p:cNvPr>
          <p:cNvSpPr/>
          <p:nvPr/>
        </p:nvSpPr>
        <p:spPr>
          <a:xfrm>
            <a:off x="1352923" y="3316284"/>
            <a:ext cx="2065682" cy="415384"/>
          </a:xfrm>
          <a:prstGeom prst="rect">
            <a:avLst/>
          </a:prstGeom>
          <a:solidFill>
            <a:schemeClr val="accent4">
              <a:lumMod val="75000"/>
              <a:alpha val="5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500" b="1" dirty="0">
                <a:solidFill>
                  <a:schemeClr val="bg1"/>
                </a:solidFill>
              </a:rPr>
              <a:t>Input dalle altre attività</a:t>
            </a:r>
          </a:p>
        </p:txBody>
      </p:sp>
      <p:sp>
        <p:nvSpPr>
          <p:cNvPr id="18" name="Rettangolo 17">
            <a:extLst>
              <a:ext uri="{FF2B5EF4-FFF2-40B4-BE49-F238E27FC236}">
                <a16:creationId xmlns:a16="http://schemas.microsoft.com/office/drawing/2014/main" id="{EAB06D7B-D1C2-A145-AA51-25D7C130D7DD}"/>
              </a:ext>
            </a:extLst>
          </p:cNvPr>
          <p:cNvSpPr/>
          <p:nvPr/>
        </p:nvSpPr>
        <p:spPr>
          <a:xfrm>
            <a:off x="3540675" y="1338702"/>
            <a:ext cx="2065682" cy="415384"/>
          </a:xfrm>
          <a:prstGeom prst="rect">
            <a:avLst/>
          </a:prstGeom>
          <a:solidFill>
            <a:srgbClr val="FF9300"/>
          </a:solidFill>
          <a:ln>
            <a:solidFill>
              <a:srgbClr val="FF93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it-IT" sz="1500" b="1" dirty="0">
                <a:solidFill>
                  <a:schemeClr val="tx1"/>
                </a:solidFill>
              </a:rPr>
              <a:t>Attività della Linea B</a:t>
            </a:r>
          </a:p>
        </p:txBody>
      </p:sp>
      <p:sp>
        <p:nvSpPr>
          <p:cNvPr id="19" name="Rettangolo 18">
            <a:extLst>
              <a:ext uri="{FF2B5EF4-FFF2-40B4-BE49-F238E27FC236}">
                <a16:creationId xmlns:a16="http://schemas.microsoft.com/office/drawing/2014/main" id="{9D85C41A-A5B1-EF4C-9F47-47E0F8A6CA2B}"/>
              </a:ext>
            </a:extLst>
          </p:cNvPr>
          <p:cNvSpPr/>
          <p:nvPr/>
        </p:nvSpPr>
        <p:spPr>
          <a:xfrm>
            <a:off x="3540675" y="1821849"/>
            <a:ext cx="2065682" cy="415384"/>
          </a:xfrm>
          <a:prstGeom prst="rect">
            <a:avLst/>
          </a:prstGeom>
          <a:solidFill>
            <a:srgbClr val="FF9300">
              <a:alpha val="65000"/>
            </a:srgbClr>
          </a:solidFill>
          <a:ln>
            <a:solidFill>
              <a:srgbClr val="FF93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it-IT" sz="1500" b="1" dirty="0">
                <a:solidFill>
                  <a:schemeClr val="tx1"/>
                </a:solidFill>
              </a:rPr>
              <a:t>Gruppo di lavoro</a:t>
            </a:r>
          </a:p>
        </p:txBody>
      </p:sp>
      <p:sp>
        <p:nvSpPr>
          <p:cNvPr id="20" name="Rettangolo 19">
            <a:extLst>
              <a:ext uri="{FF2B5EF4-FFF2-40B4-BE49-F238E27FC236}">
                <a16:creationId xmlns:a16="http://schemas.microsoft.com/office/drawing/2014/main" id="{61C2EF62-8FE1-814D-BFF5-42569EA7F746}"/>
              </a:ext>
            </a:extLst>
          </p:cNvPr>
          <p:cNvSpPr/>
          <p:nvPr/>
        </p:nvSpPr>
        <p:spPr>
          <a:xfrm>
            <a:off x="3540675" y="2340248"/>
            <a:ext cx="2065682" cy="415384"/>
          </a:xfrm>
          <a:prstGeom prst="rect">
            <a:avLst/>
          </a:prstGeom>
          <a:solidFill>
            <a:srgbClr val="FF9300">
              <a:alpha val="65000"/>
            </a:srgbClr>
          </a:solidFill>
          <a:ln>
            <a:solidFill>
              <a:srgbClr val="FF93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it-IT" sz="1500" b="1" dirty="0">
                <a:solidFill>
                  <a:schemeClr val="tx1"/>
                </a:solidFill>
              </a:rPr>
              <a:t>Prodotti regionali specifici</a:t>
            </a:r>
          </a:p>
        </p:txBody>
      </p:sp>
      <p:sp>
        <p:nvSpPr>
          <p:cNvPr id="21" name="Rettangolo 20">
            <a:extLst>
              <a:ext uri="{FF2B5EF4-FFF2-40B4-BE49-F238E27FC236}">
                <a16:creationId xmlns:a16="http://schemas.microsoft.com/office/drawing/2014/main" id="{DEB6ADA8-04BB-B147-A0F7-C7BF6F57AE27}"/>
              </a:ext>
            </a:extLst>
          </p:cNvPr>
          <p:cNvSpPr/>
          <p:nvPr/>
        </p:nvSpPr>
        <p:spPr>
          <a:xfrm>
            <a:off x="5728426" y="1327308"/>
            <a:ext cx="2065682" cy="415384"/>
          </a:xfrm>
          <a:prstGeom prst="rect">
            <a:avLst/>
          </a:prstGeom>
          <a:solidFill>
            <a:srgbClr val="009193"/>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it-IT" sz="1500" b="1" dirty="0">
                <a:solidFill>
                  <a:schemeClr val="bg1"/>
                </a:solidFill>
              </a:rPr>
              <a:t>Referenti regionali</a:t>
            </a:r>
          </a:p>
        </p:txBody>
      </p:sp>
      <p:sp>
        <p:nvSpPr>
          <p:cNvPr id="22" name="Rettangolo 21">
            <a:extLst>
              <a:ext uri="{FF2B5EF4-FFF2-40B4-BE49-F238E27FC236}">
                <a16:creationId xmlns:a16="http://schemas.microsoft.com/office/drawing/2014/main" id="{9D616A7F-2AB7-3346-A5A4-10791A7D9F36}"/>
              </a:ext>
            </a:extLst>
          </p:cNvPr>
          <p:cNvSpPr/>
          <p:nvPr/>
        </p:nvSpPr>
        <p:spPr>
          <a:xfrm>
            <a:off x="5728426" y="1814332"/>
            <a:ext cx="2065682" cy="415384"/>
          </a:xfrm>
          <a:prstGeom prst="rect">
            <a:avLst/>
          </a:prstGeom>
          <a:solidFill>
            <a:srgbClr val="009193">
              <a:alpha val="70000"/>
            </a:srgb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it-IT" sz="1500" b="1" dirty="0">
                <a:solidFill>
                  <a:schemeClr val="bg1"/>
                </a:solidFill>
              </a:rPr>
              <a:t>Obiettivi regionali</a:t>
            </a:r>
          </a:p>
        </p:txBody>
      </p:sp>
      <p:sp>
        <p:nvSpPr>
          <p:cNvPr id="23" name="Rettangolo 22">
            <a:extLst>
              <a:ext uri="{FF2B5EF4-FFF2-40B4-BE49-F238E27FC236}">
                <a16:creationId xmlns:a16="http://schemas.microsoft.com/office/drawing/2014/main" id="{A542219F-B10A-4A4C-8427-AB06191AAE87}"/>
              </a:ext>
            </a:extLst>
          </p:cNvPr>
          <p:cNvSpPr/>
          <p:nvPr/>
        </p:nvSpPr>
        <p:spPr>
          <a:xfrm>
            <a:off x="5725897" y="2311761"/>
            <a:ext cx="2065682" cy="415384"/>
          </a:xfrm>
          <a:prstGeom prst="rect">
            <a:avLst/>
          </a:prstGeom>
          <a:solidFill>
            <a:srgbClr val="009193">
              <a:alpha val="70000"/>
            </a:srgb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it-IT" sz="1500" b="1" dirty="0">
                <a:solidFill>
                  <a:schemeClr val="bg1"/>
                </a:solidFill>
              </a:rPr>
              <a:t>Attività già implementate</a:t>
            </a:r>
          </a:p>
        </p:txBody>
      </p:sp>
      <p:cxnSp>
        <p:nvCxnSpPr>
          <p:cNvPr id="4" name="Connettore 7 3">
            <a:extLst>
              <a:ext uri="{FF2B5EF4-FFF2-40B4-BE49-F238E27FC236}">
                <a16:creationId xmlns:a16="http://schemas.microsoft.com/office/drawing/2014/main" id="{351A6CA6-E167-674C-9E6C-2DC22D0B209A}"/>
              </a:ext>
            </a:extLst>
          </p:cNvPr>
          <p:cNvCxnSpPr>
            <a:stCxn id="10" idx="0"/>
            <a:endCxn id="18" idx="0"/>
          </p:cNvCxnSpPr>
          <p:nvPr/>
        </p:nvCxnSpPr>
        <p:spPr>
          <a:xfrm rot="5400000" flipH="1" flipV="1">
            <a:off x="3479640" y="244825"/>
            <a:ext cx="9525" cy="2187752"/>
          </a:xfrm>
          <a:prstGeom prst="curvedConnector3">
            <a:avLst>
              <a:gd name="adj1" fmla="val 1800000"/>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5" name="Connettore 7 24">
            <a:extLst>
              <a:ext uri="{FF2B5EF4-FFF2-40B4-BE49-F238E27FC236}">
                <a16:creationId xmlns:a16="http://schemas.microsoft.com/office/drawing/2014/main" id="{80A30396-59F3-9F47-9F4E-32A4CDB8B631}"/>
              </a:ext>
            </a:extLst>
          </p:cNvPr>
          <p:cNvCxnSpPr>
            <a:stCxn id="21" idx="0"/>
            <a:endCxn id="18" idx="0"/>
          </p:cNvCxnSpPr>
          <p:nvPr/>
        </p:nvCxnSpPr>
        <p:spPr>
          <a:xfrm rot="16200000" flipH="1" flipV="1">
            <a:off x="5661695" y="239128"/>
            <a:ext cx="11394" cy="2187752"/>
          </a:xfrm>
          <a:prstGeom prst="curvedConnector3">
            <a:avLst>
              <a:gd name="adj1" fmla="val -1504739"/>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76055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23542D73-2049-7043-A0CF-A228F5554B80}"/>
              </a:ext>
            </a:extLst>
          </p:cNvPr>
          <p:cNvSpPr/>
          <p:nvPr/>
        </p:nvSpPr>
        <p:spPr>
          <a:xfrm>
            <a:off x="315099" y="1197589"/>
            <a:ext cx="1338633" cy="263199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4" name="Rettangolo 3">
            <a:extLst>
              <a:ext uri="{FF2B5EF4-FFF2-40B4-BE49-F238E27FC236}">
                <a16:creationId xmlns:a16="http://schemas.microsoft.com/office/drawing/2014/main" id="{F35EC7C2-1520-A840-AF94-7FE1788159D2}"/>
              </a:ext>
            </a:extLst>
          </p:cNvPr>
          <p:cNvSpPr/>
          <p:nvPr/>
        </p:nvSpPr>
        <p:spPr>
          <a:xfrm>
            <a:off x="1746426" y="1197589"/>
            <a:ext cx="1338633" cy="263199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b="1" cap="all" dirty="0">
              <a:solidFill>
                <a:schemeClr val="bg1"/>
              </a:solidFill>
            </a:endParaRPr>
          </a:p>
        </p:txBody>
      </p:sp>
      <p:sp>
        <p:nvSpPr>
          <p:cNvPr id="5" name="Rettangolo 4">
            <a:extLst>
              <a:ext uri="{FF2B5EF4-FFF2-40B4-BE49-F238E27FC236}">
                <a16:creationId xmlns:a16="http://schemas.microsoft.com/office/drawing/2014/main" id="{48F5B175-7775-6C45-9E2C-06478B9C9074}"/>
              </a:ext>
            </a:extLst>
          </p:cNvPr>
          <p:cNvSpPr/>
          <p:nvPr/>
        </p:nvSpPr>
        <p:spPr>
          <a:xfrm>
            <a:off x="3177753" y="1197589"/>
            <a:ext cx="1338633" cy="263199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6" name="Rettangolo 5">
            <a:extLst>
              <a:ext uri="{FF2B5EF4-FFF2-40B4-BE49-F238E27FC236}">
                <a16:creationId xmlns:a16="http://schemas.microsoft.com/office/drawing/2014/main" id="{273DA15A-6060-2F44-9E0D-5839E5263566}"/>
              </a:ext>
            </a:extLst>
          </p:cNvPr>
          <p:cNvSpPr/>
          <p:nvPr/>
        </p:nvSpPr>
        <p:spPr>
          <a:xfrm>
            <a:off x="4609080" y="1197589"/>
            <a:ext cx="1338633" cy="263199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7" name="Rettangolo 6">
            <a:extLst>
              <a:ext uri="{FF2B5EF4-FFF2-40B4-BE49-F238E27FC236}">
                <a16:creationId xmlns:a16="http://schemas.microsoft.com/office/drawing/2014/main" id="{77E1808E-6FCF-F04C-B130-D7E3E6CA2026}"/>
              </a:ext>
            </a:extLst>
          </p:cNvPr>
          <p:cNvSpPr/>
          <p:nvPr/>
        </p:nvSpPr>
        <p:spPr>
          <a:xfrm>
            <a:off x="6040407" y="1197589"/>
            <a:ext cx="1338633" cy="263199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8" name="Rettangolo 7">
            <a:extLst>
              <a:ext uri="{FF2B5EF4-FFF2-40B4-BE49-F238E27FC236}">
                <a16:creationId xmlns:a16="http://schemas.microsoft.com/office/drawing/2014/main" id="{7AC82121-0167-884A-8B0D-835EB8068AF7}"/>
              </a:ext>
            </a:extLst>
          </p:cNvPr>
          <p:cNvSpPr/>
          <p:nvPr/>
        </p:nvSpPr>
        <p:spPr>
          <a:xfrm>
            <a:off x="7471734" y="1197589"/>
            <a:ext cx="1338633" cy="263199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9" name="CasellaDiTesto 8">
            <a:extLst>
              <a:ext uri="{FF2B5EF4-FFF2-40B4-BE49-F238E27FC236}">
                <a16:creationId xmlns:a16="http://schemas.microsoft.com/office/drawing/2014/main" id="{DFDE03C0-408C-2E42-925F-59BF145F6D84}"/>
              </a:ext>
            </a:extLst>
          </p:cNvPr>
          <p:cNvSpPr txBox="1"/>
          <p:nvPr/>
        </p:nvSpPr>
        <p:spPr>
          <a:xfrm>
            <a:off x="315101" y="723499"/>
            <a:ext cx="987844" cy="338554"/>
          </a:xfrm>
          <a:prstGeom prst="rect">
            <a:avLst/>
          </a:prstGeom>
          <a:solidFill>
            <a:schemeClr val="accent4">
              <a:lumMod val="75000"/>
            </a:schemeClr>
          </a:solidFill>
          <a:ln>
            <a:solidFill>
              <a:schemeClr val="accent4">
                <a:lumMod val="75000"/>
              </a:schemeClr>
            </a:solidFill>
          </a:ln>
        </p:spPr>
        <p:txBody>
          <a:bodyPr wrap="square" rtlCol="0">
            <a:spAutoFit/>
          </a:bodyPr>
          <a:lstStyle/>
          <a:p>
            <a:pPr algn="ctr"/>
            <a:r>
              <a:rPr lang="it-IT" sz="1600" dirty="0">
                <a:solidFill>
                  <a:schemeClr val="bg1"/>
                </a:solidFill>
              </a:rPr>
              <a:t>CNR</a:t>
            </a:r>
          </a:p>
        </p:txBody>
      </p:sp>
      <p:sp>
        <p:nvSpPr>
          <p:cNvPr id="10" name="CasellaDiTesto 9">
            <a:extLst>
              <a:ext uri="{FF2B5EF4-FFF2-40B4-BE49-F238E27FC236}">
                <a16:creationId xmlns:a16="http://schemas.microsoft.com/office/drawing/2014/main" id="{CFE8B847-81AE-C942-8814-83BDB7BFAE66}"/>
              </a:ext>
            </a:extLst>
          </p:cNvPr>
          <p:cNvSpPr txBox="1"/>
          <p:nvPr/>
        </p:nvSpPr>
        <p:spPr>
          <a:xfrm>
            <a:off x="1385174" y="723499"/>
            <a:ext cx="765697" cy="338554"/>
          </a:xfrm>
          <a:prstGeom prst="rect">
            <a:avLst/>
          </a:prstGeom>
          <a:solidFill>
            <a:schemeClr val="accent4">
              <a:lumMod val="75000"/>
            </a:schemeClr>
          </a:solidFill>
          <a:ln>
            <a:solidFill>
              <a:schemeClr val="accent4">
                <a:lumMod val="75000"/>
              </a:schemeClr>
            </a:solidFill>
          </a:ln>
        </p:spPr>
        <p:txBody>
          <a:bodyPr wrap="square" rtlCol="0">
            <a:spAutoFit/>
          </a:bodyPr>
          <a:lstStyle/>
          <a:p>
            <a:pPr algn="ctr"/>
            <a:r>
              <a:rPr lang="it-IT" sz="1600" dirty="0">
                <a:solidFill>
                  <a:schemeClr val="bg1"/>
                </a:solidFill>
              </a:rPr>
              <a:t>CIMA</a:t>
            </a:r>
          </a:p>
        </p:txBody>
      </p:sp>
      <p:sp>
        <p:nvSpPr>
          <p:cNvPr id="11" name="CasellaDiTesto 10">
            <a:extLst>
              <a:ext uri="{FF2B5EF4-FFF2-40B4-BE49-F238E27FC236}">
                <a16:creationId xmlns:a16="http://schemas.microsoft.com/office/drawing/2014/main" id="{01C15E71-78E6-EE46-B479-5A1D34F3FB14}"/>
              </a:ext>
            </a:extLst>
          </p:cNvPr>
          <p:cNvSpPr txBox="1"/>
          <p:nvPr/>
        </p:nvSpPr>
        <p:spPr>
          <a:xfrm>
            <a:off x="2233535" y="723499"/>
            <a:ext cx="1112062" cy="338554"/>
          </a:xfrm>
          <a:prstGeom prst="rect">
            <a:avLst/>
          </a:prstGeom>
          <a:solidFill>
            <a:schemeClr val="accent4">
              <a:lumMod val="75000"/>
            </a:schemeClr>
          </a:solidFill>
          <a:ln>
            <a:solidFill>
              <a:schemeClr val="accent4">
                <a:lumMod val="75000"/>
              </a:schemeClr>
            </a:solidFill>
          </a:ln>
        </p:spPr>
        <p:txBody>
          <a:bodyPr wrap="square" rtlCol="0">
            <a:spAutoFit/>
          </a:bodyPr>
          <a:lstStyle/>
          <a:p>
            <a:pPr algn="ctr"/>
            <a:r>
              <a:rPr lang="it-IT" sz="1600" dirty="0">
                <a:solidFill>
                  <a:schemeClr val="bg1"/>
                </a:solidFill>
              </a:rPr>
              <a:t>FPM</a:t>
            </a:r>
          </a:p>
        </p:txBody>
      </p:sp>
      <p:sp>
        <p:nvSpPr>
          <p:cNvPr id="12" name="CasellaDiTesto 11">
            <a:extLst>
              <a:ext uri="{FF2B5EF4-FFF2-40B4-BE49-F238E27FC236}">
                <a16:creationId xmlns:a16="http://schemas.microsoft.com/office/drawing/2014/main" id="{298F1E87-F042-B347-83B8-5C14AA2CD52F}"/>
              </a:ext>
            </a:extLst>
          </p:cNvPr>
          <p:cNvSpPr txBox="1"/>
          <p:nvPr/>
        </p:nvSpPr>
        <p:spPr>
          <a:xfrm>
            <a:off x="3420547" y="723499"/>
            <a:ext cx="1156473" cy="338554"/>
          </a:xfrm>
          <a:prstGeom prst="rect">
            <a:avLst/>
          </a:prstGeom>
          <a:solidFill>
            <a:schemeClr val="accent4">
              <a:lumMod val="75000"/>
            </a:schemeClr>
          </a:solidFill>
          <a:ln>
            <a:solidFill>
              <a:schemeClr val="accent4">
                <a:lumMod val="75000"/>
              </a:schemeClr>
            </a:solidFill>
          </a:ln>
        </p:spPr>
        <p:txBody>
          <a:bodyPr wrap="square" rtlCol="0">
            <a:spAutoFit/>
          </a:bodyPr>
          <a:lstStyle/>
          <a:p>
            <a:pPr algn="ctr"/>
            <a:r>
              <a:rPr lang="it-IT" sz="1600" dirty="0">
                <a:solidFill>
                  <a:schemeClr val="bg1"/>
                </a:solidFill>
              </a:rPr>
              <a:t>UNICAL</a:t>
            </a:r>
          </a:p>
        </p:txBody>
      </p:sp>
      <p:sp>
        <p:nvSpPr>
          <p:cNvPr id="13" name="CasellaDiTesto 12">
            <a:extLst>
              <a:ext uri="{FF2B5EF4-FFF2-40B4-BE49-F238E27FC236}">
                <a16:creationId xmlns:a16="http://schemas.microsoft.com/office/drawing/2014/main" id="{5BA3F178-6F40-B648-9D5B-20F1FCA69143}"/>
              </a:ext>
            </a:extLst>
          </p:cNvPr>
          <p:cNvSpPr txBox="1"/>
          <p:nvPr/>
        </p:nvSpPr>
        <p:spPr>
          <a:xfrm>
            <a:off x="6010427" y="723499"/>
            <a:ext cx="1769448" cy="338554"/>
          </a:xfrm>
          <a:prstGeom prst="rect">
            <a:avLst/>
          </a:prstGeom>
          <a:solidFill>
            <a:schemeClr val="accent4">
              <a:lumMod val="75000"/>
            </a:schemeClr>
          </a:solidFill>
          <a:ln>
            <a:solidFill>
              <a:schemeClr val="accent4">
                <a:lumMod val="75000"/>
              </a:schemeClr>
            </a:solidFill>
          </a:ln>
        </p:spPr>
        <p:txBody>
          <a:bodyPr wrap="square" rtlCol="0">
            <a:spAutoFit/>
          </a:bodyPr>
          <a:lstStyle/>
          <a:p>
            <a:pPr algn="ctr"/>
            <a:r>
              <a:rPr lang="it-IT" sz="1600" dirty="0">
                <a:solidFill>
                  <a:schemeClr val="bg1"/>
                </a:solidFill>
              </a:rPr>
              <a:t>CIMA</a:t>
            </a:r>
          </a:p>
        </p:txBody>
      </p:sp>
      <p:sp>
        <p:nvSpPr>
          <p:cNvPr id="14" name="CasellaDiTesto 13">
            <a:extLst>
              <a:ext uri="{FF2B5EF4-FFF2-40B4-BE49-F238E27FC236}">
                <a16:creationId xmlns:a16="http://schemas.microsoft.com/office/drawing/2014/main" id="{4AC45E87-E187-E944-B091-11877CD67482}"/>
              </a:ext>
            </a:extLst>
          </p:cNvPr>
          <p:cNvSpPr txBox="1"/>
          <p:nvPr/>
        </p:nvSpPr>
        <p:spPr>
          <a:xfrm>
            <a:off x="5389547" y="723600"/>
            <a:ext cx="538651" cy="338554"/>
          </a:xfrm>
          <a:prstGeom prst="rect">
            <a:avLst/>
          </a:prstGeom>
          <a:solidFill>
            <a:schemeClr val="accent4">
              <a:lumMod val="75000"/>
            </a:schemeClr>
          </a:solidFill>
          <a:ln>
            <a:solidFill>
              <a:schemeClr val="accent4">
                <a:lumMod val="75000"/>
              </a:schemeClr>
            </a:solidFill>
          </a:ln>
        </p:spPr>
        <p:txBody>
          <a:bodyPr wrap="square" rtlCol="0">
            <a:spAutoFit/>
          </a:bodyPr>
          <a:lstStyle/>
          <a:p>
            <a:pPr algn="ctr"/>
            <a:r>
              <a:rPr lang="it-IT" sz="1600" dirty="0">
                <a:solidFill>
                  <a:schemeClr val="bg1"/>
                </a:solidFill>
              </a:rPr>
              <a:t>CNR</a:t>
            </a:r>
          </a:p>
        </p:txBody>
      </p:sp>
      <p:sp>
        <p:nvSpPr>
          <p:cNvPr id="17" name="CasellaDiTesto 16">
            <a:extLst>
              <a:ext uri="{FF2B5EF4-FFF2-40B4-BE49-F238E27FC236}">
                <a16:creationId xmlns:a16="http://schemas.microsoft.com/office/drawing/2014/main" id="{DE4630F5-9FCD-4E46-AAF2-CE0C789DC2C9}"/>
              </a:ext>
            </a:extLst>
          </p:cNvPr>
          <p:cNvSpPr txBox="1"/>
          <p:nvPr/>
        </p:nvSpPr>
        <p:spPr>
          <a:xfrm>
            <a:off x="315099" y="1788234"/>
            <a:ext cx="1338633" cy="1200329"/>
          </a:xfrm>
          <a:prstGeom prst="rect">
            <a:avLst/>
          </a:prstGeom>
          <a:noFill/>
        </p:spPr>
        <p:txBody>
          <a:bodyPr wrap="square" rtlCol="0">
            <a:spAutoFit/>
          </a:bodyPr>
          <a:lstStyle/>
          <a:p>
            <a:pPr algn="ctr"/>
            <a:r>
              <a:rPr lang="it-IT" sz="1200" b="1" dirty="0">
                <a:solidFill>
                  <a:schemeClr val="bg1"/>
                </a:solidFill>
              </a:rPr>
              <a:t>FASE 1</a:t>
            </a:r>
          </a:p>
          <a:p>
            <a:pPr algn="ctr"/>
            <a:r>
              <a:rPr lang="it-IT" sz="1200" b="1" dirty="0">
                <a:solidFill>
                  <a:schemeClr val="bg1"/>
                </a:solidFill>
              </a:rPr>
              <a:t>Analisi dei </a:t>
            </a:r>
            <a:r>
              <a:rPr lang="it-IT" sz="1200" b="1" cap="all" dirty="0">
                <a:solidFill>
                  <a:schemeClr val="bg1"/>
                </a:solidFill>
              </a:rPr>
              <a:t>fabbisogni</a:t>
            </a:r>
            <a:r>
              <a:rPr lang="it-IT" sz="1200" b="1" dirty="0">
                <a:solidFill>
                  <a:schemeClr val="bg1"/>
                </a:solidFill>
              </a:rPr>
              <a:t> e individuazione dei  contesti territoriali</a:t>
            </a:r>
          </a:p>
        </p:txBody>
      </p:sp>
      <p:sp>
        <p:nvSpPr>
          <p:cNvPr id="18" name="CasellaDiTesto 17">
            <a:extLst>
              <a:ext uri="{FF2B5EF4-FFF2-40B4-BE49-F238E27FC236}">
                <a16:creationId xmlns:a16="http://schemas.microsoft.com/office/drawing/2014/main" id="{11B4DAB9-60EF-AD43-B2CD-6F7F3D2820F2}"/>
              </a:ext>
            </a:extLst>
          </p:cNvPr>
          <p:cNvSpPr txBox="1"/>
          <p:nvPr/>
        </p:nvSpPr>
        <p:spPr>
          <a:xfrm>
            <a:off x="1753415" y="2049844"/>
            <a:ext cx="1338633" cy="677108"/>
          </a:xfrm>
          <a:prstGeom prst="rect">
            <a:avLst/>
          </a:prstGeom>
          <a:noFill/>
        </p:spPr>
        <p:txBody>
          <a:bodyPr wrap="square" rtlCol="0">
            <a:spAutoFit/>
          </a:bodyPr>
          <a:lstStyle/>
          <a:p>
            <a:pPr algn="ctr"/>
            <a:r>
              <a:rPr lang="it-IT" sz="1200" b="1" dirty="0">
                <a:solidFill>
                  <a:schemeClr val="bg1"/>
                </a:solidFill>
              </a:rPr>
              <a:t>FASE 2</a:t>
            </a:r>
          </a:p>
          <a:p>
            <a:pPr algn="ctr"/>
            <a:r>
              <a:rPr lang="it-IT" sz="1200" b="1" dirty="0">
                <a:solidFill>
                  <a:schemeClr val="bg1"/>
                </a:solidFill>
              </a:rPr>
              <a:t>Analisi per tipo di </a:t>
            </a:r>
            <a:r>
              <a:rPr lang="it-IT" sz="1400" b="1" cap="all" dirty="0">
                <a:solidFill>
                  <a:schemeClr val="bg1"/>
                </a:solidFill>
              </a:rPr>
              <a:t>rischio</a:t>
            </a:r>
          </a:p>
        </p:txBody>
      </p:sp>
      <p:sp>
        <p:nvSpPr>
          <p:cNvPr id="19" name="CasellaDiTesto 18">
            <a:extLst>
              <a:ext uri="{FF2B5EF4-FFF2-40B4-BE49-F238E27FC236}">
                <a16:creationId xmlns:a16="http://schemas.microsoft.com/office/drawing/2014/main" id="{117BC708-DB9E-3840-A993-FCD973FEDC4C}"/>
              </a:ext>
            </a:extLst>
          </p:cNvPr>
          <p:cNvSpPr txBox="1"/>
          <p:nvPr/>
        </p:nvSpPr>
        <p:spPr>
          <a:xfrm>
            <a:off x="3158238" y="1311180"/>
            <a:ext cx="1338633" cy="2154436"/>
          </a:xfrm>
          <a:prstGeom prst="rect">
            <a:avLst/>
          </a:prstGeom>
          <a:noFill/>
        </p:spPr>
        <p:txBody>
          <a:bodyPr wrap="square" rtlCol="0">
            <a:spAutoFit/>
          </a:bodyPr>
          <a:lstStyle/>
          <a:p>
            <a:pPr algn="ctr"/>
            <a:r>
              <a:rPr lang="it-IT" sz="1200" b="1" dirty="0">
                <a:solidFill>
                  <a:schemeClr val="bg1"/>
                </a:solidFill>
              </a:rPr>
              <a:t>FASE 3</a:t>
            </a:r>
          </a:p>
          <a:p>
            <a:pPr algn="ctr"/>
            <a:r>
              <a:rPr lang="it-IT" sz="1200" b="1" dirty="0">
                <a:solidFill>
                  <a:schemeClr val="bg1"/>
                </a:solidFill>
              </a:rPr>
              <a:t>Analisi ed eventuale aggiornamento e implementazione dei </a:t>
            </a:r>
            <a:r>
              <a:rPr lang="it-IT" sz="1400" b="1" cap="all" dirty="0">
                <a:solidFill>
                  <a:schemeClr val="bg1"/>
                </a:solidFill>
              </a:rPr>
              <a:t>Piani</a:t>
            </a:r>
            <a:r>
              <a:rPr lang="it-IT" sz="1200" b="1" dirty="0">
                <a:solidFill>
                  <a:schemeClr val="bg1"/>
                </a:solidFill>
              </a:rPr>
              <a:t> di emergenza</a:t>
            </a:r>
          </a:p>
          <a:p>
            <a:pPr algn="ctr"/>
            <a:r>
              <a:rPr lang="it-IT" sz="1200" b="1" dirty="0">
                <a:solidFill>
                  <a:schemeClr val="bg1"/>
                </a:solidFill>
              </a:rPr>
              <a:t>comunali, intercomunali, sovracomunali e regionali</a:t>
            </a:r>
          </a:p>
        </p:txBody>
      </p:sp>
      <p:sp>
        <p:nvSpPr>
          <p:cNvPr id="21" name="CasellaDiTesto 20">
            <a:extLst>
              <a:ext uri="{FF2B5EF4-FFF2-40B4-BE49-F238E27FC236}">
                <a16:creationId xmlns:a16="http://schemas.microsoft.com/office/drawing/2014/main" id="{F72009C8-30D9-3643-A1C9-C5527540F3DE}"/>
              </a:ext>
            </a:extLst>
          </p:cNvPr>
          <p:cNvSpPr txBox="1"/>
          <p:nvPr/>
        </p:nvSpPr>
        <p:spPr>
          <a:xfrm>
            <a:off x="4589565" y="1762945"/>
            <a:ext cx="1338633" cy="1231106"/>
          </a:xfrm>
          <a:prstGeom prst="rect">
            <a:avLst/>
          </a:prstGeom>
          <a:noFill/>
        </p:spPr>
        <p:txBody>
          <a:bodyPr wrap="square" rtlCol="0">
            <a:spAutoFit/>
          </a:bodyPr>
          <a:lstStyle/>
          <a:p>
            <a:pPr algn="ctr"/>
            <a:r>
              <a:rPr lang="it-IT" sz="1200" b="1" dirty="0">
                <a:solidFill>
                  <a:schemeClr val="bg1"/>
                </a:solidFill>
              </a:rPr>
              <a:t>FASE 4</a:t>
            </a:r>
          </a:p>
          <a:p>
            <a:pPr algn="ctr"/>
            <a:r>
              <a:rPr lang="it-IT" sz="1200" b="1" dirty="0">
                <a:solidFill>
                  <a:schemeClr val="bg1"/>
                </a:solidFill>
              </a:rPr>
              <a:t>Valutazione </a:t>
            </a:r>
            <a:r>
              <a:rPr lang="it-IT" sz="1400" b="1" cap="all" dirty="0">
                <a:solidFill>
                  <a:schemeClr val="bg1"/>
                </a:solidFill>
              </a:rPr>
              <a:t>operatività</a:t>
            </a:r>
            <a:r>
              <a:rPr lang="it-IT" sz="1200" b="1" dirty="0">
                <a:solidFill>
                  <a:schemeClr val="bg1"/>
                </a:solidFill>
              </a:rPr>
              <a:t>̀ del sistema di risposta in caso di emergenza</a:t>
            </a:r>
          </a:p>
        </p:txBody>
      </p:sp>
      <p:sp>
        <p:nvSpPr>
          <p:cNvPr id="22" name="CasellaDiTesto 21">
            <a:extLst>
              <a:ext uri="{FF2B5EF4-FFF2-40B4-BE49-F238E27FC236}">
                <a16:creationId xmlns:a16="http://schemas.microsoft.com/office/drawing/2014/main" id="{9DBA18E8-B222-5C47-B9E8-DB376232584A}"/>
              </a:ext>
            </a:extLst>
          </p:cNvPr>
          <p:cNvSpPr txBox="1"/>
          <p:nvPr/>
        </p:nvSpPr>
        <p:spPr>
          <a:xfrm>
            <a:off x="6040407" y="1344033"/>
            <a:ext cx="1338633" cy="2339102"/>
          </a:xfrm>
          <a:prstGeom prst="rect">
            <a:avLst/>
          </a:prstGeom>
          <a:noFill/>
        </p:spPr>
        <p:txBody>
          <a:bodyPr wrap="square" rtlCol="0">
            <a:spAutoFit/>
          </a:bodyPr>
          <a:lstStyle/>
          <a:p>
            <a:pPr algn="ctr"/>
            <a:r>
              <a:rPr lang="it-IT" sz="1200" b="1" dirty="0">
                <a:solidFill>
                  <a:schemeClr val="bg1"/>
                </a:solidFill>
              </a:rPr>
              <a:t>FASE 5</a:t>
            </a:r>
          </a:p>
          <a:p>
            <a:pPr algn="ctr"/>
            <a:r>
              <a:rPr lang="it-IT" sz="1200" b="1" dirty="0">
                <a:solidFill>
                  <a:schemeClr val="bg1"/>
                </a:solidFill>
              </a:rPr>
              <a:t>Programmazione degli </a:t>
            </a:r>
            <a:r>
              <a:rPr lang="it-IT" sz="1400" b="1" cap="all" dirty="0">
                <a:solidFill>
                  <a:schemeClr val="bg1"/>
                </a:solidFill>
              </a:rPr>
              <a:t>interventi</a:t>
            </a:r>
            <a:r>
              <a:rPr lang="it-IT" sz="1200" b="1" dirty="0">
                <a:solidFill>
                  <a:schemeClr val="bg1"/>
                </a:solidFill>
              </a:rPr>
              <a:t> per la mitigazione delle condizioni di rischio e per il</a:t>
            </a:r>
          </a:p>
          <a:p>
            <a:pPr algn="ctr"/>
            <a:r>
              <a:rPr lang="it-IT" sz="1200" b="1" dirty="0">
                <a:solidFill>
                  <a:schemeClr val="bg1"/>
                </a:solidFill>
              </a:rPr>
              <a:t>miglioramento dell’operatività del sistema di gestione dell’emergenza</a:t>
            </a:r>
          </a:p>
        </p:txBody>
      </p:sp>
      <p:sp>
        <p:nvSpPr>
          <p:cNvPr id="23" name="CasellaDiTesto 22">
            <a:extLst>
              <a:ext uri="{FF2B5EF4-FFF2-40B4-BE49-F238E27FC236}">
                <a16:creationId xmlns:a16="http://schemas.microsoft.com/office/drawing/2014/main" id="{093A73CB-4952-D847-B374-461DB306F5D6}"/>
              </a:ext>
            </a:extLst>
          </p:cNvPr>
          <p:cNvSpPr txBox="1"/>
          <p:nvPr/>
        </p:nvSpPr>
        <p:spPr>
          <a:xfrm>
            <a:off x="7471734" y="1865178"/>
            <a:ext cx="1338633" cy="1046440"/>
          </a:xfrm>
          <a:prstGeom prst="rect">
            <a:avLst/>
          </a:prstGeom>
          <a:noFill/>
        </p:spPr>
        <p:txBody>
          <a:bodyPr wrap="square" rtlCol="0">
            <a:spAutoFit/>
          </a:bodyPr>
          <a:lstStyle/>
          <a:p>
            <a:pPr algn="ctr"/>
            <a:r>
              <a:rPr lang="it-IT" sz="1200" b="1" dirty="0">
                <a:solidFill>
                  <a:schemeClr val="bg1"/>
                </a:solidFill>
              </a:rPr>
              <a:t>FASE 6</a:t>
            </a:r>
          </a:p>
          <a:p>
            <a:pPr algn="ctr"/>
            <a:r>
              <a:rPr lang="it-IT" sz="1200" b="1" dirty="0">
                <a:solidFill>
                  <a:schemeClr val="bg1"/>
                </a:solidFill>
              </a:rPr>
              <a:t>Valutazione complessiva dell’</a:t>
            </a:r>
            <a:r>
              <a:rPr lang="it-IT" sz="1400" b="1" cap="all" dirty="0">
                <a:solidFill>
                  <a:schemeClr val="bg1"/>
                </a:solidFill>
              </a:rPr>
              <a:t>efficacia </a:t>
            </a:r>
            <a:r>
              <a:rPr lang="it-IT" sz="1200" b="1" dirty="0">
                <a:solidFill>
                  <a:schemeClr val="bg1"/>
                </a:solidFill>
              </a:rPr>
              <a:t>degli interventi</a:t>
            </a:r>
          </a:p>
        </p:txBody>
      </p:sp>
      <p:sp>
        <p:nvSpPr>
          <p:cNvPr id="24" name="CasellaDiTesto 23">
            <a:extLst>
              <a:ext uri="{FF2B5EF4-FFF2-40B4-BE49-F238E27FC236}">
                <a16:creationId xmlns:a16="http://schemas.microsoft.com/office/drawing/2014/main" id="{05200E98-0C38-594D-AFA7-5A8565DB5458}"/>
              </a:ext>
            </a:extLst>
          </p:cNvPr>
          <p:cNvSpPr txBox="1"/>
          <p:nvPr/>
        </p:nvSpPr>
        <p:spPr>
          <a:xfrm>
            <a:off x="7905288" y="723499"/>
            <a:ext cx="903208" cy="338554"/>
          </a:xfrm>
          <a:prstGeom prst="rect">
            <a:avLst/>
          </a:prstGeom>
          <a:solidFill>
            <a:schemeClr val="accent6"/>
          </a:solidFill>
          <a:ln>
            <a:solidFill>
              <a:schemeClr val="accent4">
                <a:lumMod val="75000"/>
              </a:schemeClr>
            </a:solidFill>
          </a:ln>
        </p:spPr>
        <p:txBody>
          <a:bodyPr wrap="square" rtlCol="0">
            <a:spAutoFit/>
          </a:bodyPr>
          <a:lstStyle/>
          <a:p>
            <a:pPr algn="ctr"/>
            <a:r>
              <a:rPr lang="it-IT" sz="1600" b="1" dirty="0">
                <a:solidFill>
                  <a:schemeClr val="bg1"/>
                </a:solidFill>
              </a:rPr>
              <a:t>TUTTI</a:t>
            </a:r>
          </a:p>
        </p:txBody>
      </p:sp>
      <p:sp>
        <p:nvSpPr>
          <p:cNvPr id="25" name="CasellaDiTesto 24">
            <a:extLst>
              <a:ext uri="{FF2B5EF4-FFF2-40B4-BE49-F238E27FC236}">
                <a16:creationId xmlns:a16="http://schemas.microsoft.com/office/drawing/2014/main" id="{A56BD1E0-3D65-864D-AA1D-70A7D551E06C}"/>
              </a:ext>
            </a:extLst>
          </p:cNvPr>
          <p:cNvSpPr txBox="1"/>
          <p:nvPr/>
        </p:nvSpPr>
        <p:spPr>
          <a:xfrm>
            <a:off x="4631213" y="723600"/>
            <a:ext cx="713364" cy="338554"/>
          </a:xfrm>
          <a:prstGeom prst="rect">
            <a:avLst/>
          </a:prstGeom>
          <a:solidFill>
            <a:schemeClr val="accent4">
              <a:lumMod val="75000"/>
            </a:schemeClr>
          </a:solidFill>
          <a:ln>
            <a:solidFill>
              <a:schemeClr val="accent4">
                <a:lumMod val="75000"/>
              </a:schemeClr>
            </a:solidFill>
          </a:ln>
        </p:spPr>
        <p:txBody>
          <a:bodyPr wrap="square" rtlCol="0">
            <a:spAutoFit/>
          </a:bodyPr>
          <a:lstStyle/>
          <a:p>
            <a:pPr algn="ctr"/>
            <a:r>
              <a:rPr lang="it-IT" sz="1600" dirty="0">
                <a:solidFill>
                  <a:schemeClr val="bg1"/>
                </a:solidFill>
              </a:rPr>
              <a:t>CINID</a:t>
            </a:r>
          </a:p>
        </p:txBody>
      </p:sp>
    </p:spTree>
    <p:extLst>
      <p:ext uri="{BB962C8B-B14F-4D97-AF65-F5344CB8AC3E}">
        <p14:creationId xmlns:p14="http://schemas.microsoft.com/office/powerpoint/2010/main" val="209704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Connettore 2 15">
            <a:extLst>
              <a:ext uri="{FF2B5EF4-FFF2-40B4-BE49-F238E27FC236}">
                <a16:creationId xmlns:a16="http://schemas.microsoft.com/office/drawing/2014/main" id="{1CC5D99F-679D-2F49-98D4-4FFAF2839289}"/>
              </a:ext>
            </a:extLst>
          </p:cNvPr>
          <p:cNvCxnSpPr>
            <a:cxnSpLocks/>
          </p:cNvCxnSpPr>
          <p:nvPr/>
        </p:nvCxnSpPr>
        <p:spPr>
          <a:xfrm>
            <a:off x="315099" y="854439"/>
            <a:ext cx="8626063" cy="0"/>
          </a:xfrm>
          <a:prstGeom prst="straightConnector1">
            <a:avLst/>
          </a:prstGeom>
          <a:ln w="57150">
            <a:solidFill>
              <a:srgbClr val="FFD966"/>
            </a:solidFill>
            <a:tailEnd type="triangle"/>
          </a:ln>
        </p:spPr>
        <p:style>
          <a:lnRef idx="2">
            <a:schemeClr val="accent1"/>
          </a:lnRef>
          <a:fillRef idx="0">
            <a:schemeClr val="accent1"/>
          </a:fillRef>
          <a:effectRef idx="1">
            <a:schemeClr val="accent1"/>
          </a:effectRef>
          <a:fontRef idx="minor">
            <a:schemeClr val="tx1"/>
          </a:fontRef>
        </p:style>
      </p:cxnSp>
      <p:sp>
        <p:nvSpPr>
          <p:cNvPr id="43" name="Ovale 42">
            <a:extLst>
              <a:ext uri="{FF2B5EF4-FFF2-40B4-BE49-F238E27FC236}">
                <a16:creationId xmlns:a16="http://schemas.microsoft.com/office/drawing/2014/main" id="{38BAC99C-D393-D848-A79E-AD9ABBEBC537}"/>
              </a:ext>
            </a:extLst>
          </p:cNvPr>
          <p:cNvSpPr/>
          <p:nvPr/>
        </p:nvSpPr>
        <p:spPr>
          <a:xfrm>
            <a:off x="6898674" y="745715"/>
            <a:ext cx="263398" cy="198666"/>
          </a:xfrm>
          <a:prstGeom prst="ellipse">
            <a:avLst/>
          </a:prstGeom>
          <a:solidFill>
            <a:schemeClr val="bg1">
              <a:lumMod val="75000"/>
            </a:schemeClr>
          </a:solid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40" name="Ovale 39">
            <a:extLst>
              <a:ext uri="{FF2B5EF4-FFF2-40B4-BE49-F238E27FC236}">
                <a16:creationId xmlns:a16="http://schemas.microsoft.com/office/drawing/2014/main" id="{B9B32255-512E-3B46-ACE5-425D4F942881}"/>
              </a:ext>
            </a:extLst>
          </p:cNvPr>
          <p:cNvSpPr/>
          <p:nvPr/>
        </p:nvSpPr>
        <p:spPr>
          <a:xfrm>
            <a:off x="1996976" y="745715"/>
            <a:ext cx="263398" cy="198666"/>
          </a:xfrm>
          <a:prstGeom prst="ellipse">
            <a:avLst/>
          </a:prstGeom>
          <a:solidFill>
            <a:schemeClr val="bg1">
              <a:lumMod val="75000"/>
            </a:schemeClr>
          </a:solid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44" name="Ovale 43">
            <a:extLst>
              <a:ext uri="{FF2B5EF4-FFF2-40B4-BE49-F238E27FC236}">
                <a16:creationId xmlns:a16="http://schemas.microsoft.com/office/drawing/2014/main" id="{32976CFA-04B0-A64A-8ECF-AE4AAA798C45}"/>
              </a:ext>
            </a:extLst>
          </p:cNvPr>
          <p:cNvSpPr/>
          <p:nvPr/>
        </p:nvSpPr>
        <p:spPr>
          <a:xfrm>
            <a:off x="8427213" y="731819"/>
            <a:ext cx="263398" cy="198666"/>
          </a:xfrm>
          <a:prstGeom prst="ellipse">
            <a:avLst/>
          </a:prstGeom>
          <a:solidFill>
            <a:schemeClr val="bg1">
              <a:lumMod val="75000"/>
            </a:schemeClr>
          </a:solid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41" name="Ovale 40">
            <a:extLst>
              <a:ext uri="{FF2B5EF4-FFF2-40B4-BE49-F238E27FC236}">
                <a16:creationId xmlns:a16="http://schemas.microsoft.com/office/drawing/2014/main" id="{F84E850B-D580-1641-A104-6DA2EEC864B0}"/>
              </a:ext>
            </a:extLst>
          </p:cNvPr>
          <p:cNvSpPr/>
          <p:nvPr/>
        </p:nvSpPr>
        <p:spPr>
          <a:xfrm>
            <a:off x="3630101" y="745715"/>
            <a:ext cx="263398" cy="198666"/>
          </a:xfrm>
          <a:prstGeom prst="ellipse">
            <a:avLst/>
          </a:prstGeom>
          <a:solidFill>
            <a:schemeClr val="bg1">
              <a:lumMod val="75000"/>
            </a:schemeClr>
          </a:solid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42" name="Ovale 41">
            <a:extLst>
              <a:ext uri="{FF2B5EF4-FFF2-40B4-BE49-F238E27FC236}">
                <a16:creationId xmlns:a16="http://schemas.microsoft.com/office/drawing/2014/main" id="{D5F13668-8D4D-A24E-8BE3-C5846E6F9204}"/>
              </a:ext>
            </a:extLst>
          </p:cNvPr>
          <p:cNvSpPr/>
          <p:nvPr/>
        </p:nvSpPr>
        <p:spPr>
          <a:xfrm>
            <a:off x="5250379" y="747011"/>
            <a:ext cx="263398" cy="198666"/>
          </a:xfrm>
          <a:prstGeom prst="ellipse">
            <a:avLst/>
          </a:prstGeom>
          <a:solidFill>
            <a:schemeClr val="bg1">
              <a:lumMod val="75000"/>
            </a:schemeClr>
          </a:solid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9" name="Ovale 38">
            <a:extLst>
              <a:ext uri="{FF2B5EF4-FFF2-40B4-BE49-F238E27FC236}">
                <a16:creationId xmlns:a16="http://schemas.microsoft.com/office/drawing/2014/main" id="{AD7E8771-E5AB-BA4D-9DA3-D31D398CB442}"/>
              </a:ext>
            </a:extLst>
          </p:cNvPr>
          <p:cNvSpPr/>
          <p:nvPr/>
        </p:nvSpPr>
        <p:spPr>
          <a:xfrm>
            <a:off x="238772" y="745715"/>
            <a:ext cx="263398" cy="198666"/>
          </a:xfrm>
          <a:prstGeom prst="ellipse">
            <a:avLst/>
          </a:prstGeom>
          <a:solidFill>
            <a:schemeClr val="bg1">
              <a:lumMod val="75000"/>
            </a:schemeClr>
          </a:solidFill>
          <a:ln>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 name="Rettangolo 2">
            <a:extLst>
              <a:ext uri="{FF2B5EF4-FFF2-40B4-BE49-F238E27FC236}">
                <a16:creationId xmlns:a16="http://schemas.microsoft.com/office/drawing/2014/main" id="{23542D73-2049-7043-A0CF-A228F5554B80}"/>
              </a:ext>
            </a:extLst>
          </p:cNvPr>
          <p:cNvSpPr/>
          <p:nvPr/>
        </p:nvSpPr>
        <p:spPr>
          <a:xfrm>
            <a:off x="315099" y="1197589"/>
            <a:ext cx="1338633" cy="1295090"/>
          </a:xfrm>
          <a:prstGeom prst="rect">
            <a:avLst/>
          </a:prstGeom>
          <a:solidFill>
            <a:schemeClr val="accent4">
              <a:lumMod val="75000"/>
              <a:alpha val="6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4" name="Rettangolo 3">
            <a:extLst>
              <a:ext uri="{FF2B5EF4-FFF2-40B4-BE49-F238E27FC236}">
                <a16:creationId xmlns:a16="http://schemas.microsoft.com/office/drawing/2014/main" id="{F35EC7C2-1520-A840-AF94-7FE1788159D2}"/>
              </a:ext>
            </a:extLst>
          </p:cNvPr>
          <p:cNvSpPr/>
          <p:nvPr/>
        </p:nvSpPr>
        <p:spPr>
          <a:xfrm>
            <a:off x="1746426" y="1197589"/>
            <a:ext cx="1338633" cy="1295090"/>
          </a:xfrm>
          <a:prstGeom prst="rect">
            <a:avLst/>
          </a:prstGeom>
          <a:solidFill>
            <a:schemeClr val="accent4">
              <a:lumMod val="75000"/>
              <a:alpha val="6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b="1" cap="all" dirty="0">
              <a:solidFill>
                <a:schemeClr val="bg1"/>
              </a:solidFill>
            </a:endParaRPr>
          </a:p>
        </p:txBody>
      </p:sp>
      <p:sp>
        <p:nvSpPr>
          <p:cNvPr id="5" name="Rettangolo 4">
            <a:extLst>
              <a:ext uri="{FF2B5EF4-FFF2-40B4-BE49-F238E27FC236}">
                <a16:creationId xmlns:a16="http://schemas.microsoft.com/office/drawing/2014/main" id="{48F5B175-7775-6C45-9E2C-06478B9C9074}"/>
              </a:ext>
            </a:extLst>
          </p:cNvPr>
          <p:cNvSpPr/>
          <p:nvPr/>
        </p:nvSpPr>
        <p:spPr>
          <a:xfrm>
            <a:off x="3177753" y="1197589"/>
            <a:ext cx="1338633" cy="1295090"/>
          </a:xfrm>
          <a:prstGeom prst="rect">
            <a:avLst/>
          </a:prstGeom>
          <a:solidFill>
            <a:schemeClr val="accent4">
              <a:lumMod val="75000"/>
              <a:alpha val="6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6" name="Rettangolo 5">
            <a:extLst>
              <a:ext uri="{FF2B5EF4-FFF2-40B4-BE49-F238E27FC236}">
                <a16:creationId xmlns:a16="http://schemas.microsoft.com/office/drawing/2014/main" id="{273DA15A-6060-2F44-9E0D-5839E5263566}"/>
              </a:ext>
            </a:extLst>
          </p:cNvPr>
          <p:cNvSpPr/>
          <p:nvPr/>
        </p:nvSpPr>
        <p:spPr>
          <a:xfrm>
            <a:off x="4609080" y="1197589"/>
            <a:ext cx="1338633" cy="1295090"/>
          </a:xfrm>
          <a:prstGeom prst="rect">
            <a:avLst/>
          </a:prstGeom>
          <a:solidFill>
            <a:schemeClr val="accent4">
              <a:lumMod val="75000"/>
              <a:alpha val="6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7" name="Rettangolo 6">
            <a:extLst>
              <a:ext uri="{FF2B5EF4-FFF2-40B4-BE49-F238E27FC236}">
                <a16:creationId xmlns:a16="http://schemas.microsoft.com/office/drawing/2014/main" id="{77E1808E-6FCF-F04C-B130-D7E3E6CA2026}"/>
              </a:ext>
            </a:extLst>
          </p:cNvPr>
          <p:cNvSpPr/>
          <p:nvPr/>
        </p:nvSpPr>
        <p:spPr>
          <a:xfrm>
            <a:off x="6040407" y="1197589"/>
            <a:ext cx="1338633" cy="1295090"/>
          </a:xfrm>
          <a:prstGeom prst="rect">
            <a:avLst/>
          </a:prstGeom>
          <a:solidFill>
            <a:schemeClr val="accent4">
              <a:lumMod val="75000"/>
              <a:alpha val="6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8" name="Rettangolo 7">
            <a:extLst>
              <a:ext uri="{FF2B5EF4-FFF2-40B4-BE49-F238E27FC236}">
                <a16:creationId xmlns:a16="http://schemas.microsoft.com/office/drawing/2014/main" id="{7AC82121-0167-884A-8B0D-835EB8068AF7}"/>
              </a:ext>
            </a:extLst>
          </p:cNvPr>
          <p:cNvSpPr/>
          <p:nvPr/>
        </p:nvSpPr>
        <p:spPr>
          <a:xfrm>
            <a:off x="7471734" y="1197589"/>
            <a:ext cx="1338633" cy="1295090"/>
          </a:xfrm>
          <a:prstGeom prst="rect">
            <a:avLst/>
          </a:prstGeom>
          <a:solidFill>
            <a:schemeClr val="accent4">
              <a:lumMod val="75000"/>
              <a:alpha val="6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20" name="Rettangolo 19">
            <a:extLst>
              <a:ext uri="{FF2B5EF4-FFF2-40B4-BE49-F238E27FC236}">
                <a16:creationId xmlns:a16="http://schemas.microsoft.com/office/drawing/2014/main" id="{6ED0A66D-39BD-EB4D-BAFD-41C6D3372BCF}"/>
              </a:ext>
            </a:extLst>
          </p:cNvPr>
          <p:cNvSpPr/>
          <p:nvPr/>
        </p:nvSpPr>
        <p:spPr>
          <a:xfrm>
            <a:off x="315099" y="2492679"/>
            <a:ext cx="1338633" cy="1336900"/>
          </a:xfrm>
          <a:prstGeom prst="rect">
            <a:avLst/>
          </a:prstGeom>
          <a:solidFill>
            <a:srgbClr val="FF93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24" name="Rettangolo 23">
            <a:extLst>
              <a:ext uri="{FF2B5EF4-FFF2-40B4-BE49-F238E27FC236}">
                <a16:creationId xmlns:a16="http://schemas.microsoft.com/office/drawing/2014/main" id="{FB7AA3AE-9FA9-594D-A0FE-AA35027C17DD}"/>
              </a:ext>
            </a:extLst>
          </p:cNvPr>
          <p:cNvSpPr/>
          <p:nvPr/>
        </p:nvSpPr>
        <p:spPr>
          <a:xfrm>
            <a:off x="1746426" y="2492679"/>
            <a:ext cx="1338633" cy="1336900"/>
          </a:xfrm>
          <a:prstGeom prst="rect">
            <a:avLst/>
          </a:prstGeom>
          <a:solidFill>
            <a:srgbClr val="FF93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b="1" cap="all" dirty="0">
              <a:solidFill>
                <a:schemeClr val="bg1"/>
              </a:solidFill>
            </a:endParaRPr>
          </a:p>
        </p:txBody>
      </p:sp>
      <p:sp>
        <p:nvSpPr>
          <p:cNvPr id="25" name="Rettangolo 24">
            <a:extLst>
              <a:ext uri="{FF2B5EF4-FFF2-40B4-BE49-F238E27FC236}">
                <a16:creationId xmlns:a16="http://schemas.microsoft.com/office/drawing/2014/main" id="{BBEEBC24-4CA7-A04C-8420-176E82C90BFC}"/>
              </a:ext>
            </a:extLst>
          </p:cNvPr>
          <p:cNvSpPr/>
          <p:nvPr/>
        </p:nvSpPr>
        <p:spPr>
          <a:xfrm>
            <a:off x="3177753" y="2492679"/>
            <a:ext cx="1338633" cy="1336900"/>
          </a:xfrm>
          <a:prstGeom prst="rect">
            <a:avLst/>
          </a:prstGeom>
          <a:solidFill>
            <a:srgbClr val="FF93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27" name="Rettangolo 26">
            <a:extLst>
              <a:ext uri="{FF2B5EF4-FFF2-40B4-BE49-F238E27FC236}">
                <a16:creationId xmlns:a16="http://schemas.microsoft.com/office/drawing/2014/main" id="{381E3E34-6B33-9047-B9BE-F5DFB016C557}"/>
              </a:ext>
            </a:extLst>
          </p:cNvPr>
          <p:cNvSpPr/>
          <p:nvPr/>
        </p:nvSpPr>
        <p:spPr>
          <a:xfrm>
            <a:off x="6040407" y="2492679"/>
            <a:ext cx="1338633" cy="1336900"/>
          </a:xfrm>
          <a:prstGeom prst="rect">
            <a:avLst/>
          </a:prstGeom>
          <a:solidFill>
            <a:srgbClr val="FF93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28" name="Rettangolo 27">
            <a:extLst>
              <a:ext uri="{FF2B5EF4-FFF2-40B4-BE49-F238E27FC236}">
                <a16:creationId xmlns:a16="http://schemas.microsoft.com/office/drawing/2014/main" id="{87E94BA9-9B85-9D49-83A5-C8AAC1FA22B9}"/>
              </a:ext>
            </a:extLst>
          </p:cNvPr>
          <p:cNvSpPr/>
          <p:nvPr/>
        </p:nvSpPr>
        <p:spPr>
          <a:xfrm>
            <a:off x="7471734" y="2492679"/>
            <a:ext cx="1338633" cy="1336900"/>
          </a:xfrm>
          <a:prstGeom prst="rect">
            <a:avLst/>
          </a:prstGeom>
          <a:solidFill>
            <a:srgbClr val="FF9300">
              <a:alpha val="5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26" name="Rettangolo 25">
            <a:extLst>
              <a:ext uri="{FF2B5EF4-FFF2-40B4-BE49-F238E27FC236}">
                <a16:creationId xmlns:a16="http://schemas.microsoft.com/office/drawing/2014/main" id="{1C883E1B-84E0-2740-9AB7-51E3E7E9DEF1}"/>
              </a:ext>
            </a:extLst>
          </p:cNvPr>
          <p:cNvSpPr/>
          <p:nvPr/>
        </p:nvSpPr>
        <p:spPr>
          <a:xfrm>
            <a:off x="4609080" y="2492679"/>
            <a:ext cx="1338633" cy="1336900"/>
          </a:xfrm>
          <a:prstGeom prst="rect">
            <a:avLst/>
          </a:prstGeom>
          <a:solidFill>
            <a:srgbClr val="FF9300">
              <a:alpha val="6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grpSp>
        <p:nvGrpSpPr>
          <p:cNvPr id="47" name="Gruppo 46">
            <a:extLst>
              <a:ext uri="{FF2B5EF4-FFF2-40B4-BE49-F238E27FC236}">
                <a16:creationId xmlns:a16="http://schemas.microsoft.com/office/drawing/2014/main" id="{55B7BC99-D8A3-D04D-B7EA-5A32CE72E789}"/>
              </a:ext>
            </a:extLst>
          </p:cNvPr>
          <p:cNvGrpSpPr/>
          <p:nvPr/>
        </p:nvGrpSpPr>
        <p:grpSpPr>
          <a:xfrm>
            <a:off x="238772" y="745715"/>
            <a:ext cx="8571595" cy="3083864"/>
            <a:chOff x="238772" y="745715"/>
            <a:chExt cx="8571595" cy="3083864"/>
          </a:xfrm>
        </p:grpSpPr>
        <p:sp>
          <p:nvSpPr>
            <p:cNvPr id="48" name="Rettangolo 47">
              <a:extLst>
                <a:ext uri="{FF2B5EF4-FFF2-40B4-BE49-F238E27FC236}">
                  <a16:creationId xmlns:a16="http://schemas.microsoft.com/office/drawing/2014/main" id="{95CC97AF-1E27-E347-84DC-88F4EC93738E}"/>
                </a:ext>
              </a:extLst>
            </p:cNvPr>
            <p:cNvSpPr/>
            <p:nvPr/>
          </p:nvSpPr>
          <p:spPr>
            <a:xfrm>
              <a:off x="315099" y="1197589"/>
              <a:ext cx="1338633" cy="129509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49" name="Rettangolo 48">
              <a:extLst>
                <a:ext uri="{FF2B5EF4-FFF2-40B4-BE49-F238E27FC236}">
                  <a16:creationId xmlns:a16="http://schemas.microsoft.com/office/drawing/2014/main" id="{F1E587F7-D689-B343-B46F-E976FA5BB584}"/>
                </a:ext>
              </a:extLst>
            </p:cNvPr>
            <p:cNvSpPr/>
            <p:nvPr/>
          </p:nvSpPr>
          <p:spPr>
            <a:xfrm>
              <a:off x="1746426" y="1197589"/>
              <a:ext cx="1338633" cy="129509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b="1" cap="all" dirty="0">
                <a:solidFill>
                  <a:schemeClr val="bg1"/>
                </a:solidFill>
              </a:endParaRPr>
            </a:p>
          </p:txBody>
        </p:sp>
        <p:sp>
          <p:nvSpPr>
            <p:cNvPr id="50" name="Rettangolo 49">
              <a:extLst>
                <a:ext uri="{FF2B5EF4-FFF2-40B4-BE49-F238E27FC236}">
                  <a16:creationId xmlns:a16="http://schemas.microsoft.com/office/drawing/2014/main" id="{3263449B-89A1-1747-A98B-84A2A707B65B}"/>
                </a:ext>
              </a:extLst>
            </p:cNvPr>
            <p:cNvSpPr/>
            <p:nvPr/>
          </p:nvSpPr>
          <p:spPr>
            <a:xfrm>
              <a:off x="6040407" y="1197589"/>
              <a:ext cx="1338633" cy="129509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51" name="Rettangolo 50">
              <a:extLst>
                <a:ext uri="{FF2B5EF4-FFF2-40B4-BE49-F238E27FC236}">
                  <a16:creationId xmlns:a16="http://schemas.microsoft.com/office/drawing/2014/main" id="{BD0ABA1A-C686-F047-B68D-E7AF5A0016E3}"/>
                </a:ext>
              </a:extLst>
            </p:cNvPr>
            <p:cNvSpPr/>
            <p:nvPr/>
          </p:nvSpPr>
          <p:spPr>
            <a:xfrm>
              <a:off x="315099" y="2492679"/>
              <a:ext cx="1338633" cy="1336900"/>
            </a:xfrm>
            <a:prstGeom prst="rect">
              <a:avLst/>
            </a:prstGeom>
            <a:solidFill>
              <a:srgbClr val="FF9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52" name="Rettangolo 51">
              <a:extLst>
                <a:ext uri="{FF2B5EF4-FFF2-40B4-BE49-F238E27FC236}">
                  <a16:creationId xmlns:a16="http://schemas.microsoft.com/office/drawing/2014/main" id="{43F6C0FD-3AD4-8E4F-9F26-FD7CFE252708}"/>
                </a:ext>
              </a:extLst>
            </p:cNvPr>
            <p:cNvSpPr/>
            <p:nvPr/>
          </p:nvSpPr>
          <p:spPr>
            <a:xfrm>
              <a:off x="1746426" y="2492679"/>
              <a:ext cx="1338633" cy="1336900"/>
            </a:xfrm>
            <a:prstGeom prst="rect">
              <a:avLst/>
            </a:prstGeom>
            <a:solidFill>
              <a:srgbClr val="FF9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400" b="1" cap="all" dirty="0">
                <a:solidFill>
                  <a:schemeClr val="bg1"/>
                </a:solidFill>
              </a:endParaRPr>
            </a:p>
          </p:txBody>
        </p:sp>
        <p:sp>
          <p:nvSpPr>
            <p:cNvPr id="53" name="Rettangolo 52">
              <a:extLst>
                <a:ext uri="{FF2B5EF4-FFF2-40B4-BE49-F238E27FC236}">
                  <a16:creationId xmlns:a16="http://schemas.microsoft.com/office/drawing/2014/main" id="{E7BFB31C-B3CC-0741-A749-9F02DAC478E0}"/>
                </a:ext>
              </a:extLst>
            </p:cNvPr>
            <p:cNvSpPr/>
            <p:nvPr/>
          </p:nvSpPr>
          <p:spPr>
            <a:xfrm>
              <a:off x="7471734" y="2492679"/>
              <a:ext cx="1338633" cy="1336900"/>
            </a:xfrm>
            <a:prstGeom prst="rect">
              <a:avLst/>
            </a:prstGeom>
            <a:solidFill>
              <a:srgbClr val="FF9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54" name="Ovale 53">
              <a:extLst>
                <a:ext uri="{FF2B5EF4-FFF2-40B4-BE49-F238E27FC236}">
                  <a16:creationId xmlns:a16="http://schemas.microsoft.com/office/drawing/2014/main" id="{2AA3B2FE-2B0B-3847-889D-76E24589A598}"/>
                </a:ext>
              </a:extLst>
            </p:cNvPr>
            <p:cNvSpPr/>
            <p:nvPr/>
          </p:nvSpPr>
          <p:spPr>
            <a:xfrm>
              <a:off x="238772" y="745715"/>
              <a:ext cx="263398" cy="198666"/>
            </a:xfrm>
            <a:prstGeom prst="ellipse">
              <a:avLst/>
            </a:prstGeom>
            <a:solidFill>
              <a:srgbClr val="FF9300"/>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grpSp>
        <p:nvGrpSpPr>
          <p:cNvPr id="55" name="Gruppo 54">
            <a:extLst>
              <a:ext uri="{FF2B5EF4-FFF2-40B4-BE49-F238E27FC236}">
                <a16:creationId xmlns:a16="http://schemas.microsoft.com/office/drawing/2014/main" id="{8FF467E1-768D-C740-B80E-C2F2C751B278}"/>
              </a:ext>
            </a:extLst>
          </p:cNvPr>
          <p:cNvGrpSpPr/>
          <p:nvPr/>
        </p:nvGrpSpPr>
        <p:grpSpPr>
          <a:xfrm>
            <a:off x="1996976" y="745715"/>
            <a:ext cx="3950737" cy="3083864"/>
            <a:chOff x="1996976" y="745715"/>
            <a:chExt cx="3950737" cy="3083864"/>
          </a:xfrm>
        </p:grpSpPr>
        <p:sp>
          <p:nvSpPr>
            <p:cNvPr id="56" name="Rettangolo 55">
              <a:extLst>
                <a:ext uri="{FF2B5EF4-FFF2-40B4-BE49-F238E27FC236}">
                  <a16:creationId xmlns:a16="http://schemas.microsoft.com/office/drawing/2014/main" id="{1EE91571-E677-3D4D-8FBB-A4BB399C9FAE}"/>
                </a:ext>
              </a:extLst>
            </p:cNvPr>
            <p:cNvSpPr/>
            <p:nvPr/>
          </p:nvSpPr>
          <p:spPr>
            <a:xfrm>
              <a:off x="3177753" y="2492679"/>
              <a:ext cx="1338633" cy="1336900"/>
            </a:xfrm>
            <a:prstGeom prst="rect">
              <a:avLst/>
            </a:prstGeom>
            <a:solidFill>
              <a:srgbClr val="FF9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57" name="Rettangolo 56">
              <a:extLst>
                <a:ext uri="{FF2B5EF4-FFF2-40B4-BE49-F238E27FC236}">
                  <a16:creationId xmlns:a16="http://schemas.microsoft.com/office/drawing/2014/main" id="{F3979857-D95A-354E-96A8-F558F742CEAF}"/>
                </a:ext>
              </a:extLst>
            </p:cNvPr>
            <p:cNvSpPr/>
            <p:nvPr/>
          </p:nvSpPr>
          <p:spPr>
            <a:xfrm>
              <a:off x="4609080" y="2492679"/>
              <a:ext cx="1338633" cy="1336900"/>
            </a:xfrm>
            <a:prstGeom prst="rect">
              <a:avLst/>
            </a:prstGeom>
            <a:solidFill>
              <a:srgbClr val="FF9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58" name="Ovale 57">
              <a:extLst>
                <a:ext uri="{FF2B5EF4-FFF2-40B4-BE49-F238E27FC236}">
                  <a16:creationId xmlns:a16="http://schemas.microsoft.com/office/drawing/2014/main" id="{63CD2DAD-B7E1-CC4D-84B3-5CBF08DB88F6}"/>
                </a:ext>
              </a:extLst>
            </p:cNvPr>
            <p:cNvSpPr/>
            <p:nvPr/>
          </p:nvSpPr>
          <p:spPr>
            <a:xfrm>
              <a:off x="1996976" y="745715"/>
              <a:ext cx="263398" cy="198666"/>
            </a:xfrm>
            <a:prstGeom prst="ellipse">
              <a:avLst/>
            </a:prstGeom>
            <a:solidFill>
              <a:srgbClr val="FF9300"/>
            </a:solidFill>
            <a:ln>
              <a:solidFill>
                <a:srgbClr val="FF9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grpSp>
        <p:nvGrpSpPr>
          <p:cNvPr id="59" name="Gruppo 58">
            <a:extLst>
              <a:ext uri="{FF2B5EF4-FFF2-40B4-BE49-F238E27FC236}">
                <a16:creationId xmlns:a16="http://schemas.microsoft.com/office/drawing/2014/main" id="{0B50CE57-B18E-334A-99F3-12C02758B6B2}"/>
              </a:ext>
            </a:extLst>
          </p:cNvPr>
          <p:cNvGrpSpPr/>
          <p:nvPr/>
        </p:nvGrpSpPr>
        <p:grpSpPr>
          <a:xfrm>
            <a:off x="315099" y="745715"/>
            <a:ext cx="8495268" cy="3083864"/>
            <a:chOff x="315099" y="745715"/>
            <a:chExt cx="8495268" cy="3083864"/>
          </a:xfrm>
        </p:grpSpPr>
        <p:sp>
          <p:nvSpPr>
            <p:cNvPr id="60" name="Rettangolo 59">
              <a:extLst>
                <a:ext uri="{FF2B5EF4-FFF2-40B4-BE49-F238E27FC236}">
                  <a16:creationId xmlns:a16="http://schemas.microsoft.com/office/drawing/2014/main" id="{F946182C-46D4-124F-BE75-E273478DC7D4}"/>
                </a:ext>
              </a:extLst>
            </p:cNvPr>
            <p:cNvSpPr/>
            <p:nvPr/>
          </p:nvSpPr>
          <p:spPr>
            <a:xfrm>
              <a:off x="3177753" y="1197589"/>
              <a:ext cx="1338633" cy="129509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61" name="Rettangolo 60">
              <a:extLst>
                <a:ext uri="{FF2B5EF4-FFF2-40B4-BE49-F238E27FC236}">
                  <a16:creationId xmlns:a16="http://schemas.microsoft.com/office/drawing/2014/main" id="{461ECAA2-4EEE-8347-A5DB-70809C108C45}"/>
                </a:ext>
              </a:extLst>
            </p:cNvPr>
            <p:cNvSpPr/>
            <p:nvPr/>
          </p:nvSpPr>
          <p:spPr>
            <a:xfrm>
              <a:off x="4609080" y="1197589"/>
              <a:ext cx="1338633" cy="129509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62" name="Rettangolo 61">
              <a:extLst>
                <a:ext uri="{FF2B5EF4-FFF2-40B4-BE49-F238E27FC236}">
                  <a16:creationId xmlns:a16="http://schemas.microsoft.com/office/drawing/2014/main" id="{4F45314B-69AE-F848-804B-7C260FCD8647}"/>
                </a:ext>
              </a:extLst>
            </p:cNvPr>
            <p:cNvSpPr/>
            <p:nvPr/>
          </p:nvSpPr>
          <p:spPr>
            <a:xfrm>
              <a:off x="7471734" y="1197589"/>
              <a:ext cx="1338633" cy="1295090"/>
            </a:xfrm>
            <a:prstGeom prst="rect">
              <a:avLst/>
            </a:prstGeom>
            <a:solidFill>
              <a:schemeClr val="accent4">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63" name="Rettangolo 62">
              <a:extLst>
                <a:ext uri="{FF2B5EF4-FFF2-40B4-BE49-F238E27FC236}">
                  <a16:creationId xmlns:a16="http://schemas.microsoft.com/office/drawing/2014/main" id="{E83481C5-9CB3-FD47-AEA6-2997A0B64558}"/>
                </a:ext>
              </a:extLst>
            </p:cNvPr>
            <p:cNvSpPr/>
            <p:nvPr/>
          </p:nvSpPr>
          <p:spPr>
            <a:xfrm>
              <a:off x="6040407" y="2492679"/>
              <a:ext cx="1338633" cy="1336900"/>
            </a:xfrm>
            <a:prstGeom prst="rect">
              <a:avLst/>
            </a:prstGeom>
            <a:solidFill>
              <a:srgbClr val="FF9300">
                <a:alpha val="9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64" name="Rettangolo 63">
              <a:extLst>
                <a:ext uri="{FF2B5EF4-FFF2-40B4-BE49-F238E27FC236}">
                  <a16:creationId xmlns:a16="http://schemas.microsoft.com/office/drawing/2014/main" id="{4FBBA110-8E3B-0845-A37E-6388215F1264}"/>
                </a:ext>
              </a:extLst>
            </p:cNvPr>
            <p:cNvSpPr/>
            <p:nvPr/>
          </p:nvSpPr>
          <p:spPr>
            <a:xfrm>
              <a:off x="315099" y="2492679"/>
              <a:ext cx="1338633" cy="1336900"/>
            </a:xfrm>
            <a:prstGeom prst="rect">
              <a:avLst/>
            </a:prstGeom>
            <a:solidFill>
              <a:schemeClr val="bg1">
                <a:lumMod val="85000"/>
              </a:schemeClr>
            </a:solidFill>
            <a:ln w="50800">
              <a:solidFill>
                <a:srgbClr val="0091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65" name="Ovale 64">
              <a:extLst>
                <a:ext uri="{FF2B5EF4-FFF2-40B4-BE49-F238E27FC236}">
                  <a16:creationId xmlns:a16="http://schemas.microsoft.com/office/drawing/2014/main" id="{6E9F6911-EADB-8A41-A200-0A36CA4C5028}"/>
                </a:ext>
              </a:extLst>
            </p:cNvPr>
            <p:cNvSpPr/>
            <p:nvPr/>
          </p:nvSpPr>
          <p:spPr>
            <a:xfrm>
              <a:off x="3630101" y="745715"/>
              <a:ext cx="263398" cy="198666"/>
            </a:xfrm>
            <a:prstGeom prst="ellipse">
              <a:avLst/>
            </a:prstGeom>
            <a:solidFill>
              <a:srgbClr val="FF9300"/>
            </a:solidFill>
            <a:ln>
              <a:solidFill>
                <a:srgbClr val="FF9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grpSp>
        <p:nvGrpSpPr>
          <p:cNvPr id="73" name="Gruppo 72">
            <a:extLst>
              <a:ext uri="{FF2B5EF4-FFF2-40B4-BE49-F238E27FC236}">
                <a16:creationId xmlns:a16="http://schemas.microsoft.com/office/drawing/2014/main" id="{5FF55118-6440-A645-B278-509D475A433A}"/>
              </a:ext>
            </a:extLst>
          </p:cNvPr>
          <p:cNvGrpSpPr/>
          <p:nvPr/>
        </p:nvGrpSpPr>
        <p:grpSpPr>
          <a:xfrm>
            <a:off x="315099" y="747011"/>
            <a:ext cx="7063941" cy="3082568"/>
            <a:chOff x="315099" y="747011"/>
            <a:chExt cx="7063941" cy="3082568"/>
          </a:xfrm>
        </p:grpSpPr>
        <p:sp>
          <p:nvSpPr>
            <p:cNvPr id="74" name="Rettangolo 73">
              <a:extLst>
                <a:ext uri="{FF2B5EF4-FFF2-40B4-BE49-F238E27FC236}">
                  <a16:creationId xmlns:a16="http://schemas.microsoft.com/office/drawing/2014/main" id="{433E2349-AF37-D443-8C52-897EBFB327AB}"/>
                </a:ext>
              </a:extLst>
            </p:cNvPr>
            <p:cNvSpPr/>
            <p:nvPr/>
          </p:nvSpPr>
          <p:spPr>
            <a:xfrm>
              <a:off x="315099" y="1197589"/>
              <a:ext cx="1338633" cy="1295090"/>
            </a:xfrm>
            <a:prstGeom prst="rect">
              <a:avLst/>
            </a:prstGeom>
            <a:solidFill>
              <a:schemeClr val="bg1">
                <a:lumMod val="85000"/>
              </a:schemeClr>
            </a:solidFill>
            <a:ln w="50800">
              <a:solidFill>
                <a:srgbClr val="0091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75" name="Rettangolo 74">
              <a:extLst>
                <a:ext uri="{FF2B5EF4-FFF2-40B4-BE49-F238E27FC236}">
                  <a16:creationId xmlns:a16="http://schemas.microsoft.com/office/drawing/2014/main" id="{291E84F2-6C6B-0B4A-8A6F-FD7231554A5E}"/>
                </a:ext>
              </a:extLst>
            </p:cNvPr>
            <p:cNvSpPr/>
            <p:nvPr/>
          </p:nvSpPr>
          <p:spPr>
            <a:xfrm>
              <a:off x="1746426" y="1197589"/>
              <a:ext cx="1338633" cy="1295090"/>
            </a:xfrm>
            <a:prstGeom prst="rect">
              <a:avLst/>
            </a:prstGeom>
            <a:solidFill>
              <a:schemeClr val="bg1">
                <a:lumMod val="85000"/>
              </a:schemeClr>
            </a:solidFill>
            <a:ln w="50800">
              <a:solidFill>
                <a:srgbClr val="0091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76" name="Rettangolo 75">
              <a:extLst>
                <a:ext uri="{FF2B5EF4-FFF2-40B4-BE49-F238E27FC236}">
                  <a16:creationId xmlns:a16="http://schemas.microsoft.com/office/drawing/2014/main" id="{336F7E13-C14B-C843-9F4E-18BCB35F0421}"/>
                </a:ext>
              </a:extLst>
            </p:cNvPr>
            <p:cNvSpPr/>
            <p:nvPr/>
          </p:nvSpPr>
          <p:spPr>
            <a:xfrm>
              <a:off x="6040407" y="1197589"/>
              <a:ext cx="1338633" cy="1295090"/>
            </a:xfrm>
            <a:prstGeom prst="rect">
              <a:avLst/>
            </a:prstGeom>
            <a:solidFill>
              <a:schemeClr val="bg1">
                <a:lumMod val="85000"/>
              </a:schemeClr>
            </a:solidFill>
            <a:ln w="50800">
              <a:solidFill>
                <a:srgbClr val="0091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77" name="Rettangolo 76">
              <a:extLst>
                <a:ext uri="{FF2B5EF4-FFF2-40B4-BE49-F238E27FC236}">
                  <a16:creationId xmlns:a16="http://schemas.microsoft.com/office/drawing/2014/main" id="{CF97C5AB-952A-1647-85B7-DB7D95EDB215}"/>
                </a:ext>
              </a:extLst>
            </p:cNvPr>
            <p:cNvSpPr/>
            <p:nvPr/>
          </p:nvSpPr>
          <p:spPr>
            <a:xfrm>
              <a:off x="315099" y="2492679"/>
              <a:ext cx="1338633" cy="1336900"/>
            </a:xfrm>
            <a:prstGeom prst="rect">
              <a:avLst/>
            </a:prstGeom>
            <a:solidFill>
              <a:schemeClr val="bg1">
                <a:lumMod val="85000"/>
              </a:schemeClr>
            </a:solidFill>
            <a:ln w="50800">
              <a:solidFill>
                <a:srgbClr val="0091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78" name="Ovale 77">
              <a:extLst>
                <a:ext uri="{FF2B5EF4-FFF2-40B4-BE49-F238E27FC236}">
                  <a16:creationId xmlns:a16="http://schemas.microsoft.com/office/drawing/2014/main" id="{61A175B9-31D7-8C46-B67E-F2B6A1E62593}"/>
                </a:ext>
              </a:extLst>
            </p:cNvPr>
            <p:cNvSpPr/>
            <p:nvPr/>
          </p:nvSpPr>
          <p:spPr>
            <a:xfrm>
              <a:off x="5250379" y="747011"/>
              <a:ext cx="263398" cy="198666"/>
            </a:xfrm>
            <a:prstGeom prst="ellipse">
              <a:avLst/>
            </a:prstGeom>
            <a:solidFill>
              <a:srgbClr val="FF9300"/>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grpSp>
        <p:nvGrpSpPr>
          <p:cNvPr id="85" name="Gruppo 84">
            <a:extLst>
              <a:ext uri="{FF2B5EF4-FFF2-40B4-BE49-F238E27FC236}">
                <a16:creationId xmlns:a16="http://schemas.microsoft.com/office/drawing/2014/main" id="{95FC3F8B-158F-784E-89C0-357AC3C4FAD4}"/>
              </a:ext>
            </a:extLst>
          </p:cNvPr>
          <p:cNvGrpSpPr/>
          <p:nvPr/>
        </p:nvGrpSpPr>
        <p:grpSpPr>
          <a:xfrm>
            <a:off x="1746426" y="745715"/>
            <a:ext cx="5415646" cy="3083864"/>
            <a:chOff x="1746426" y="745715"/>
            <a:chExt cx="5415646" cy="3083864"/>
          </a:xfrm>
        </p:grpSpPr>
        <p:sp>
          <p:nvSpPr>
            <p:cNvPr id="86" name="Rettangolo 85">
              <a:extLst>
                <a:ext uri="{FF2B5EF4-FFF2-40B4-BE49-F238E27FC236}">
                  <a16:creationId xmlns:a16="http://schemas.microsoft.com/office/drawing/2014/main" id="{A8EAED08-D1FC-0746-9628-06217E179107}"/>
                </a:ext>
              </a:extLst>
            </p:cNvPr>
            <p:cNvSpPr/>
            <p:nvPr/>
          </p:nvSpPr>
          <p:spPr>
            <a:xfrm>
              <a:off x="1746426" y="2492679"/>
              <a:ext cx="1338633" cy="1336900"/>
            </a:xfrm>
            <a:prstGeom prst="rect">
              <a:avLst/>
            </a:prstGeom>
            <a:solidFill>
              <a:schemeClr val="bg1">
                <a:lumMod val="85000"/>
              </a:schemeClr>
            </a:solidFill>
            <a:ln w="50800">
              <a:solidFill>
                <a:srgbClr val="0091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87" name="Ovale 86">
              <a:extLst>
                <a:ext uri="{FF2B5EF4-FFF2-40B4-BE49-F238E27FC236}">
                  <a16:creationId xmlns:a16="http://schemas.microsoft.com/office/drawing/2014/main" id="{1ABAAAEF-B590-C449-A3D1-3E0F527057AC}"/>
                </a:ext>
              </a:extLst>
            </p:cNvPr>
            <p:cNvSpPr/>
            <p:nvPr/>
          </p:nvSpPr>
          <p:spPr>
            <a:xfrm>
              <a:off x="6898674" y="745715"/>
              <a:ext cx="263398" cy="198666"/>
            </a:xfrm>
            <a:prstGeom prst="ellipse">
              <a:avLst/>
            </a:prstGeom>
            <a:solidFill>
              <a:srgbClr val="FF9300"/>
            </a:solidFill>
            <a:ln>
              <a:solidFill>
                <a:srgbClr val="FF9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grpSp>
        <p:nvGrpSpPr>
          <p:cNvPr id="88" name="Gruppo 87">
            <a:extLst>
              <a:ext uri="{FF2B5EF4-FFF2-40B4-BE49-F238E27FC236}">
                <a16:creationId xmlns:a16="http://schemas.microsoft.com/office/drawing/2014/main" id="{4DA1E56D-1A3F-4E43-8CB5-80291DFB8D83}"/>
              </a:ext>
            </a:extLst>
          </p:cNvPr>
          <p:cNvGrpSpPr/>
          <p:nvPr/>
        </p:nvGrpSpPr>
        <p:grpSpPr>
          <a:xfrm>
            <a:off x="3177753" y="731819"/>
            <a:ext cx="5632614" cy="3097760"/>
            <a:chOff x="3177753" y="731819"/>
            <a:chExt cx="5632614" cy="3097760"/>
          </a:xfrm>
        </p:grpSpPr>
        <p:sp>
          <p:nvSpPr>
            <p:cNvPr id="89" name="Rettangolo 88">
              <a:extLst>
                <a:ext uri="{FF2B5EF4-FFF2-40B4-BE49-F238E27FC236}">
                  <a16:creationId xmlns:a16="http://schemas.microsoft.com/office/drawing/2014/main" id="{09B73542-DA58-5F4A-BB93-C4710B4E8AAB}"/>
                </a:ext>
              </a:extLst>
            </p:cNvPr>
            <p:cNvSpPr/>
            <p:nvPr/>
          </p:nvSpPr>
          <p:spPr>
            <a:xfrm>
              <a:off x="7471734" y="2492679"/>
              <a:ext cx="1338633" cy="1336900"/>
            </a:xfrm>
            <a:prstGeom prst="rect">
              <a:avLst/>
            </a:prstGeom>
            <a:solidFill>
              <a:schemeClr val="bg1">
                <a:lumMod val="85000"/>
              </a:schemeClr>
            </a:solidFill>
            <a:ln w="50800">
              <a:solidFill>
                <a:srgbClr val="0091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90" name="Rettangolo 89">
              <a:extLst>
                <a:ext uri="{FF2B5EF4-FFF2-40B4-BE49-F238E27FC236}">
                  <a16:creationId xmlns:a16="http://schemas.microsoft.com/office/drawing/2014/main" id="{B94A6208-40BD-3D4F-9486-C2B431797685}"/>
                </a:ext>
              </a:extLst>
            </p:cNvPr>
            <p:cNvSpPr/>
            <p:nvPr/>
          </p:nvSpPr>
          <p:spPr>
            <a:xfrm>
              <a:off x="3177753" y="2492679"/>
              <a:ext cx="1338633" cy="1336900"/>
            </a:xfrm>
            <a:prstGeom prst="rect">
              <a:avLst/>
            </a:prstGeom>
            <a:solidFill>
              <a:schemeClr val="bg1">
                <a:lumMod val="85000"/>
              </a:schemeClr>
            </a:solidFill>
            <a:ln w="50800">
              <a:solidFill>
                <a:srgbClr val="0091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91" name="Rettangolo 90">
              <a:extLst>
                <a:ext uri="{FF2B5EF4-FFF2-40B4-BE49-F238E27FC236}">
                  <a16:creationId xmlns:a16="http://schemas.microsoft.com/office/drawing/2014/main" id="{A9CC1B07-90AD-3B48-BC8E-32B76DB54930}"/>
                </a:ext>
              </a:extLst>
            </p:cNvPr>
            <p:cNvSpPr/>
            <p:nvPr/>
          </p:nvSpPr>
          <p:spPr>
            <a:xfrm>
              <a:off x="4609080" y="2492679"/>
              <a:ext cx="1338633" cy="1336900"/>
            </a:xfrm>
            <a:prstGeom prst="rect">
              <a:avLst/>
            </a:prstGeom>
            <a:solidFill>
              <a:schemeClr val="bg1">
                <a:lumMod val="85000"/>
              </a:schemeClr>
            </a:solidFill>
            <a:ln w="50800">
              <a:solidFill>
                <a:srgbClr val="0091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92" name="Rettangolo 91">
              <a:extLst>
                <a:ext uri="{FF2B5EF4-FFF2-40B4-BE49-F238E27FC236}">
                  <a16:creationId xmlns:a16="http://schemas.microsoft.com/office/drawing/2014/main" id="{85581FE2-BA08-544E-828C-0D846AE82576}"/>
                </a:ext>
              </a:extLst>
            </p:cNvPr>
            <p:cNvSpPr/>
            <p:nvPr/>
          </p:nvSpPr>
          <p:spPr>
            <a:xfrm>
              <a:off x="3177753" y="1197589"/>
              <a:ext cx="1338633" cy="1295090"/>
            </a:xfrm>
            <a:prstGeom prst="rect">
              <a:avLst/>
            </a:prstGeom>
            <a:solidFill>
              <a:schemeClr val="bg1">
                <a:lumMod val="85000"/>
              </a:schemeClr>
            </a:solidFill>
            <a:ln w="50800">
              <a:solidFill>
                <a:srgbClr val="0091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93" name="Rettangolo 92">
              <a:extLst>
                <a:ext uri="{FF2B5EF4-FFF2-40B4-BE49-F238E27FC236}">
                  <a16:creationId xmlns:a16="http://schemas.microsoft.com/office/drawing/2014/main" id="{AB21882E-725B-9843-8722-62928056DFB9}"/>
                </a:ext>
              </a:extLst>
            </p:cNvPr>
            <p:cNvSpPr/>
            <p:nvPr/>
          </p:nvSpPr>
          <p:spPr>
            <a:xfrm>
              <a:off x="4609080" y="1197589"/>
              <a:ext cx="1338633" cy="1295090"/>
            </a:xfrm>
            <a:prstGeom prst="rect">
              <a:avLst/>
            </a:prstGeom>
            <a:solidFill>
              <a:schemeClr val="bg1">
                <a:lumMod val="85000"/>
              </a:schemeClr>
            </a:solidFill>
            <a:ln w="50800">
              <a:solidFill>
                <a:srgbClr val="0091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94" name="Rettangolo 93">
              <a:extLst>
                <a:ext uri="{FF2B5EF4-FFF2-40B4-BE49-F238E27FC236}">
                  <a16:creationId xmlns:a16="http://schemas.microsoft.com/office/drawing/2014/main" id="{105F3A92-513A-004E-B94C-0BB5BB57843E}"/>
                </a:ext>
              </a:extLst>
            </p:cNvPr>
            <p:cNvSpPr/>
            <p:nvPr/>
          </p:nvSpPr>
          <p:spPr>
            <a:xfrm>
              <a:off x="7471734" y="1197589"/>
              <a:ext cx="1338633" cy="1295090"/>
            </a:xfrm>
            <a:prstGeom prst="rect">
              <a:avLst/>
            </a:prstGeom>
            <a:solidFill>
              <a:schemeClr val="bg1">
                <a:lumMod val="85000"/>
              </a:schemeClr>
            </a:solidFill>
            <a:ln w="50800">
              <a:solidFill>
                <a:srgbClr val="0091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95" name="Rettangolo 94">
              <a:extLst>
                <a:ext uri="{FF2B5EF4-FFF2-40B4-BE49-F238E27FC236}">
                  <a16:creationId xmlns:a16="http://schemas.microsoft.com/office/drawing/2014/main" id="{E916793B-84F9-0A4D-87A0-3E598AC2D380}"/>
                </a:ext>
              </a:extLst>
            </p:cNvPr>
            <p:cNvSpPr/>
            <p:nvPr/>
          </p:nvSpPr>
          <p:spPr>
            <a:xfrm>
              <a:off x="6040407" y="2492679"/>
              <a:ext cx="1338633" cy="1336900"/>
            </a:xfrm>
            <a:prstGeom prst="rect">
              <a:avLst/>
            </a:prstGeom>
            <a:solidFill>
              <a:schemeClr val="bg1">
                <a:lumMod val="85000"/>
              </a:schemeClr>
            </a:solidFill>
            <a:ln w="50800">
              <a:solidFill>
                <a:srgbClr val="0091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200" b="1" dirty="0">
                <a:solidFill>
                  <a:schemeClr val="bg1"/>
                </a:solidFill>
              </a:endParaRPr>
            </a:p>
          </p:txBody>
        </p:sp>
        <p:sp>
          <p:nvSpPr>
            <p:cNvPr id="96" name="Ovale 95">
              <a:extLst>
                <a:ext uri="{FF2B5EF4-FFF2-40B4-BE49-F238E27FC236}">
                  <a16:creationId xmlns:a16="http://schemas.microsoft.com/office/drawing/2014/main" id="{330E7F6C-3256-464B-8037-AE5FCD3600D1}"/>
                </a:ext>
              </a:extLst>
            </p:cNvPr>
            <p:cNvSpPr/>
            <p:nvPr/>
          </p:nvSpPr>
          <p:spPr>
            <a:xfrm>
              <a:off x="8427213" y="731819"/>
              <a:ext cx="263398" cy="198666"/>
            </a:xfrm>
            <a:prstGeom prst="ellipse">
              <a:avLst/>
            </a:prstGeom>
            <a:solidFill>
              <a:srgbClr val="FF9300"/>
            </a:solidFill>
            <a:ln>
              <a:solidFill>
                <a:srgbClr val="FF93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sp>
        <p:nvSpPr>
          <p:cNvPr id="17" name="CasellaDiTesto 16">
            <a:extLst>
              <a:ext uri="{FF2B5EF4-FFF2-40B4-BE49-F238E27FC236}">
                <a16:creationId xmlns:a16="http://schemas.microsoft.com/office/drawing/2014/main" id="{DE4630F5-9FCD-4E46-AAF2-CE0C789DC2C9}"/>
              </a:ext>
            </a:extLst>
          </p:cNvPr>
          <p:cNvSpPr txBox="1"/>
          <p:nvPr/>
        </p:nvSpPr>
        <p:spPr>
          <a:xfrm>
            <a:off x="315099" y="1788234"/>
            <a:ext cx="1338633" cy="1200329"/>
          </a:xfrm>
          <a:prstGeom prst="rect">
            <a:avLst/>
          </a:prstGeom>
          <a:noFill/>
        </p:spPr>
        <p:txBody>
          <a:bodyPr wrap="square" rtlCol="0">
            <a:spAutoFit/>
          </a:bodyPr>
          <a:lstStyle/>
          <a:p>
            <a:pPr algn="ctr"/>
            <a:r>
              <a:rPr lang="it-IT" sz="1200" b="1" dirty="0">
                <a:solidFill>
                  <a:schemeClr val="bg1"/>
                </a:solidFill>
              </a:rPr>
              <a:t>FASE 1</a:t>
            </a:r>
          </a:p>
          <a:p>
            <a:pPr algn="ctr"/>
            <a:r>
              <a:rPr lang="it-IT" sz="1200" b="1" dirty="0">
                <a:solidFill>
                  <a:schemeClr val="bg1"/>
                </a:solidFill>
              </a:rPr>
              <a:t>Analisi dei </a:t>
            </a:r>
            <a:r>
              <a:rPr lang="it-IT" sz="1200" b="1" cap="all" dirty="0">
                <a:solidFill>
                  <a:schemeClr val="bg1"/>
                </a:solidFill>
              </a:rPr>
              <a:t>fabbisogni</a:t>
            </a:r>
            <a:r>
              <a:rPr lang="it-IT" sz="1200" b="1" dirty="0">
                <a:solidFill>
                  <a:schemeClr val="bg1"/>
                </a:solidFill>
              </a:rPr>
              <a:t> e individuazione dei  contesti territoriali</a:t>
            </a:r>
          </a:p>
        </p:txBody>
      </p:sp>
      <p:sp>
        <p:nvSpPr>
          <p:cNvPr id="18" name="CasellaDiTesto 17">
            <a:extLst>
              <a:ext uri="{FF2B5EF4-FFF2-40B4-BE49-F238E27FC236}">
                <a16:creationId xmlns:a16="http://schemas.microsoft.com/office/drawing/2014/main" id="{11B4DAB9-60EF-AD43-B2CD-6F7F3D2820F2}"/>
              </a:ext>
            </a:extLst>
          </p:cNvPr>
          <p:cNvSpPr txBox="1"/>
          <p:nvPr/>
        </p:nvSpPr>
        <p:spPr>
          <a:xfrm>
            <a:off x="1753415" y="2049844"/>
            <a:ext cx="1338633" cy="677108"/>
          </a:xfrm>
          <a:prstGeom prst="rect">
            <a:avLst/>
          </a:prstGeom>
          <a:noFill/>
        </p:spPr>
        <p:txBody>
          <a:bodyPr wrap="square" rtlCol="0">
            <a:spAutoFit/>
          </a:bodyPr>
          <a:lstStyle/>
          <a:p>
            <a:pPr algn="ctr"/>
            <a:r>
              <a:rPr lang="it-IT" sz="1200" b="1" dirty="0">
                <a:solidFill>
                  <a:schemeClr val="bg1"/>
                </a:solidFill>
              </a:rPr>
              <a:t>FASE 2</a:t>
            </a:r>
          </a:p>
          <a:p>
            <a:pPr algn="ctr"/>
            <a:r>
              <a:rPr lang="it-IT" sz="1200" b="1" dirty="0">
                <a:solidFill>
                  <a:schemeClr val="bg1"/>
                </a:solidFill>
              </a:rPr>
              <a:t>Analisi per tipo di </a:t>
            </a:r>
            <a:r>
              <a:rPr lang="it-IT" sz="1400" b="1" cap="all" dirty="0">
                <a:solidFill>
                  <a:schemeClr val="bg1"/>
                </a:solidFill>
              </a:rPr>
              <a:t>rischio</a:t>
            </a:r>
          </a:p>
        </p:txBody>
      </p:sp>
      <p:sp>
        <p:nvSpPr>
          <p:cNvPr id="19" name="CasellaDiTesto 18">
            <a:extLst>
              <a:ext uri="{FF2B5EF4-FFF2-40B4-BE49-F238E27FC236}">
                <a16:creationId xmlns:a16="http://schemas.microsoft.com/office/drawing/2014/main" id="{117BC708-DB9E-3840-A993-FCD973FEDC4C}"/>
              </a:ext>
            </a:extLst>
          </p:cNvPr>
          <p:cNvSpPr txBox="1"/>
          <p:nvPr/>
        </p:nvSpPr>
        <p:spPr>
          <a:xfrm>
            <a:off x="3158238" y="1311180"/>
            <a:ext cx="1338633" cy="2154436"/>
          </a:xfrm>
          <a:prstGeom prst="rect">
            <a:avLst/>
          </a:prstGeom>
          <a:noFill/>
        </p:spPr>
        <p:txBody>
          <a:bodyPr wrap="square" rtlCol="0">
            <a:spAutoFit/>
          </a:bodyPr>
          <a:lstStyle/>
          <a:p>
            <a:pPr algn="ctr"/>
            <a:r>
              <a:rPr lang="it-IT" sz="1200" b="1" dirty="0">
                <a:solidFill>
                  <a:schemeClr val="bg1"/>
                </a:solidFill>
              </a:rPr>
              <a:t>FASE 3</a:t>
            </a:r>
          </a:p>
          <a:p>
            <a:pPr algn="ctr"/>
            <a:r>
              <a:rPr lang="it-IT" sz="1200" b="1" dirty="0">
                <a:solidFill>
                  <a:schemeClr val="bg1"/>
                </a:solidFill>
              </a:rPr>
              <a:t>Analisi ed eventuale aggiornamento e implementazione dei </a:t>
            </a:r>
            <a:r>
              <a:rPr lang="it-IT" sz="1400" b="1" cap="all" dirty="0">
                <a:solidFill>
                  <a:schemeClr val="bg1"/>
                </a:solidFill>
              </a:rPr>
              <a:t>Piani</a:t>
            </a:r>
            <a:r>
              <a:rPr lang="it-IT" sz="1200" b="1" dirty="0">
                <a:solidFill>
                  <a:schemeClr val="bg1"/>
                </a:solidFill>
              </a:rPr>
              <a:t> di emergenza</a:t>
            </a:r>
          </a:p>
          <a:p>
            <a:pPr algn="ctr"/>
            <a:r>
              <a:rPr lang="it-IT" sz="1200" b="1" dirty="0">
                <a:solidFill>
                  <a:schemeClr val="bg1"/>
                </a:solidFill>
              </a:rPr>
              <a:t>comunali, intercomunali, sovracomunali e regionali</a:t>
            </a:r>
          </a:p>
        </p:txBody>
      </p:sp>
      <p:sp>
        <p:nvSpPr>
          <p:cNvPr id="21" name="CasellaDiTesto 20">
            <a:extLst>
              <a:ext uri="{FF2B5EF4-FFF2-40B4-BE49-F238E27FC236}">
                <a16:creationId xmlns:a16="http://schemas.microsoft.com/office/drawing/2014/main" id="{F72009C8-30D9-3643-A1C9-C5527540F3DE}"/>
              </a:ext>
            </a:extLst>
          </p:cNvPr>
          <p:cNvSpPr txBox="1"/>
          <p:nvPr/>
        </p:nvSpPr>
        <p:spPr>
          <a:xfrm>
            <a:off x="4589565" y="1762945"/>
            <a:ext cx="1338633" cy="1231106"/>
          </a:xfrm>
          <a:prstGeom prst="rect">
            <a:avLst/>
          </a:prstGeom>
          <a:noFill/>
        </p:spPr>
        <p:txBody>
          <a:bodyPr wrap="square" rtlCol="0">
            <a:spAutoFit/>
          </a:bodyPr>
          <a:lstStyle/>
          <a:p>
            <a:pPr algn="ctr"/>
            <a:r>
              <a:rPr lang="it-IT" sz="1200" b="1" dirty="0">
                <a:solidFill>
                  <a:schemeClr val="bg1"/>
                </a:solidFill>
              </a:rPr>
              <a:t>FASE 4</a:t>
            </a:r>
          </a:p>
          <a:p>
            <a:pPr algn="ctr"/>
            <a:r>
              <a:rPr lang="it-IT" sz="1200" b="1" dirty="0">
                <a:solidFill>
                  <a:schemeClr val="bg1"/>
                </a:solidFill>
              </a:rPr>
              <a:t>Valutazione </a:t>
            </a:r>
            <a:r>
              <a:rPr lang="it-IT" sz="1400" b="1" cap="all" dirty="0">
                <a:solidFill>
                  <a:schemeClr val="bg1"/>
                </a:solidFill>
              </a:rPr>
              <a:t>operatività</a:t>
            </a:r>
            <a:r>
              <a:rPr lang="it-IT" sz="1200" b="1" dirty="0">
                <a:solidFill>
                  <a:schemeClr val="bg1"/>
                </a:solidFill>
              </a:rPr>
              <a:t>̀ del sistema di risposta in caso di emergenza</a:t>
            </a:r>
          </a:p>
        </p:txBody>
      </p:sp>
      <p:sp>
        <p:nvSpPr>
          <p:cNvPr id="22" name="CasellaDiTesto 21">
            <a:extLst>
              <a:ext uri="{FF2B5EF4-FFF2-40B4-BE49-F238E27FC236}">
                <a16:creationId xmlns:a16="http://schemas.microsoft.com/office/drawing/2014/main" id="{9DBA18E8-B222-5C47-B9E8-DB376232584A}"/>
              </a:ext>
            </a:extLst>
          </p:cNvPr>
          <p:cNvSpPr txBox="1"/>
          <p:nvPr/>
        </p:nvSpPr>
        <p:spPr>
          <a:xfrm>
            <a:off x="6040407" y="1344033"/>
            <a:ext cx="1338633" cy="2339102"/>
          </a:xfrm>
          <a:prstGeom prst="rect">
            <a:avLst/>
          </a:prstGeom>
          <a:noFill/>
        </p:spPr>
        <p:txBody>
          <a:bodyPr wrap="square" rtlCol="0">
            <a:spAutoFit/>
          </a:bodyPr>
          <a:lstStyle/>
          <a:p>
            <a:pPr algn="ctr"/>
            <a:r>
              <a:rPr lang="it-IT" sz="1200" b="1" dirty="0">
                <a:solidFill>
                  <a:schemeClr val="bg1"/>
                </a:solidFill>
              </a:rPr>
              <a:t>FASE 5</a:t>
            </a:r>
          </a:p>
          <a:p>
            <a:pPr algn="ctr"/>
            <a:r>
              <a:rPr lang="it-IT" sz="1200" b="1" dirty="0">
                <a:solidFill>
                  <a:schemeClr val="bg1"/>
                </a:solidFill>
              </a:rPr>
              <a:t>Programmazione degli </a:t>
            </a:r>
            <a:r>
              <a:rPr lang="it-IT" sz="1400" b="1" cap="all" dirty="0">
                <a:solidFill>
                  <a:schemeClr val="bg1"/>
                </a:solidFill>
              </a:rPr>
              <a:t>interventi</a:t>
            </a:r>
            <a:r>
              <a:rPr lang="it-IT" sz="1200" b="1" dirty="0">
                <a:solidFill>
                  <a:schemeClr val="bg1"/>
                </a:solidFill>
              </a:rPr>
              <a:t> per la mitigazione delle condizioni di rischio e per il</a:t>
            </a:r>
          </a:p>
          <a:p>
            <a:pPr algn="ctr"/>
            <a:r>
              <a:rPr lang="it-IT" sz="1200" b="1" dirty="0">
                <a:solidFill>
                  <a:schemeClr val="bg1"/>
                </a:solidFill>
              </a:rPr>
              <a:t>miglioramento dell’operatività del sistema di gestione dell’emergenza</a:t>
            </a:r>
          </a:p>
        </p:txBody>
      </p:sp>
      <p:sp>
        <p:nvSpPr>
          <p:cNvPr id="23" name="CasellaDiTesto 22">
            <a:extLst>
              <a:ext uri="{FF2B5EF4-FFF2-40B4-BE49-F238E27FC236}">
                <a16:creationId xmlns:a16="http://schemas.microsoft.com/office/drawing/2014/main" id="{093A73CB-4952-D847-B374-461DB306F5D6}"/>
              </a:ext>
            </a:extLst>
          </p:cNvPr>
          <p:cNvSpPr txBox="1"/>
          <p:nvPr/>
        </p:nvSpPr>
        <p:spPr>
          <a:xfrm>
            <a:off x="7471734" y="1865178"/>
            <a:ext cx="1338633" cy="1046440"/>
          </a:xfrm>
          <a:prstGeom prst="rect">
            <a:avLst/>
          </a:prstGeom>
          <a:noFill/>
        </p:spPr>
        <p:txBody>
          <a:bodyPr wrap="square" rtlCol="0">
            <a:spAutoFit/>
          </a:bodyPr>
          <a:lstStyle/>
          <a:p>
            <a:pPr algn="ctr"/>
            <a:r>
              <a:rPr lang="it-IT" sz="1200" b="1" dirty="0">
                <a:solidFill>
                  <a:schemeClr val="bg1"/>
                </a:solidFill>
              </a:rPr>
              <a:t>FASE 6</a:t>
            </a:r>
          </a:p>
          <a:p>
            <a:pPr algn="ctr"/>
            <a:r>
              <a:rPr lang="it-IT" sz="1200" b="1" dirty="0">
                <a:solidFill>
                  <a:schemeClr val="bg1"/>
                </a:solidFill>
              </a:rPr>
              <a:t>Valutazione complessiva dell’</a:t>
            </a:r>
            <a:r>
              <a:rPr lang="it-IT" sz="1400" b="1" cap="all" dirty="0">
                <a:solidFill>
                  <a:schemeClr val="bg1"/>
                </a:solidFill>
              </a:rPr>
              <a:t>efficacia </a:t>
            </a:r>
            <a:r>
              <a:rPr lang="it-IT" sz="1200" b="1" dirty="0">
                <a:solidFill>
                  <a:schemeClr val="bg1"/>
                </a:solidFill>
              </a:rPr>
              <a:t>degli interventi</a:t>
            </a:r>
          </a:p>
        </p:txBody>
      </p:sp>
      <p:sp>
        <p:nvSpPr>
          <p:cNvPr id="2" name="Rettangolo 1">
            <a:extLst>
              <a:ext uri="{FF2B5EF4-FFF2-40B4-BE49-F238E27FC236}">
                <a16:creationId xmlns:a16="http://schemas.microsoft.com/office/drawing/2014/main" id="{EF5D65A8-AC2B-4945-9769-00B2B8C45FB3}"/>
              </a:ext>
            </a:extLst>
          </p:cNvPr>
          <p:cNvSpPr/>
          <p:nvPr/>
        </p:nvSpPr>
        <p:spPr>
          <a:xfrm>
            <a:off x="-63554" y="1141395"/>
            <a:ext cx="604653" cy="92333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it-IT" sz="5400" b="1" cap="none" spc="0" dirty="0">
                <a:ln/>
                <a:solidFill>
                  <a:srgbClr val="FF9300"/>
                </a:solidFill>
                <a:effectLst/>
              </a:rPr>
              <a:t>A</a:t>
            </a:r>
          </a:p>
        </p:txBody>
      </p:sp>
      <p:sp>
        <p:nvSpPr>
          <p:cNvPr id="29" name="Rettangolo 28">
            <a:extLst>
              <a:ext uri="{FF2B5EF4-FFF2-40B4-BE49-F238E27FC236}">
                <a16:creationId xmlns:a16="http://schemas.microsoft.com/office/drawing/2014/main" id="{960437D0-B0FB-9945-8653-4490811C1F05}"/>
              </a:ext>
            </a:extLst>
          </p:cNvPr>
          <p:cNvSpPr/>
          <p:nvPr/>
        </p:nvSpPr>
        <p:spPr>
          <a:xfrm>
            <a:off x="8581138" y="2871789"/>
            <a:ext cx="572593" cy="923330"/>
          </a:xfrm>
          <a:prstGeom prst="rect">
            <a:avLst/>
          </a:prstGeom>
          <a:no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it-IT" sz="5400" b="1" cap="none" spc="0" dirty="0">
                <a:ln/>
                <a:solidFill>
                  <a:schemeClr val="accent4">
                    <a:lumMod val="75000"/>
                  </a:schemeClr>
                </a:solidFill>
                <a:effectLst/>
              </a:rPr>
              <a:t>B</a:t>
            </a:r>
          </a:p>
        </p:txBody>
      </p:sp>
      <p:sp>
        <p:nvSpPr>
          <p:cNvPr id="30" name="CasellaDiTesto 29">
            <a:extLst>
              <a:ext uri="{FF2B5EF4-FFF2-40B4-BE49-F238E27FC236}">
                <a16:creationId xmlns:a16="http://schemas.microsoft.com/office/drawing/2014/main" id="{CFFCD7B1-86C1-5B42-95A8-ACF578CE0417}"/>
              </a:ext>
            </a:extLst>
          </p:cNvPr>
          <p:cNvSpPr txBox="1"/>
          <p:nvPr/>
        </p:nvSpPr>
        <p:spPr>
          <a:xfrm>
            <a:off x="119921" y="494673"/>
            <a:ext cx="764499" cy="307777"/>
          </a:xfrm>
          <a:prstGeom prst="rect">
            <a:avLst/>
          </a:prstGeom>
          <a:noFill/>
        </p:spPr>
        <p:txBody>
          <a:bodyPr wrap="square" rtlCol="0">
            <a:spAutoFit/>
          </a:bodyPr>
          <a:lstStyle/>
          <a:p>
            <a:pPr algn="ctr"/>
            <a:r>
              <a:rPr lang="it-IT" sz="1400" dirty="0"/>
              <a:t>SET 17</a:t>
            </a:r>
          </a:p>
        </p:txBody>
      </p:sp>
      <p:sp>
        <p:nvSpPr>
          <p:cNvPr id="31" name="CasellaDiTesto 30">
            <a:extLst>
              <a:ext uri="{FF2B5EF4-FFF2-40B4-BE49-F238E27FC236}">
                <a16:creationId xmlns:a16="http://schemas.microsoft.com/office/drawing/2014/main" id="{231248D5-DE1A-A447-8CFC-9A3F1E040061}"/>
              </a:ext>
            </a:extLst>
          </p:cNvPr>
          <p:cNvSpPr txBox="1"/>
          <p:nvPr/>
        </p:nvSpPr>
        <p:spPr>
          <a:xfrm>
            <a:off x="1746426" y="482908"/>
            <a:ext cx="764499" cy="307777"/>
          </a:xfrm>
          <a:prstGeom prst="rect">
            <a:avLst/>
          </a:prstGeom>
          <a:noFill/>
        </p:spPr>
        <p:txBody>
          <a:bodyPr wrap="square" rtlCol="0">
            <a:spAutoFit/>
          </a:bodyPr>
          <a:lstStyle/>
          <a:p>
            <a:pPr algn="ctr"/>
            <a:r>
              <a:rPr lang="it-IT" sz="1400" dirty="0"/>
              <a:t>SET 18</a:t>
            </a:r>
          </a:p>
        </p:txBody>
      </p:sp>
      <p:sp>
        <p:nvSpPr>
          <p:cNvPr id="32" name="CasellaDiTesto 31">
            <a:extLst>
              <a:ext uri="{FF2B5EF4-FFF2-40B4-BE49-F238E27FC236}">
                <a16:creationId xmlns:a16="http://schemas.microsoft.com/office/drawing/2014/main" id="{90A1A15A-27D8-E64C-9535-2CE823D39168}"/>
              </a:ext>
            </a:extLst>
          </p:cNvPr>
          <p:cNvSpPr txBox="1"/>
          <p:nvPr/>
        </p:nvSpPr>
        <p:spPr>
          <a:xfrm>
            <a:off x="3379551" y="494673"/>
            <a:ext cx="764499" cy="307777"/>
          </a:xfrm>
          <a:prstGeom prst="rect">
            <a:avLst/>
          </a:prstGeom>
          <a:noFill/>
        </p:spPr>
        <p:txBody>
          <a:bodyPr wrap="square" rtlCol="0">
            <a:spAutoFit/>
          </a:bodyPr>
          <a:lstStyle/>
          <a:p>
            <a:pPr algn="ctr"/>
            <a:r>
              <a:rPr lang="it-IT" sz="1400" dirty="0"/>
              <a:t>LUG 19</a:t>
            </a:r>
          </a:p>
        </p:txBody>
      </p:sp>
      <p:sp>
        <p:nvSpPr>
          <p:cNvPr id="33" name="CasellaDiTesto 32">
            <a:extLst>
              <a:ext uri="{FF2B5EF4-FFF2-40B4-BE49-F238E27FC236}">
                <a16:creationId xmlns:a16="http://schemas.microsoft.com/office/drawing/2014/main" id="{68FBF457-FCE1-5B43-8F0E-10159C24C0A1}"/>
              </a:ext>
            </a:extLst>
          </p:cNvPr>
          <p:cNvSpPr txBox="1"/>
          <p:nvPr/>
        </p:nvSpPr>
        <p:spPr>
          <a:xfrm>
            <a:off x="4908218" y="496205"/>
            <a:ext cx="957980" cy="307777"/>
          </a:xfrm>
          <a:prstGeom prst="rect">
            <a:avLst/>
          </a:prstGeom>
          <a:noFill/>
        </p:spPr>
        <p:txBody>
          <a:bodyPr wrap="square" rtlCol="0">
            <a:spAutoFit/>
          </a:bodyPr>
          <a:lstStyle/>
          <a:p>
            <a:pPr algn="ctr"/>
            <a:r>
              <a:rPr lang="it-IT" sz="1400" dirty="0"/>
              <a:t>MAG 20</a:t>
            </a:r>
          </a:p>
        </p:txBody>
      </p:sp>
      <p:sp>
        <p:nvSpPr>
          <p:cNvPr id="34" name="CasellaDiTesto 33">
            <a:extLst>
              <a:ext uri="{FF2B5EF4-FFF2-40B4-BE49-F238E27FC236}">
                <a16:creationId xmlns:a16="http://schemas.microsoft.com/office/drawing/2014/main" id="{F25477A7-245E-6941-A314-6D2DD0BC3F16}"/>
              </a:ext>
            </a:extLst>
          </p:cNvPr>
          <p:cNvSpPr txBox="1"/>
          <p:nvPr/>
        </p:nvSpPr>
        <p:spPr>
          <a:xfrm>
            <a:off x="8176663" y="495802"/>
            <a:ext cx="764499" cy="307777"/>
          </a:xfrm>
          <a:prstGeom prst="rect">
            <a:avLst/>
          </a:prstGeom>
          <a:noFill/>
        </p:spPr>
        <p:txBody>
          <a:bodyPr wrap="square" rtlCol="0">
            <a:spAutoFit/>
          </a:bodyPr>
          <a:lstStyle/>
          <a:p>
            <a:pPr algn="ctr"/>
            <a:r>
              <a:rPr lang="it-IT" sz="1400" dirty="0"/>
              <a:t>DIC  21</a:t>
            </a:r>
          </a:p>
        </p:txBody>
      </p:sp>
      <p:sp>
        <p:nvSpPr>
          <p:cNvPr id="38" name="CasellaDiTesto 37">
            <a:extLst>
              <a:ext uri="{FF2B5EF4-FFF2-40B4-BE49-F238E27FC236}">
                <a16:creationId xmlns:a16="http://schemas.microsoft.com/office/drawing/2014/main" id="{2504E2F5-AB7F-5C40-8AE5-15F678B5857F}"/>
              </a:ext>
            </a:extLst>
          </p:cNvPr>
          <p:cNvSpPr txBox="1"/>
          <p:nvPr/>
        </p:nvSpPr>
        <p:spPr>
          <a:xfrm>
            <a:off x="6639181" y="482908"/>
            <a:ext cx="764499" cy="307777"/>
          </a:xfrm>
          <a:prstGeom prst="rect">
            <a:avLst/>
          </a:prstGeom>
          <a:noFill/>
        </p:spPr>
        <p:txBody>
          <a:bodyPr wrap="square" rtlCol="0">
            <a:spAutoFit/>
          </a:bodyPr>
          <a:lstStyle/>
          <a:p>
            <a:pPr algn="ctr"/>
            <a:r>
              <a:rPr lang="it-IT" sz="1400" dirty="0"/>
              <a:t>MAR 21</a:t>
            </a:r>
          </a:p>
        </p:txBody>
      </p:sp>
    </p:spTree>
    <p:extLst>
      <p:ext uri="{BB962C8B-B14F-4D97-AF65-F5344CB8AC3E}">
        <p14:creationId xmlns:p14="http://schemas.microsoft.com/office/powerpoint/2010/main" val="3738324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2000"/>
                                  </p:stCondLst>
                                  <p:childTnLst>
                                    <p:set>
                                      <p:cBhvr>
                                        <p:cTn id="6" dur="1" fill="hold">
                                          <p:stCondLst>
                                            <p:cond delay="0"/>
                                          </p:stCondLst>
                                        </p:cTn>
                                        <p:tgtEl>
                                          <p:spTgt spid="47"/>
                                        </p:tgtEl>
                                        <p:attrNameLst>
                                          <p:attrName>style.visibility</p:attrName>
                                        </p:attrNameLst>
                                      </p:cBhvr>
                                      <p:to>
                                        <p:strVal val="visible"/>
                                      </p:to>
                                    </p:set>
                                    <p:animEffect transition="in" filter="dissolve">
                                      <p:cBhvr>
                                        <p:cTn id="7" dur="500"/>
                                        <p:tgtEl>
                                          <p:spTgt spid="47"/>
                                        </p:tgtEl>
                                      </p:cBhvr>
                                    </p:animEffect>
                                  </p:childTnLst>
                                </p:cTn>
                              </p:par>
                            </p:childTnLst>
                          </p:cTn>
                        </p:par>
                        <p:par>
                          <p:cTn id="8" fill="hold">
                            <p:stCondLst>
                              <p:cond delay="2500"/>
                            </p:stCondLst>
                            <p:childTnLst>
                              <p:par>
                                <p:cTn id="9" presetID="9" presetClass="entr" presetSubtype="0" fill="hold" nodeType="afterEffect">
                                  <p:stCondLst>
                                    <p:cond delay="2000"/>
                                  </p:stCondLst>
                                  <p:childTnLst>
                                    <p:set>
                                      <p:cBhvr>
                                        <p:cTn id="10" dur="1" fill="hold">
                                          <p:stCondLst>
                                            <p:cond delay="0"/>
                                          </p:stCondLst>
                                        </p:cTn>
                                        <p:tgtEl>
                                          <p:spTgt spid="55"/>
                                        </p:tgtEl>
                                        <p:attrNameLst>
                                          <p:attrName>style.visibility</p:attrName>
                                        </p:attrNameLst>
                                      </p:cBhvr>
                                      <p:to>
                                        <p:strVal val="visible"/>
                                      </p:to>
                                    </p:set>
                                    <p:animEffect transition="in" filter="dissolve">
                                      <p:cBhvr>
                                        <p:cTn id="11" dur="500"/>
                                        <p:tgtEl>
                                          <p:spTgt spid="55"/>
                                        </p:tgtEl>
                                      </p:cBhvr>
                                    </p:animEffect>
                                  </p:childTnLst>
                                </p:cTn>
                              </p:par>
                            </p:childTnLst>
                          </p:cTn>
                        </p:par>
                        <p:par>
                          <p:cTn id="12" fill="hold">
                            <p:stCondLst>
                              <p:cond delay="5000"/>
                            </p:stCondLst>
                            <p:childTnLst>
                              <p:par>
                                <p:cTn id="13" presetID="9" presetClass="entr" presetSubtype="0" fill="hold" nodeType="afterEffect">
                                  <p:stCondLst>
                                    <p:cond delay="2000"/>
                                  </p:stCondLst>
                                  <p:childTnLst>
                                    <p:set>
                                      <p:cBhvr>
                                        <p:cTn id="14" dur="1" fill="hold">
                                          <p:stCondLst>
                                            <p:cond delay="0"/>
                                          </p:stCondLst>
                                        </p:cTn>
                                        <p:tgtEl>
                                          <p:spTgt spid="59"/>
                                        </p:tgtEl>
                                        <p:attrNameLst>
                                          <p:attrName>style.visibility</p:attrName>
                                        </p:attrNameLst>
                                      </p:cBhvr>
                                      <p:to>
                                        <p:strVal val="visible"/>
                                      </p:to>
                                    </p:set>
                                    <p:animEffect transition="in" filter="dissolve">
                                      <p:cBhvr>
                                        <p:cTn id="15" dur="500"/>
                                        <p:tgtEl>
                                          <p:spTgt spid="59"/>
                                        </p:tgtEl>
                                      </p:cBhvr>
                                    </p:animEffect>
                                  </p:childTnLst>
                                </p:cTn>
                              </p:par>
                            </p:childTnLst>
                          </p:cTn>
                        </p:par>
                        <p:par>
                          <p:cTn id="16" fill="hold">
                            <p:stCondLst>
                              <p:cond delay="7500"/>
                            </p:stCondLst>
                            <p:childTnLst>
                              <p:par>
                                <p:cTn id="17" presetID="9" presetClass="entr" presetSubtype="0" fill="hold" nodeType="afterEffect">
                                  <p:stCondLst>
                                    <p:cond delay="2000"/>
                                  </p:stCondLst>
                                  <p:childTnLst>
                                    <p:set>
                                      <p:cBhvr>
                                        <p:cTn id="18" dur="1" fill="hold">
                                          <p:stCondLst>
                                            <p:cond delay="0"/>
                                          </p:stCondLst>
                                        </p:cTn>
                                        <p:tgtEl>
                                          <p:spTgt spid="73"/>
                                        </p:tgtEl>
                                        <p:attrNameLst>
                                          <p:attrName>style.visibility</p:attrName>
                                        </p:attrNameLst>
                                      </p:cBhvr>
                                      <p:to>
                                        <p:strVal val="visible"/>
                                      </p:to>
                                    </p:set>
                                    <p:animEffect transition="in" filter="dissolve">
                                      <p:cBhvr>
                                        <p:cTn id="19" dur="500"/>
                                        <p:tgtEl>
                                          <p:spTgt spid="73"/>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85"/>
                                        </p:tgtEl>
                                        <p:attrNameLst>
                                          <p:attrName>style.visibility</p:attrName>
                                        </p:attrNameLst>
                                      </p:cBhvr>
                                      <p:to>
                                        <p:strVal val="visible"/>
                                      </p:to>
                                    </p:set>
                                    <p:animEffect transition="in" filter="dissolve">
                                      <p:cBhvr>
                                        <p:cTn id="24" dur="500"/>
                                        <p:tgtEl>
                                          <p:spTgt spid="85"/>
                                        </p:tgtEl>
                                      </p:cBhvr>
                                    </p:animEffect>
                                  </p:childTnLst>
                                </p:cTn>
                              </p:par>
                            </p:childTnLst>
                          </p:cTn>
                        </p:par>
                        <p:par>
                          <p:cTn id="25" fill="hold">
                            <p:stCondLst>
                              <p:cond delay="500"/>
                            </p:stCondLst>
                            <p:childTnLst>
                              <p:par>
                                <p:cTn id="26" presetID="9" presetClass="entr" presetSubtype="0" fill="hold" nodeType="afterEffect">
                                  <p:stCondLst>
                                    <p:cond delay="2000"/>
                                  </p:stCondLst>
                                  <p:childTnLst>
                                    <p:set>
                                      <p:cBhvr>
                                        <p:cTn id="27" dur="1" fill="hold">
                                          <p:stCondLst>
                                            <p:cond delay="0"/>
                                          </p:stCondLst>
                                        </p:cTn>
                                        <p:tgtEl>
                                          <p:spTgt spid="88"/>
                                        </p:tgtEl>
                                        <p:attrNameLst>
                                          <p:attrName>style.visibility</p:attrName>
                                        </p:attrNameLst>
                                      </p:cBhvr>
                                      <p:to>
                                        <p:strVal val="visible"/>
                                      </p:to>
                                    </p:set>
                                    <p:animEffect transition="in" filter="dissolve">
                                      <p:cBhvr>
                                        <p:cTn id="2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E125E442-BC21-9C41-AEED-C187328FE760}"/>
              </a:ext>
            </a:extLst>
          </p:cNvPr>
          <p:cNvSpPr>
            <a:spLocks noGrp="1"/>
          </p:cNvSpPr>
          <p:nvPr>
            <p:ph idx="1"/>
          </p:nvPr>
        </p:nvSpPr>
        <p:spPr>
          <a:xfrm>
            <a:off x="628650" y="1880663"/>
            <a:ext cx="7886700" cy="1676198"/>
          </a:xfrm>
        </p:spPr>
        <p:txBody>
          <a:bodyPr>
            <a:normAutofit fontScale="85000" lnSpcReduction="10000"/>
          </a:bodyPr>
          <a:lstStyle/>
          <a:p>
            <a:r>
              <a:rPr lang="it-IT" dirty="0"/>
              <a:t>Importanza della caratterizzazione per raggiungere un più alto livello di </a:t>
            </a:r>
            <a:r>
              <a:rPr lang="it-IT" b="1" dirty="0"/>
              <a:t>CONOSCENZA</a:t>
            </a:r>
            <a:r>
              <a:rPr lang="it-IT" dirty="0"/>
              <a:t> dei Contesti</a:t>
            </a:r>
          </a:p>
          <a:p>
            <a:r>
              <a:rPr lang="it-IT" dirty="0"/>
              <a:t>Luogo di test e verifica di </a:t>
            </a:r>
            <a:r>
              <a:rPr lang="it-IT" b="1" dirty="0"/>
              <a:t>MISURE</a:t>
            </a:r>
            <a:r>
              <a:rPr lang="it-IT" dirty="0"/>
              <a:t> di mitigazione del rischio</a:t>
            </a:r>
          </a:p>
        </p:txBody>
      </p:sp>
      <p:sp>
        <p:nvSpPr>
          <p:cNvPr id="4" name="CasellaDiTesto 5">
            <a:extLst>
              <a:ext uri="{FF2B5EF4-FFF2-40B4-BE49-F238E27FC236}">
                <a16:creationId xmlns:a16="http://schemas.microsoft.com/office/drawing/2014/main" id="{5D8FF2CA-5663-CC48-97BC-95D6FBC17358}"/>
              </a:ext>
            </a:extLst>
          </p:cNvPr>
          <p:cNvSpPr txBox="1">
            <a:spLocks noChangeArrowheads="1"/>
          </p:cNvSpPr>
          <p:nvPr/>
        </p:nvSpPr>
        <p:spPr bwMode="auto">
          <a:xfrm>
            <a:off x="428195" y="468935"/>
            <a:ext cx="3829050"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it-IT" sz="1800" b="1" dirty="0">
                <a:solidFill>
                  <a:srgbClr val="003A70"/>
                </a:solidFill>
                <a:latin typeface="Arial Bold" charset="0"/>
                <a:cs typeface="Arial Bold" charset="0"/>
              </a:rPr>
              <a:t>Il ruolo dei Contesti Territoriali all’interno del progetto PON Idro-geologico</a:t>
            </a:r>
          </a:p>
        </p:txBody>
      </p:sp>
      <p:pic>
        <p:nvPicPr>
          <p:cNvPr id="5" name="Immagine 4">
            <a:extLst>
              <a:ext uri="{FF2B5EF4-FFF2-40B4-BE49-F238E27FC236}">
                <a16:creationId xmlns:a16="http://schemas.microsoft.com/office/drawing/2014/main" id="{E0C2E896-AC40-9746-A2E1-6F368659D9F1}"/>
              </a:ext>
            </a:extLst>
          </p:cNvPr>
          <p:cNvPicPr>
            <a:picLocks noChangeAspect="1"/>
          </p:cNvPicPr>
          <p:nvPr/>
        </p:nvPicPr>
        <p:blipFill>
          <a:blip r:embed="rId2"/>
          <a:stretch>
            <a:fillRect/>
          </a:stretch>
        </p:blipFill>
        <p:spPr>
          <a:xfrm>
            <a:off x="7232668" y="3752965"/>
            <a:ext cx="1630345" cy="902753"/>
          </a:xfrm>
          <a:prstGeom prst="rect">
            <a:avLst/>
          </a:prstGeom>
        </p:spPr>
      </p:pic>
    </p:spTree>
    <p:extLst>
      <p:ext uri="{BB962C8B-B14F-4D97-AF65-F5344CB8AC3E}">
        <p14:creationId xmlns:p14="http://schemas.microsoft.com/office/powerpoint/2010/main" val="42241185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4337BAE4-8573-014C-AF13-A93CD03AE224}"/>
              </a:ext>
            </a:extLst>
          </p:cNvPr>
          <p:cNvSpPr txBox="1"/>
          <p:nvPr/>
        </p:nvSpPr>
        <p:spPr>
          <a:xfrm>
            <a:off x="685350" y="1858350"/>
            <a:ext cx="7830000" cy="2308324"/>
          </a:xfrm>
          <a:prstGeom prst="rect">
            <a:avLst/>
          </a:prstGeom>
          <a:noFill/>
        </p:spPr>
        <p:txBody>
          <a:bodyPr wrap="square" rtlCol="0">
            <a:spAutoFit/>
          </a:bodyPr>
          <a:lstStyle/>
          <a:p>
            <a:pPr marL="257175" indent="-257175" defTabSz="685800">
              <a:buFont typeface="+mj-lt"/>
              <a:buAutoNum type="arabicPeriod"/>
              <a:defRPr/>
            </a:pPr>
            <a:r>
              <a:rPr lang="it-IT" sz="2400" b="1" dirty="0">
                <a:solidFill>
                  <a:srgbClr val="FF0000"/>
                </a:solidFill>
                <a:latin typeface="Calibri" panose="020F0502020204030204"/>
                <a:cs typeface="Arial" panose="020B0604020202020204" pitchFamily="34" charset="0"/>
              </a:rPr>
              <a:t>Definizione di indicatori territoriali </a:t>
            </a:r>
            <a:r>
              <a:rPr lang="it-IT" sz="2400" b="1" dirty="0">
                <a:solidFill>
                  <a:srgbClr val="4472C4">
                    <a:lumMod val="50000"/>
                  </a:srgbClr>
                </a:solidFill>
                <a:latin typeface="Calibri" panose="020F0502020204030204"/>
                <a:cs typeface="Arial" panose="020B0604020202020204" pitchFamily="34" charset="0"/>
              </a:rPr>
              <a:t>utili</a:t>
            </a:r>
            <a:r>
              <a:rPr lang="it-IT" sz="2400" b="1" dirty="0">
                <a:solidFill>
                  <a:srgbClr val="FF0000"/>
                </a:solidFill>
                <a:latin typeface="Calibri" panose="020F0502020204030204"/>
                <a:cs typeface="Arial" panose="020B0604020202020204" pitchFamily="34" charset="0"/>
              </a:rPr>
              <a:t> </a:t>
            </a:r>
            <a:r>
              <a:rPr lang="it-IT" sz="2400" b="1" dirty="0">
                <a:solidFill>
                  <a:srgbClr val="4472C4">
                    <a:lumMod val="50000"/>
                  </a:srgbClr>
                </a:solidFill>
                <a:latin typeface="Calibri" panose="020F0502020204030204"/>
                <a:cs typeface="Arial" panose="020B0604020202020204" pitchFamily="34" charset="0"/>
              </a:rPr>
              <a:t>per quantificare livelli di rischio, capacità di fronteggiare emergenze e livello di sicurezza dei Contesti Territoriali</a:t>
            </a:r>
          </a:p>
          <a:p>
            <a:pPr marL="257175" indent="-257175" defTabSz="685800">
              <a:buFont typeface="+mj-lt"/>
              <a:buAutoNum type="arabicPeriod"/>
              <a:defRPr/>
            </a:pPr>
            <a:endParaRPr lang="it-IT" sz="2400" b="1" dirty="0">
              <a:solidFill>
                <a:srgbClr val="4472C4">
                  <a:lumMod val="50000"/>
                </a:srgbClr>
              </a:solidFill>
              <a:latin typeface="Calibri" panose="020F0502020204030204"/>
              <a:cs typeface="Arial" panose="020B0604020202020204" pitchFamily="34" charset="0"/>
            </a:endParaRPr>
          </a:p>
          <a:p>
            <a:pPr marL="257175" indent="-257175">
              <a:buFont typeface="+mj-lt"/>
              <a:buAutoNum type="arabicPeriod"/>
              <a:defRPr/>
            </a:pPr>
            <a:r>
              <a:rPr lang="it-IT" sz="2400" b="1" dirty="0">
                <a:solidFill>
                  <a:srgbClr val="FF0000"/>
                </a:solidFill>
                <a:cs typeface="Arial" panose="020B0604020202020204" pitchFamily="34" charset="0"/>
              </a:rPr>
              <a:t>Definizione di </a:t>
            </a:r>
            <a:r>
              <a:rPr lang="it-IT" sz="2400" b="1" dirty="0">
                <a:solidFill>
                  <a:srgbClr val="FF0000"/>
                </a:solidFill>
                <a:latin typeface="Calibri" panose="020F0502020204030204"/>
                <a:cs typeface="Arial" panose="020B0604020202020204" pitchFamily="34" charset="0"/>
              </a:rPr>
              <a:t>Indici di operatività strutturale </a:t>
            </a:r>
            <a:r>
              <a:rPr lang="it-IT" sz="2400" b="1" dirty="0">
                <a:solidFill>
                  <a:srgbClr val="4472C4">
                    <a:lumMod val="50000"/>
                  </a:srgbClr>
                </a:solidFill>
                <a:latin typeface="Calibri" panose="020F0502020204030204"/>
                <a:cs typeface="Arial" panose="020B0604020202020204" pitchFamily="34" charset="0"/>
              </a:rPr>
              <a:t>dei Contesti Territoriali </a:t>
            </a:r>
            <a:endParaRPr lang="en-GB" sz="2400" b="1" dirty="0">
              <a:solidFill>
                <a:srgbClr val="4472C4">
                  <a:lumMod val="50000"/>
                </a:srgbClr>
              </a:solidFill>
              <a:latin typeface="Calibri" panose="020F0502020204030204"/>
              <a:cs typeface="Arial" panose="020B0604020202020204" pitchFamily="34" charset="0"/>
            </a:endParaRPr>
          </a:p>
        </p:txBody>
      </p:sp>
      <p:sp>
        <p:nvSpPr>
          <p:cNvPr id="5" name="CasellaDiTesto 5">
            <a:extLst>
              <a:ext uri="{FF2B5EF4-FFF2-40B4-BE49-F238E27FC236}">
                <a16:creationId xmlns:a16="http://schemas.microsoft.com/office/drawing/2014/main" id="{CFCFD0F4-AC95-ED43-BE99-E8A5AC6991ED}"/>
              </a:ext>
            </a:extLst>
          </p:cNvPr>
          <p:cNvSpPr txBox="1">
            <a:spLocks noChangeArrowheads="1"/>
          </p:cNvSpPr>
          <p:nvPr/>
        </p:nvSpPr>
        <p:spPr bwMode="auto">
          <a:xfrm>
            <a:off x="428195" y="468935"/>
            <a:ext cx="3829050"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it-IT" sz="1800" b="1" dirty="0">
                <a:solidFill>
                  <a:srgbClr val="003A70"/>
                </a:solidFill>
                <a:latin typeface="Arial Bold" charset="0"/>
                <a:cs typeface="Arial Bold" charset="0"/>
              </a:rPr>
              <a:t>CONOSCENZA: la caratterizzazione dei CT</a:t>
            </a:r>
            <a:br>
              <a:rPr lang="it-IT" sz="1800" b="1" dirty="0">
                <a:solidFill>
                  <a:srgbClr val="003A70"/>
                </a:solidFill>
                <a:latin typeface="Arial Bold" charset="0"/>
                <a:cs typeface="Arial Bold" charset="0"/>
              </a:rPr>
            </a:br>
            <a:r>
              <a:rPr lang="it-IT" sz="1800" b="1" dirty="0">
                <a:solidFill>
                  <a:srgbClr val="003A70"/>
                </a:solidFill>
                <a:latin typeface="Arial Bold" charset="0"/>
                <a:cs typeface="Arial Bold" charset="0"/>
              </a:rPr>
              <a:t>[CNR-IRPI]</a:t>
            </a:r>
          </a:p>
        </p:txBody>
      </p:sp>
    </p:spTree>
    <p:extLst>
      <p:ext uri="{BB962C8B-B14F-4D97-AF65-F5344CB8AC3E}">
        <p14:creationId xmlns:p14="http://schemas.microsoft.com/office/powerpoint/2010/main" val="3554155364"/>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10976</TotalTime>
  <Words>1447</Words>
  <Application>Microsoft Macintosh PowerPoint</Application>
  <PresentationFormat>Presentazione su schermo (16:9)</PresentationFormat>
  <Paragraphs>209</Paragraphs>
  <Slides>23</Slides>
  <Notes>5</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23</vt:i4>
      </vt:variant>
    </vt:vector>
  </HeadingPairs>
  <TitlesOfParts>
    <vt:vector size="28" baseType="lpstr">
      <vt:lpstr>Arial</vt:lpstr>
      <vt:lpstr>Arial Bold</vt:lpstr>
      <vt:lpstr>Calibri</vt:lpstr>
      <vt:lpstr>Segoe UI</vt:lpstr>
      <vt:lpstr>Tema di Office</vt:lpstr>
      <vt:lpstr>Presentazione standard di PowerPoint</vt:lpstr>
      <vt:lpstr>Presentazione standard di PowerPoint</vt:lpstr>
      <vt:lpstr>Gli elementi cardine</vt:lpstr>
      <vt:lpstr>Linee di intervento</vt:lpstr>
      <vt:lpstr>Relazioni tra le linee di intervento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Alcuni altri prodotti (sviluppati o attesi)</vt:lpstr>
      <vt:lpstr>GRAZIE DELL’ATTENZIONE</vt:lpstr>
    </vt:vector>
  </TitlesOfParts>
  <Company>mac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user mac</dc:creator>
  <cp:lastModifiedBy>Eva Trasforini</cp:lastModifiedBy>
  <cp:revision>63</cp:revision>
  <cp:lastPrinted>2020-11-17T08:33:14Z</cp:lastPrinted>
  <dcterms:created xsi:type="dcterms:W3CDTF">2019-01-17T16:48:37Z</dcterms:created>
  <dcterms:modified xsi:type="dcterms:W3CDTF">2020-11-17T08:33:35Z</dcterms:modified>
</cp:coreProperties>
</file>