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83" r:id="rId8"/>
    <p:sldId id="263" r:id="rId9"/>
    <p:sldId id="267" r:id="rId10"/>
    <p:sldId id="268" r:id="rId11"/>
    <p:sldId id="269" r:id="rId12"/>
    <p:sldId id="270" r:id="rId13"/>
    <p:sldId id="272" r:id="rId14"/>
    <p:sldId id="284" r:id="rId15"/>
    <p:sldId id="274" r:id="rId16"/>
    <p:sldId id="275" r:id="rId17"/>
    <p:sldId id="273" r:id="rId18"/>
    <p:sldId id="285" r:id="rId19"/>
    <p:sldId id="276" r:id="rId20"/>
    <p:sldId id="278" r:id="rId21"/>
    <p:sldId id="280" r:id="rId22"/>
    <p:sldId id="281" r:id="rId23"/>
    <p:sldId id="282" r:id="rId2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6418"/>
  </p:normalViewPr>
  <p:slideViewPr>
    <p:cSldViewPr snapToGrid="0" snapToObjects="1">
      <p:cViewPr varScale="1">
        <p:scale>
          <a:sx n="63" d="100"/>
          <a:sy n="63" d="100"/>
        </p:scale>
        <p:origin x="348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39B5B-F9C4-DB4E-9C15-F44FAEB54B46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FABEB-8EDD-4847-8AE0-A1C3346E90B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834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ovrisv.cnr.it/2020/06/25/sistema-locale-del-lavoro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govrisv.cnr.it/2020/06/25/com/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292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All’interno del Progetto la pianificazione viene trattata sia come pianificazione di protezione civile, a scala comunale e sovracomunale, sia in quanto pianificazione territoriale necessaria alla prevenzione e riduzione del rischio attraverso individuazione delle strutture strategiche e del sistema di gestione dell'emergenza, discipline d’uso del territorio, azioni e interventi specifici.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</a:t>
            </a:r>
            <a:r>
              <a:rPr lang="it-IT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Programma prevede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attività di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analisi e valutazione della pianificazione di protezione civile comunale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(piani di protezione civile comunali), con attenzione sia alle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componenti strutturali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(edifici strategici, aree per l’emergenza, infrastrutture strategiche) sia alle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componenti non strutturali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(come gli aspetti gestionali, organizzativi, di formazione e informazione);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1376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 valutazione di operatività del sistema di emergenza strutturale del Contesto Territoriale (CT) è una valutazione probabilistica dell’efficienza di un sistema a rete soggetto ai possibili scenari di pericolosità.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0596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 valutazione di operatività del sistema di emergenza strutturale del Contesto Territoriale (CT) è una valutazione probabilistica dell’efficienza di un sistema a rete soggetto ai possibili scenari di pericolosità.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3254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7219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49700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 valutazione di operatività del sistema di emergenza strutturale del Contesto Territoriale (mette in evidenza gli elementi critici sui quali intervenire e allocare le risorse economiche ai fini del miglioramento del sistema di emergenza strutturale del Contesto Territoriale.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0209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Sulla base delle valutazioni effettuate per definire il grado di operatività del sistema di gestione dell’emergenza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relativamente ai singoli rischi, viene predisposto un programma di interventi strutturali e non strutturali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finalizzati al miglioramento dell’intero scenario territoriale. In tale programma, per quanto riguarda gli interventi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strutturali, viene data priorità agli edifici di principale riferimento del sistema di gestione dell’emergenza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dell’intero territorio regionale. Particolare attenzione sarà altresì prestata all’implementazione delle articolazioni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territoriali delle varie strutture operative e componenti del Servizio Nazionale, al fine di adeguarle ai livelli di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rischio, mediante verifica e revisione delle sedi operative, dei mezzi e delle attrezzature speciali.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base alle valutazioni effettuate, vengono individuate le aree ed i contesti territoriali nell’ambito dei quali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implementare le risorse disponibili per la realizzazione degli interventi di mitigazione delle condizioni di rischio.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tale programmazione vengono presi in considerazione gli interventi da effettuarsi nelle aree a minore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sostenibilità del rischio, con particolare riferimento a quelle ove sono ubicate le strutture strategiche quali ,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ospedali, centri di coordinamento, scuole, caserme, etc.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1598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conclusione della valutazione complessiva dell’efficacia degli interventi, viene attribuito a ciascun comune un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indicatore (classe), che sintetizza il livello conoscitivo, il livello valutativo e quello attuativo di alcune attività di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mitigazione dei rischi trattati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5685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28ED5-E360-43FE-9A91-0D53113C26A5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1757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L’obiettivo principale del Programma è quello di rafforzare la capacità istituzionale e rendere efficiente l’azione delle Regioni per la riduzione del rischio idrogeologico, sismico e vulcanico ai fini di protezione civile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Per questo il Programma promuove il raggiungimento di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standard minimi 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 tutto il territorio nazionale, attraverso un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percorso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 programmazione degli interventi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per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riduzione dei rischi (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“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progetto standard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”) approvato dal Dipartimento della protezione civile e condiviso dall’Agenzia per la coesione territoriale (dicembre 2015) </a:t>
            </a:r>
          </a:p>
          <a:p>
            <a:pPr fontAlgn="base"/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progetto non finanzia direttamente nuovi interventi ma favorisce le condizioni per un miglior coordinamento e una programmazione più efficace delle azioni di riduzione del rischio con finalità di protezione civile.</a:t>
            </a:r>
            <a:endParaRPr lang="it-IT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7486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28ED5-E360-43FE-9A91-0D53113C26A5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4889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035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Contesti territoriali sono individuati in base a una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metodologia generale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messa a punto all’interno del Progetto, ripetibile e applicabile nelle diverse realtà regionali con gli adattamenti opportuni. </a:t>
            </a:r>
          </a:p>
          <a:p>
            <a:pPr fontAlgn="base"/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punto di partenza è costituito dai principali sistemi territoriali esistenti a livello nazionale e regionale, come i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Sistemi locali del lavoro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</a:t>
            </a:r>
            <a:r>
              <a:rPr lang="it-IT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SLL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sistemi locali del lavoro rappresentano una griglia territoriale i cui confini sono definiti utilizzando i flussi degli spostamenti giornalieri casa/lavoro rilevati in occasione dei Censimenti generali della popolazione e delle abitazioni.) definiti dall’Istituto nazionale di statistica (ISTAT). I perimetri dei Contesti, Partendo dai Sistemi locali del lavoro, in alcuni casi sono precisati tenendo conto delle diverse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forme di cooperazione già esistenti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tema di pianificazione e di protezione civile (come le Unioni di comuni e le sedi dei </a:t>
            </a:r>
            <a:r>
              <a:rPr lang="it-IT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COM</a:t>
            </a:r>
            <a:r>
              <a:rPr lang="it-IT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Operativo Misto - Struttura operativa che coordina i servizi di emergenza a livello provinciale... – Centri operativi misti). </a:t>
            </a:r>
          </a:p>
          <a:p>
            <a:pPr fontAlgn="base"/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 ogni Contesto territoriale è individuato anche un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Comune di Riferimento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(CR), ossia il comune più rilevante (per caratteristiche socio-economiche e dotazione di attività e risorse) e che per questo assume un carattere prioritario per la programmazione degli interventi all’interno del Contesto.</a:t>
            </a:r>
          </a:p>
          <a:p>
            <a:pPr fontAlgn="base"/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All’intero del Progetto l’individuazione dei Contesti territoriali rappresenta il riferimento principale per lo svolgimento delle diverse attività; in particolare per l’individuazione e l’analisi del sistema di gestione dell’emergenza e per la valutazione della sua operatività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5538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 ogni Contesto territoriale è individuato anche un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Comune di Riferimento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(CR), ossia il comune più rilevante (per caratteristiche socio-economiche e dotazione di attività e risorse) e che per questo assume un carattere prioritario per la programmazione degli interventi all’interno del Contesto.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Comune di Riferimento (CR) 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Comuni identificati come realtà urbane rilevanti per il contesto al quale appartengono e che assumono un carattere prioritario ai fini della programmazione degli interventi. </a:t>
            </a:r>
            <a:endParaRPr lang="it-IT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Nell’ambito del programma è stato</a:t>
            </a:r>
            <a:r>
              <a:rPr lang="it-IT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recentemente condiviso con la Regione Puglia il documento «Linee guida per l’individuazione dei Contesti Territoriali e dei Comuni di Riferimento della Regione Puglia». La Regione intende avviare su tale documento la concertazione con le Prefetture, L’ANCI, l’UPI e i Comuni, necessaria alla successiva approvazione e adozione dell’atto </a:t>
            </a:r>
            <a:r>
              <a:rPr lang="it-IT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defintivo</a:t>
            </a:r>
            <a:r>
              <a:rPr lang="it-IT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it-IT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1831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Individuazione geografica dei Contesti</a:t>
            </a:r>
            <a:r>
              <a:rPr lang="it-IT" baseline="0" dirty="0" smtClean="0"/>
              <a:t> Territoriali. Per fare il passaggio successivo ed arrivare agli Ambiti territoriali e organizzativi  ottimali previsti dall’art. 3 </a:t>
            </a:r>
            <a:r>
              <a:rPr lang="it-IT" baseline="0" smtClean="0"/>
              <a:t>del Codice </a:t>
            </a:r>
            <a:r>
              <a:rPr lang="it-IT" baseline="0" dirty="0" smtClean="0"/>
              <a:t>di protezione civile occorre definire l’organizzazione delle attività di protezione civile definendo chi fa che cosa e con quali risorse umani e dotazioni. Sulla definizione degli Ambiti Territoriali e Organizzativi Ottimali vi parlerà l’ing. Pagliara nell’intervento successivo.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4161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VS velocità delle onde di taglio degli strati di terreno presenti nel sito.</a:t>
            </a:r>
            <a:r>
              <a:rPr lang="it-IT" baseline="0" dirty="0" smtClean="0"/>
              <a:t> VS 30 velocità </a:t>
            </a:r>
            <a:r>
              <a:rPr lang="it-IT" dirty="0" smtClean="0"/>
              <a:t>fino alla profondità di almeno 30 m dal piano</a:t>
            </a:r>
          </a:p>
          <a:p>
            <a:r>
              <a:rPr lang="it-IT" dirty="0" smtClean="0"/>
              <a:t>campagna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0881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604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AB5EFB-387A-5E4E-8721-C62571513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5369701-E37F-CF47-A369-E0D8F111E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99FD5C-EED2-0A42-951C-27A5F24EF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FDDF32F-50C5-6945-8D0F-5DD91E324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5EB355-9B72-7D48-8EB2-2B3651D1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1444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2E4712F-8DBE-DE45-B9E5-E81E540079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E95AF54-6DD6-3B47-BB6D-B9342082A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D547D46-4F14-E047-9C78-AA6074B9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B70CF79-7784-A24C-8F63-6B893838F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2F7F9C-C0FA-9846-BBBD-BD1217156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5556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A82A44-0981-874B-BEA8-706234AB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3E3616-70B8-0447-A077-F07F33013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111B83B-4508-8B4F-BB3D-5F88C664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4D18EC-8DB8-FB48-BB98-082C056B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38A98E-079C-E547-A746-38532EA20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3866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60D51A-DD21-9D44-A098-8FD031864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BCAD06B-98F2-BA4F-BC75-61666B41A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C4DDF50-7EF6-104B-AAB7-CC0D86174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E8956D-4157-434A-ABDF-4A767B631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60DC74F-33A1-554B-9A65-7130903FB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957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23E86C-384D-4D4B-824E-1329324F3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4159563-6B7B-3B47-947B-F8D568C31C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E23B747-8733-8947-B386-693592E01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13CF093-0037-4D4E-BD5E-889C68671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BB3967E-1D11-B242-A8BE-22B90A619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F22D56D-5224-EC41-89A3-F5196E30B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84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DFFC9B-0024-2148-8267-872CEB0BD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07F4264-F830-9645-9056-468FC8F58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F21C705-ECFF-194B-B64B-2EA754C1E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6F38820-F1E5-5F4B-9B21-C02DFF9B6D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4D85404-E5CA-FB4A-9E10-E455D45587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B69E97E-93E3-A842-B06D-965B13F2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B641EE4-A311-614C-9BBC-185A7E53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4B012FD-CF90-AF4A-B319-2D1DFD753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3146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5F2CC2-1D60-D645-8EEA-4A3D9D4B8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C2D6D00-CAC3-2B4B-972B-7632C1C7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63C181C-810D-D64C-9F03-EFFEAE70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808AAD4-B594-E344-B339-2CCAB47E1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9942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4A20FE5-2AA3-3F41-A5E1-0E20461F3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9BC4298-FEF3-3A4F-8625-658C6F7BF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09BD954-BC48-8440-9102-25194F9CF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5794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E31D7A-49D0-4E44-B2B3-20284035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D0FE745-6742-8147-B255-957981D1D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04440D3-B17B-D94A-B2A2-9C7999D96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4264445-2281-D34B-A6A4-C0332B58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6F9D5AD-EC26-EB4D-84DF-E783F72E1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407E4E9-4839-B64C-9D4C-CAF08C33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5257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B615B1-F4E1-9840-BCAC-CC5E83402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D3446B1-EE2F-C54D-B59D-2160631253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23B361-1562-694D-B0D4-37B6EAE0FD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623155D-EB9F-ED4E-9F74-7007D521B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C11309F-78B0-814D-A7E8-DDBCBA28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B09A47-216E-5E45-96BE-12DFD4D71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2087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385954B-4106-4147-A984-32747D2A0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AA996AA-A9C3-2D4D-8304-E6EEEA4B3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BBED733-962C-0E4A-9B04-5A009E339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DC048-C890-4747-863F-0C98018BB10F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7711B1-323D-3E46-82A0-A8B6B09193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F736D4-1FFA-CE46-BDA2-9443F620A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192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5666" y="4079540"/>
            <a:ext cx="106024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prstClr val="white"/>
                </a:solidFill>
                <a:latin typeface="Arial"/>
                <a:cs typeface="Arial"/>
              </a:rPr>
              <a:t>La </a:t>
            </a:r>
            <a:r>
              <a:rPr lang="it-IT" sz="2000" dirty="0">
                <a:solidFill>
                  <a:prstClr val="white"/>
                </a:solidFill>
                <a:latin typeface="Arial"/>
                <a:cs typeface="Arial"/>
              </a:rPr>
              <a:t>strategia del Programma “Protezione civile: verso una </a:t>
            </a:r>
            <a:r>
              <a:rPr lang="it-IT" sz="2000" dirty="0" err="1">
                <a:solidFill>
                  <a:prstClr val="white"/>
                </a:solidFill>
                <a:latin typeface="Arial"/>
                <a:cs typeface="Arial"/>
              </a:rPr>
              <a:t>governance</a:t>
            </a:r>
            <a:r>
              <a:rPr lang="it-IT" sz="2000" dirty="0">
                <a:solidFill>
                  <a:prstClr val="white"/>
                </a:solidFill>
                <a:latin typeface="Arial"/>
                <a:cs typeface="Arial"/>
              </a:rPr>
              <a:t> più forte per la riduzione del </a:t>
            </a:r>
            <a:r>
              <a:rPr lang="it-IT" sz="2000" dirty="0" smtClean="0">
                <a:solidFill>
                  <a:prstClr val="white"/>
                </a:solidFill>
                <a:latin typeface="Arial"/>
                <a:cs typeface="Arial"/>
              </a:rPr>
              <a:t>rischio”</a:t>
            </a:r>
            <a:endParaRPr lang="it-IT" sz="2000" dirty="0">
              <a:solidFill>
                <a:prstClr val="white"/>
              </a:solidFill>
              <a:latin typeface="Arial"/>
              <a:cs typeface="Arial"/>
            </a:endParaRPr>
          </a:p>
          <a:p>
            <a:endParaRPr lang="it-IT" dirty="0">
              <a:solidFill>
                <a:prstClr val="white"/>
              </a:solidFill>
              <a:latin typeface="Arial"/>
              <a:cs typeface="Arial"/>
            </a:endParaRPr>
          </a:p>
          <a:p>
            <a:r>
              <a:rPr lang="it-IT" sz="1400" i="1" dirty="0" smtClean="0">
                <a:solidFill>
                  <a:prstClr val="white"/>
                </a:solidFill>
                <a:latin typeface="Arial"/>
                <a:cs typeface="Arial"/>
              </a:rPr>
              <a:t>Angelo Corazza</a:t>
            </a:r>
            <a:endParaRPr lang="it-IT" sz="1400" i="1" dirty="0">
              <a:solidFill>
                <a:prstClr val="white"/>
              </a:solidFill>
              <a:latin typeface="Arial"/>
              <a:cs typeface="Arial"/>
            </a:endParaRPr>
          </a:p>
          <a:p>
            <a:r>
              <a:rPr lang="it-IT" sz="1400" i="1" dirty="0">
                <a:solidFill>
                  <a:prstClr val="white"/>
                </a:solidFill>
                <a:latin typeface="Arial"/>
                <a:cs typeface="Arial"/>
              </a:rPr>
              <a:t>Dipartimento della Protezione Civile Nazionale</a:t>
            </a:r>
          </a:p>
        </p:txBody>
      </p:sp>
    </p:spTree>
    <p:extLst>
      <p:ext uri="{BB962C8B-B14F-4D97-AF65-F5344CB8AC3E}">
        <p14:creationId xmlns:p14="http://schemas.microsoft.com/office/powerpoint/2010/main" val="236324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693" y="319596"/>
            <a:ext cx="6323307" cy="5599425"/>
          </a:xfrm>
          <a:prstGeom prst="rect">
            <a:avLst/>
          </a:prstGeom>
        </p:spPr>
      </p:pic>
      <p:sp>
        <p:nvSpPr>
          <p:cNvPr id="6" name="Segnaposto contenuto 3"/>
          <p:cNvSpPr>
            <a:spLocks noGrp="1"/>
          </p:cNvSpPr>
          <p:nvPr>
            <p:ph sz="half" idx="1"/>
          </p:nvPr>
        </p:nvSpPr>
        <p:spPr>
          <a:xfrm>
            <a:off x="700781" y="3122847"/>
            <a:ext cx="4995395" cy="2499677"/>
          </a:xfr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>
              <a:buNone/>
            </a:pPr>
            <a:r>
              <a:rPr lang="it-IT" sz="1867" b="1" dirty="0">
                <a:solidFill>
                  <a:srgbClr val="000000"/>
                </a:solidFill>
              </a:rPr>
              <a:t>Linee Guida (sismico)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Cedimenti differenziali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Aree vulcaniche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Carta delle VS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Cavità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Amplificazioni</a:t>
            </a:r>
          </a:p>
        </p:txBody>
      </p:sp>
      <p:sp>
        <p:nvSpPr>
          <p:cNvPr id="7" name="Segnaposto contenuto 3">
            <a:extLst>
              <a:ext uri="{FF2B5EF4-FFF2-40B4-BE49-F238E27FC236}">
                <a16:creationId xmlns:a16="http://schemas.microsoft.com/office/drawing/2014/main" id="{DEEFBB39-1D03-5A4B-8CBF-8671DAE52FE0}"/>
              </a:ext>
            </a:extLst>
          </p:cNvPr>
          <p:cNvSpPr txBox="1">
            <a:spLocks/>
          </p:cNvSpPr>
          <p:nvPr/>
        </p:nvSpPr>
        <p:spPr>
          <a:xfrm>
            <a:off x="5984208" y="3122847"/>
            <a:ext cx="5085725" cy="2499677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Linee Guida (idraulico e idrogeologico)</a:t>
            </a:r>
          </a:p>
          <a:p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Censimento dati sugli eventi</a:t>
            </a: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Aree 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suscettibili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all’allagamento</a:t>
            </a:r>
            <a:endParaRPr lang="it-IT" sz="1867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Aree suscettibili al franamento</a:t>
            </a: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Scenari 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 evento </a:t>
            </a:r>
            <a:endParaRPr lang="it-IT" sz="1867" b="1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Scenari di rischio</a:t>
            </a:r>
            <a:endParaRPr lang="it-IT" sz="1867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024108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343697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374045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301768" y="3992189"/>
            <a:ext cx="1064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Quali sono gli elementi </a:t>
            </a:r>
            <a:r>
              <a:rPr lang="it-IT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strutturali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fondamentali per un Contesto Territoriale?</a:t>
            </a:r>
          </a:p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E quelli </a:t>
            </a:r>
            <a:r>
              <a:rPr lang="it-IT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 strutturali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44462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492" t="6958" r="15143" b="11864"/>
          <a:stretch/>
        </p:blipFill>
        <p:spPr bwMode="auto">
          <a:xfrm>
            <a:off x="5933555" y="314633"/>
            <a:ext cx="6258445" cy="560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Segnaposto contenuto 3">
            <a:extLst>
              <a:ext uri="{FF2B5EF4-FFF2-40B4-BE49-F238E27FC236}">
                <a16:creationId xmlns:a16="http://schemas.microsoft.com/office/drawing/2014/main" id="{2B757848-8232-E84F-AA52-CC6ACB03E383}"/>
              </a:ext>
            </a:extLst>
          </p:cNvPr>
          <p:cNvSpPr txBox="1">
            <a:spLocks/>
          </p:cNvSpPr>
          <p:nvPr/>
        </p:nvSpPr>
        <p:spPr>
          <a:xfrm>
            <a:off x="6094678" y="3530872"/>
            <a:ext cx="5152442" cy="2077448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Scheda Analisi Piani di protezione civile</a:t>
            </a: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Scenari 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 evento e di rischio  sovracomunale (rischio </a:t>
            </a:r>
            <a:r>
              <a:rPr lang="it-IT" sz="1867" b="1" dirty="0" err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idrogeol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. e idraulico)</a:t>
            </a:r>
          </a:p>
          <a:p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Individuazione delle aree a minore sostenibilità del rischio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idrogeologico 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e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idraulico</a:t>
            </a:r>
            <a:endParaRPr lang="it-IT" sz="1867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Segnaposto contenuto 3"/>
          <p:cNvSpPr>
            <a:spLocks noGrp="1"/>
          </p:cNvSpPr>
          <p:nvPr>
            <p:ph sz="half" idx="1"/>
          </p:nvPr>
        </p:nvSpPr>
        <p:spPr>
          <a:xfrm>
            <a:off x="700782" y="3530872"/>
            <a:ext cx="5232773" cy="2077448"/>
          </a:xfr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>
              <a:buNone/>
            </a:pPr>
            <a:r>
              <a:rPr lang="it-IT" sz="1867" b="1" dirty="0">
                <a:solidFill>
                  <a:srgbClr val="000000"/>
                </a:solidFill>
              </a:rPr>
              <a:t>Linee Guida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Selezione elementi per CT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Infrastrutture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Edifici strategici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Aree</a:t>
            </a:r>
          </a:p>
        </p:txBody>
      </p:sp>
      <p:sp>
        <p:nvSpPr>
          <p:cNvPr id="3" name="Ovale 2"/>
          <p:cNvSpPr/>
          <p:nvPr/>
        </p:nvSpPr>
        <p:spPr>
          <a:xfrm>
            <a:off x="374045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303" y="307753"/>
            <a:ext cx="8050697" cy="5299736"/>
          </a:xfrm>
          <a:prstGeom prst="rect">
            <a:avLst/>
          </a:prstGeom>
          <a:solidFill>
            <a:srgbClr val="92D050"/>
          </a:solidFill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8963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423688" y="4158227"/>
            <a:ext cx="10646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Misurare la capacità operativa.</a:t>
            </a:r>
          </a:p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Valutare le prestazioni.</a:t>
            </a:r>
          </a:p>
        </p:txBody>
      </p:sp>
    </p:spTree>
    <p:extLst>
      <p:ext uri="{BB962C8B-B14F-4D97-AF65-F5344CB8AC3E}">
        <p14:creationId xmlns:p14="http://schemas.microsoft.com/office/powerpoint/2010/main" val="18006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427816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egnaposto contenuto 3"/>
          <p:cNvSpPr>
            <a:spLocks noGrp="1"/>
          </p:cNvSpPr>
          <p:nvPr>
            <p:ph sz="half" idx="1"/>
          </p:nvPr>
        </p:nvSpPr>
        <p:spPr>
          <a:xfrm>
            <a:off x="8344781" y="3330186"/>
            <a:ext cx="2258208" cy="2125373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609585" hangingPunct="0">
              <a:spcBef>
                <a:spcPts val="0"/>
              </a:spcBef>
              <a:buNone/>
            </a:pPr>
            <a:r>
              <a:rPr lang="it-IT" sz="2133" b="1" dirty="0">
                <a:solidFill>
                  <a:srgbClr val="000000"/>
                </a:solidFill>
              </a:rPr>
              <a:t>IOCT</a:t>
            </a:r>
            <a:r>
              <a:rPr lang="it-IT" sz="2133" dirty="0">
                <a:solidFill>
                  <a:srgbClr val="000000"/>
                </a:solidFill>
              </a:rPr>
              <a:t/>
            </a:r>
            <a:br>
              <a:rPr lang="it-IT" sz="2133" dirty="0">
                <a:solidFill>
                  <a:srgbClr val="000000"/>
                </a:solidFill>
              </a:rPr>
            </a:br>
            <a:r>
              <a:rPr lang="it-IT" sz="2133" dirty="0">
                <a:solidFill>
                  <a:srgbClr val="000000"/>
                </a:solidFill>
              </a:rPr>
              <a:t>Valutazione operatività del CT</a:t>
            </a:r>
          </a:p>
        </p:txBody>
      </p:sp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27779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egnaposto contenuto 3"/>
          <p:cNvSpPr>
            <a:spLocks noGrp="1"/>
          </p:cNvSpPr>
          <p:nvPr>
            <p:ph sz="half" idx="1"/>
          </p:nvPr>
        </p:nvSpPr>
        <p:spPr>
          <a:xfrm>
            <a:off x="8344781" y="3330186"/>
            <a:ext cx="2258208" cy="2125373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609585" hangingPunct="0">
              <a:spcBef>
                <a:spcPts val="0"/>
              </a:spcBef>
              <a:buNone/>
            </a:pPr>
            <a:r>
              <a:rPr lang="it-IT" sz="2133" b="1" dirty="0">
                <a:solidFill>
                  <a:srgbClr val="000000"/>
                </a:solidFill>
              </a:rPr>
              <a:t>IOCT</a:t>
            </a:r>
            <a:r>
              <a:rPr lang="it-IT" sz="2133" dirty="0">
                <a:solidFill>
                  <a:srgbClr val="000000"/>
                </a:solidFill>
              </a:rPr>
              <a:t/>
            </a:r>
            <a:br>
              <a:rPr lang="it-IT" sz="2133" dirty="0">
                <a:solidFill>
                  <a:srgbClr val="000000"/>
                </a:solidFill>
              </a:rPr>
            </a:br>
            <a:r>
              <a:rPr lang="it-IT" sz="2133" dirty="0">
                <a:solidFill>
                  <a:srgbClr val="000000"/>
                </a:solidFill>
              </a:rPr>
              <a:t>Valutazione operatività del CT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700781" y="3012910"/>
            <a:ext cx="7644000" cy="2876612"/>
            <a:chOff x="525586" y="2259682"/>
            <a:chExt cx="5733000" cy="2157459"/>
          </a:xfrm>
        </p:grpSpPr>
        <p:sp>
          <p:nvSpPr>
            <p:cNvPr id="7" name="Segnaposto contenuto 3"/>
            <p:cNvSpPr txBox="1">
              <a:spLocks/>
            </p:cNvSpPr>
            <p:nvPr/>
          </p:nvSpPr>
          <p:spPr>
            <a:xfrm>
              <a:off x="525586" y="2577748"/>
              <a:ext cx="4464496" cy="1433813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Componenti </a:t>
              </a:r>
              <a:br>
                <a:rPr lang="it-IT" sz="1600">
                  <a:solidFill>
                    <a:srgbClr val="000000"/>
                  </a:solidFill>
                </a:rPr>
              </a:br>
              <a:r>
                <a:rPr lang="it-IT" sz="1600">
                  <a:solidFill>
                    <a:srgbClr val="000000"/>
                  </a:solidFill>
                </a:rPr>
                <a:t>strutturali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8" name="Segnaposto contenuto 3"/>
            <p:cNvSpPr txBox="1">
              <a:spLocks/>
            </p:cNvSpPr>
            <p:nvPr/>
          </p:nvSpPr>
          <p:spPr>
            <a:xfrm>
              <a:off x="1677714" y="2612916"/>
              <a:ext cx="3168352" cy="545024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Valutazione </a:t>
              </a:r>
              <a:br>
                <a:rPr lang="it-IT" sz="1600">
                  <a:solidFill>
                    <a:srgbClr val="000000"/>
                  </a:solidFill>
                </a:rPr>
              </a:br>
              <a:r>
                <a:rPr lang="it-IT" sz="1600">
                  <a:solidFill>
                    <a:srgbClr val="000000"/>
                  </a:solidFill>
                </a:rPr>
                <a:t>pericolosità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0" name="Segnaposto contenuto 3"/>
            <p:cNvSpPr txBox="1">
              <a:spLocks/>
            </p:cNvSpPr>
            <p:nvPr/>
          </p:nvSpPr>
          <p:spPr>
            <a:xfrm>
              <a:off x="1677714" y="3187974"/>
              <a:ext cx="3168352" cy="764594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Valutazione </a:t>
              </a:r>
              <a:br>
                <a:rPr lang="it-IT" sz="1600">
                  <a:solidFill>
                    <a:srgbClr val="000000"/>
                  </a:solidFill>
                </a:rPr>
              </a:br>
              <a:r>
                <a:rPr lang="it-IT" sz="1600">
                  <a:solidFill>
                    <a:srgbClr val="000000"/>
                  </a:solidFill>
                </a:rPr>
                <a:t>vulnerabilità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1" name="Segnaposto contenuto 3"/>
            <p:cNvSpPr txBox="1">
              <a:spLocks/>
            </p:cNvSpPr>
            <p:nvPr/>
          </p:nvSpPr>
          <p:spPr>
            <a:xfrm>
              <a:off x="2973858" y="2657141"/>
              <a:ext cx="1728192" cy="206360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Pericolosità di base</a:t>
              </a:r>
            </a:p>
          </p:txBody>
        </p:sp>
        <p:sp>
          <p:nvSpPr>
            <p:cNvPr id="12" name="Segnaposto contenuto 3"/>
            <p:cNvSpPr txBox="1">
              <a:spLocks/>
            </p:cNvSpPr>
            <p:nvPr/>
          </p:nvSpPr>
          <p:spPr>
            <a:xfrm>
              <a:off x="2973858" y="2912222"/>
              <a:ext cx="1728192" cy="184939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Pericolosità locale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Segnaposto contenuto 3"/>
            <p:cNvSpPr txBox="1">
              <a:spLocks/>
            </p:cNvSpPr>
            <p:nvPr/>
          </p:nvSpPr>
          <p:spPr>
            <a:xfrm>
              <a:off x="2973858" y="3206661"/>
              <a:ext cx="1728192" cy="200216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Edifici strategici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Segnaposto contenuto 3"/>
            <p:cNvSpPr txBox="1">
              <a:spLocks/>
            </p:cNvSpPr>
            <p:nvPr/>
          </p:nvSpPr>
          <p:spPr>
            <a:xfrm>
              <a:off x="2973858" y="3444166"/>
              <a:ext cx="1728192" cy="204108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Aree di emergenza</a:t>
              </a:r>
            </a:p>
          </p:txBody>
        </p:sp>
        <p:sp>
          <p:nvSpPr>
            <p:cNvPr id="15" name="Segnaposto contenuto 3"/>
            <p:cNvSpPr txBox="1">
              <a:spLocks/>
            </p:cNvSpPr>
            <p:nvPr/>
          </p:nvSpPr>
          <p:spPr>
            <a:xfrm>
              <a:off x="2973858" y="3685563"/>
              <a:ext cx="1728192" cy="21538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Infrastrutture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6" name="Segnaposto contenuto 3"/>
            <p:cNvSpPr txBox="1">
              <a:spLocks/>
            </p:cNvSpPr>
            <p:nvPr/>
          </p:nvSpPr>
          <p:spPr>
            <a:xfrm>
              <a:off x="525586" y="4041594"/>
              <a:ext cx="4464496" cy="375547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Componenti non strutturali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cxnSp>
          <p:nvCxnSpPr>
            <p:cNvPr id="17" name="Connettore 4 16"/>
            <p:cNvCxnSpPr>
              <a:stCxn id="7" idx="3"/>
              <a:endCxn id="6" idx="1"/>
            </p:cNvCxnSpPr>
            <p:nvPr/>
          </p:nvCxnSpPr>
          <p:spPr>
            <a:xfrm flipV="1">
              <a:off x="4990082" y="3294654"/>
              <a:ext cx="1268504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4 17"/>
            <p:cNvCxnSpPr>
              <a:stCxn id="16" idx="3"/>
              <a:endCxn id="6" idx="1"/>
            </p:cNvCxnSpPr>
            <p:nvPr/>
          </p:nvCxnSpPr>
          <p:spPr>
            <a:xfrm flipV="1">
              <a:off x="4990082" y="3294654"/>
              <a:ext cx="1268504" cy="934714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4 18"/>
            <p:cNvCxnSpPr>
              <a:stCxn id="20" idx="3"/>
              <a:endCxn id="6" idx="1"/>
            </p:cNvCxnSpPr>
            <p:nvPr/>
          </p:nvCxnSpPr>
          <p:spPr>
            <a:xfrm>
              <a:off x="4990082" y="2403698"/>
              <a:ext cx="1268504" cy="890956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Segnaposto contenuto 3"/>
            <p:cNvSpPr txBox="1">
              <a:spLocks/>
            </p:cNvSpPr>
            <p:nvPr/>
          </p:nvSpPr>
          <p:spPr>
            <a:xfrm>
              <a:off x="525586" y="2259682"/>
              <a:ext cx="4464496" cy="288032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Esposizione</a:t>
              </a:r>
            </a:p>
          </p:txBody>
        </p:sp>
        <p:sp>
          <p:nvSpPr>
            <p:cNvPr id="21" name="Segnaposto contenuto 3"/>
            <p:cNvSpPr txBox="1">
              <a:spLocks/>
            </p:cNvSpPr>
            <p:nvPr/>
          </p:nvSpPr>
          <p:spPr>
            <a:xfrm>
              <a:off x="1677714" y="2287438"/>
              <a:ext cx="3168352" cy="216023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121920" tIns="60960" rIns="121920" bIns="60960" rtlCol="0"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Selezione elementi esposti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58452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Segnaposto contenuto 3"/>
          <p:cNvSpPr txBox="1">
            <a:spLocks/>
          </p:cNvSpPr>
          <p:nvPr/>
        </p:nvSpPr>
        <p:spPr>
          <a:xfrm>
            <a:off x="700782" y="3122848"/>
            <a:ext cx="6910341" cy="2712741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COMPONENTI NON STRUTTURALI</a:t>
            </a: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Modello di valutazione standard della pianificazione di protezione civile comunale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Sistema di allertamento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Organizzazione Presidi </a:t>
            </a:r>
            <a:r>
              <a:rPr lang="it-IT" sz="1867" b="1" dirty="0">
                <a:solidFill>
                  <a:srgbClr val="000000"/>
                </a:solidFill>
                <a:latin typeface="+mn-lt"/>
                <a:cs typeface="+mn-cs"/>
              </a:rPr>
              <a:t>territoriali idrogeologici e idraulici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1867" b="1" dirty="0">
                <a:solidFill>
                  <a:srgbClr val="000000"/>
                </a:solidFill>
                <a:latin typeface="+mn-lt"/>
                <a:cs typeface="+mn-cs"/>
              </a:rPr>
              <a:t>Gestione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delle aree </a:t>
            </a:r>
            <a:r>
              <a:rPr lang="it-IT" sz="1867" b="1" dirty="0">
                <a:solidFill>
                  <a:srgbClr val="000000"/>
                </a:solidFill>
                <a:latin typeface="+mn-lt"/>
                <a:cs typeface="+mn-cs"/>
              </a:rPr>
              <a:t>a minore sostenibilità del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rischio</a:t>
            </a:r>
            <a:endParaRPr lang="it-IT" sz="1867" b="1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394685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6" name="Rettangolo 5"/>
          <p:cNvSpPr/>
          <p:nvPr/>
        </p:nvSpPr>
        <p:spPr>
          <a:xfrm>
            <a:off x="624840" y="3027025"/>
            <a:ext cx="56083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Il Presidio territoriale (PT), idrogeologico e idraulico è uno degli elementi strategici operativi della pianificazione di protezione civile 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709" y="4462170"/>
            <a:ext cx="3632223" cy="227242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06" y="4754254"/>
            <a:ext cx="5654694" cy="195048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7420083" y="3259117"/>
            <a:ext cx="3416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Riguarda il controllo di  </a:t>
            </a:r>
            <a:r>
              <a:rPr lang="it-IT" sz="2400" dirty="0"/>
              <a:t>punti critici o zone critiche </a:t>
            </a:r>
          </a:p>
        </p:txBody>
      </p:sp>
    </p:spTree>
    <p:extLst>
      <p:ext uri="{BB962C8B-B14F-4D97-AF65-F5344CB8AC3E}">
        <p14:creationId xmlns:p14="http://schemas.microsoft.com/office/powerpoint/2010/main" val="42183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egnaposto contenuto 3"/>
          <p:cNvSpPr>
            <a:spLocks noGrp="1"/>
          </p:cNvSpPr>
          <p:nvPr>
            <p:ph sz="half" idx="1"/>
          </p:nvPr>
        </p:nvSpPr>
        <p:spPr>
          <a:xfrm>
            <a:off x="8344781" y="3330186"/>
            <a:ext cx="2258208" cy="2125373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609585" hangingPunct="0">
              <a:spcBef>
                <a:spcPts val="0"/>
              </a:spcBef>
              <a:buNone/>
            </a:pPr>
            <a:r>
              <a:rPr lang="it-IT" sz="2133" b="1" dirty="0">
                <a:solidFill>
                  <a:srgbClr val="000000"/>
                </a:solidFill>
              </a:rPr>
              <a:t>IOCT</a:t>
            </a:r>
            <a:r>
              <a:rPr lang="it-IT" sz="2133" dirty="0">
                <a:solidFill>
                  <a:srgbClr val="000000"/>
                </a:solidFill>
              </a:rPr>
              <a:t/>
            </a:r>
            <a:br>
              <a:rPr lang="it-IT" sz="2133" dirty="0">
                <a:solidFill>
                  <a:srgbClr val="000000"/>
                </a:solidFill>
              </a:rPr>
            </a:br>
            <a:r>
              <a:rPr lang="it-IT" sz="2133" dirty="0">
                <a:solidFill>
                  <a:srgbClr val="000000"/>
                </a:solidFill>
              </a:rPr>
              <a:t>Valutazione operatività del CT</a:t>
            </a:r>
          </a:p>
        </p:txBody>
      </p:sp>
      <p:sp>
        <p:nvSpPr>
          <p:cNvPr id="7" name="Segnaposto contenuto 3"/>
          <p:cNvSpPr txBox="1">
            <a:spLocks/>
          </p:cNvSpPr>
          <p:nvPr/>
        </p:nvSpPr>
        <p:spPr>
          <a:xfrm>
            <a:off x="700782" y="3436998"/>
            <a:ext cx="5952661" cy="1911751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Componenti </a:t>
            </a:r>
            <a:br>
              <a:rPr lang="it-IT" sz="1600">
                <a:solidFill>
                  <a:srgbClr val="000000"/>
                </a:solidFill>
              </a:rPr>
            </a:br>
            <a:r>
              <a:rPr lang="it-IT" sz="1600">
                <a:solidFill>
                  <a:srgbClr val="000000"/>
                </a:solidFill>
              </a:rPr>
              <a:t>strutturali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8" name="Segnaposto contenuto 3"/>
          <p:cNvSpPr txBox="1">
            <a:spLocks/>
          </p:cNvSpPr>
          <p:nvPr/>
        </p:nvSpPr>
        <p:spPr>
          <a:xfrm>
            <a:off x="2236952" y="3483888"/>
            <a:ext cx="4224469" cy="72669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Valutazione </a:t>
            </a:r>
            <a:br>
              <a:rPr lang="it-IT" sz="1600">
                <a:solidFill>
                  <a:srgbClr val="000000"/>
                </a:solidFill>
              </a:rPr>
            </a:br>
            <a:r>
              <a:rPr lang="it-IT" sz="1600">
                <a:solidFill>
                  <a:srgbClr val="000000"/>
                </a:solidFill>
              </a:rPr>
              <a:t>pericolosità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0" name="Segnaposto contenuto 3"/>
          <p:cNvSpPr txBox="1">
            <a:spLocks/>
          </p:cNvSpPr>
          <p:nvPr/>
        </p:nvSpPr>
        <p:spPr>
          <a:xfrm>
            <a:off x="2236952" y="4250632"/>
            <a:ext cx="4224469" cy="101945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Valutazione </a:t>
            </a:r>
            <a:br>
              <a:rPr lang="it-IT" sz="1600">
                <a:solidFill>
                  <a:srgbClr val="000000"/>
                </a:solidFill>
              </a:rPr>
            </a:br>
            <a:r>
              <a:rPr lang="it-IT" sz="1600">
                <a:solidFill>
                  <a:srgbClr val="000000"/>
                </a:solidFill>
              </a:rPr>
              <a:t>vulnerabilità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1" name="Segnaposto contenuto 3"/>
          <p:cNvSpPr txBox="1">
            <a:spLocks/>
          </p:cNvSpPr>
          <p:nvPr/>
        </p:nvSpPr>
        <p:spPr>
          <a:xfrm>
            <a:off x="3965144" y="3542855"/>
            <a:ext cx="2304256" cy="27514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solidFill>
                  <a:srgbClr val="000000"/>
                </a:solidFill>
              </a:rPr>
              <a:t>Pericolosità di base</a:t>
            </a:r>
          </a:p>
        </p:txBody>
      </p:sp>
      <p:sp>
        <p:nvSpPr>
          <p:cNvPr id="12" name="Segnaposto contenuto 3"/>
          <p:cNvSpPr txBox="1">
            <a:spLocks/>
          </p:cNvSpPr>
          <p:nvPr/>
        </p:nvSpPr>
        <p:spPr>
          <a:xfrm>
            <a:off x="3965144" y="3882964"/>
            <a:ext cx="2304256" cy="24658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Pericolosità locale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3" name="Segnaposto contenuto 3"/>
          <p:cNvSpPr txBox="1">
            <a:spLocks/>
          </p:cNvSpPr>
          <p:nvPr/>
        </p:nvSpPr>
        <p:spPr>
          <a:xfrm>
            <a:off x="3965144" y="4275548"/>
            <a:ext cx="2304256" cy="26695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Edifici strategici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4" name="Segnaposto contenuto 3"/>
          <p:cNvSpPr txBox="1">
            <a:spLocks/>
          </p:cNvSpPr>
          <p:nvPr/>
        </p:nvSpPr>
        <p:spPr>
          <a:xfrm>
            <a:off x="3965144" y="4592221"/>
            <a:ext cx="2304256" cy="272144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solidFill>
                  <a:srgbClr val="000000"/>
                </a:solidFill>
              </a:rPr>
              <a:t>Aree di emergenza</a:t>
            </a:r>
          </a:p>
        </p:txBody>
      </p:sp>
      <p:sp>
        <p:nvSpPr>
          <p:cNvPr id="15" name="Segnaposto contenuto 3"/>
          <p:cNvSpPr txBox="1">
            <a:spLocks/>
          </p:cNvSpPr>
          <p:nvPr/>
        </p:nvSpPr>
        <p:spPr>
          <a:xfrm>
            <a:off x="3965144" y="4914085"/>
            <a:ext cx="2304256" cy="28718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Infrastrutture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6" name="Segnaposto contenuto 3"/>
          <p:cNvSpPr txBox="1">
            <a:spLocks/>
          </p:cNvSpPr>
          <p:nvPr/>
        </p:nvSpPr>
        <p:spPr>
          <a:xfrm>
            <a:off x="700782" y="5388793"/>
            <a:ext cx="5952661" cy="500729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Componenti non strutturali</a:t>
            </a:r>
            <a:endParaRPr lang="it-IT" sz="1600" dirty="0">
              <a:solidFill>
                <a:srgbClr val="000000"/>
              </a:solidFill>
            </a:endParaRPr>
          </a:p>
        </p:txBody>
      </p:sp>
      <p:cxnSp>
        <p:nvCxnSpPr>
          <p:cNvPr id="17" name="Connettore 4 16"/>
          <p:cNvCxnSpPr>
            <a:stCxn id="7" idx="3"/>
            <a:endCxn id="6" idx="1"/>
          </p:cNvCxnSpPr>
          <p:nvPr/>
        </p:nvCxnSpPr>
        <p:spPr>
          <a:xfrm flipV="1">
            <a:off x="6653443" y="4392873"/>
            <a:ext cx="1691339" cy="1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4 17"/>
          <p:cNvCxnSpPr>
            <a:stCxn id="16" idx="3"/>
            <a:endCxn id="6" idx="1"/>
          </p:cNvCxnSpPr>
          <p:nvPr/>
        </p:nvCxnSpPr>
        <p:spPr>
          <a:xfrm flipV="1">
            <a:off x="6653443" y="4392872"/>
            <a:ext cx="1691339" cy="1246285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4 18"/>
          <p:cNvCxnSpPr>
            <a:stCxn id="20" idx="3"/>
            <a:endCxn id="6" idx="1"/>
          </p:cNvCxnSpPr>
          <p:nvPr/>
        </p:nvCxnSpPr>
        <p:spPr>
          <a:xfrm>
            <a:off x="6653443" y="3204931"/>
            <a:ext cx="1691339" cy="1187941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egnaposto contenuto 3"/>
          <p:cNvSpPr txBox="1">
            <a:spLocks/>
          </p:cNvSpPr>
          <p:nvPr/>
        </p:nvSpPr>
        <p:spPr>
          <a:xfrm>
            <a:off x="700782" y="3012909"/>
            <a:ext cx="5952661" cy="384043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solidFill>
                  <a:srgbClr val="000000"/>
                </a:solidFill>
              </a:rPr>
              <a:t>Esposizione</a:t>
            </a:r>
          </a:p>
        </p:txBody>
      </p:sp>
      <p:sp>
        <p:nvSpPr>
          <p:cNvPr id="21" name="Segnaposto contenuto 3"/>
          <p:cNvSpPr txBox="1">
            <a:spLocks/>
          </p:cNvSpPr>
          <p:nvPr/>
        </p:nvSpPr>
        <p:spPr>
          <a:xfrm>
            <a:off x="2236952" y="3049918"/>
            <a:ext cx="4224469" cy="28803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Selezione elementi esposti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58" name="Rettangolo 57"/>
          <p:cNvSpPr/>
          <p:nvPr/>
        </p:nvSpPr>
        <p:spPr>
          <a:xfrm>
            <a:off x="625611" y="3117705"/>
            <a:ext cx="7629389" cy="26782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it-IT" sz="1867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IOCT (Indice di Operatività del Contesto Territoriale)</a:t>
            </a:r>
          </a:p>
          <a:p>
            <a:pPr algn="just"/>
            <a:r>
              <a:rPr lang="it-IT" sz="1867" dirty="0">
                <a:latin typeface="Arial" pitchFamily="34" charset="0"/>
                <a:cs typeface="Arial" pitchFamily="34" charset="0"/>
              </a:rPr>
              <a:t>A cosa serve</a:t>
            </a:r>
          </a:p>
          <a:p>
            <a:pPr marL="380990" indent="-380990" algn="just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Individuare le priorità di intervento fra tutti i Contesti Territoriali</a:t>
            </a:r>
          </a:p>
          <a:p>
            <a:pPr marL="380990" indent="-380990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Individuare le priorità di intervento nel singolo Contesto Territoriale</a:t>
            </a:r>
          </a:p>
          <a:p>
            <a:pPr marL="380990" indent="-380990" algn="just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Supportare la programmazione degli interventi in funzione di obiettivi prefissati</a:t>
            </a:r>
          </a:p>
          <a:p>
            <a:pPr marL="380990" indent="-380990" algn="just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Valutare i benefici di interventi esterni (</a:t>
            </a:r>
            <a:r>
              <a:rPr lang="it-IT" sz="1867" dirty="0" err="1">
                <a:latin typeface="Arial" pitchFamily="34" charset="0"/>
                <a:cs typeface="Arial" pitchFamily="34" charset="0"/>
              </a:rPr>
              <a:t>Rendis</a:t>
            </a:r>
            <a:r>
              <a:rPr lang="it-IT" sz="1867" dirty="0">
                <a:latin typeface="Arial" pitchFamily="34" charset="0"/>
                <a:cs typeface="Arial" pitchFamily="34" charset="0"/>
              </a:rPr>
              <a:t>, </a:t>
            </a:r>
            <a:r>
              <a:rPr lang="it-IT" sz="1867" dirty="0" err="1">
                <a:latin typeface="Arial" pitchFamily="34" charset="0"/>
                <a:cs typeface="Arial" pitchFamily="34" charset="0"/>
              </a:rPr>
              <a:t>Sismabonus</a:t>
            </a:r>
            <a:r>
              <a:rPr lang="it-IT" sz="1867" dirty="0">
                <a:latin typeface="Arial" pitchFamily="34" charset="0"/>
                <a:cs typeface="Arial" pitchFamily="34" charset="0"/>
              </a:rPr>
              <a:t>, art. 11, POR,…)</a:t>
            </a:r>
          </a:p>
          <a:p>
            <a:pPr marL="380990" indent="-380990" algn="just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E’ un misuratore di performance</a:t>
            </a:r>
          </a:p>
        </p:txBody>
      </p:sp>
    </p:spTree>
    <p:extLst>
      <p:ext uri="{BB962C8B-B14F-4D97-AF65-F5344CB8AC3E}">
        <p14:creationId xmlns:p14="http://schemas.microsoft.com/office/powerpoint/2010/main" val="140175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PON </a:t>
            </a:r>
            <a:r>
              <a:rPr lang="it-IT" dirty="0" err="1"/>
              <a:t>Governance</a:t>
            </a:r>
            <a:r>
              <a:rPr lang="it-IT" dirty="0"/>
              <a:t> - Riduzione del rischio per la Protezione Civile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09600" y="2240692"/>
            <a:ext cx="10972800" cy="3317811"/>
          </a:xfrm>
        </p:spPr>
        <p:txBody>
          <a:bodyPr>
            <a:normAutofit/>
          </a:bodyPr>
          <a:lstStyle/>
          <a:p>
            <a:r>
              <a:rPr lang="it-IT" dirty="0">
                <a:ea typeface="Segoe UI" panose="020B0502040204020203" pitchFamily="34" charset="0"/>
              </a:rPr>
              <a:t>È un programma di </a:t>
            </a:r>
            <a:r>
              <a:rPr lang="it-IT" b="1" dirty="0">
                <a:ea typeface="Segoe UI" panose="020B0502040204020203" pitchFamily="34" charset="0"/>
              </a:rPr>
              <a:t>supporto</a:t>
            </a:r>
            <a:r>
              <a:rPr lang="it-IT" dirty="0">
                <a:ea typeface="Segoe UI" panose="020B0502040204020203" pitchFamily="34" charset="0"/>
              </a:rPr>
              <a:t> al rafforzamento della </a:t>
            </a:r>
            <a:r>
              <a:rPr lang="it-IT" i="1" dirty="0" err="1">
                <a:ea typeface="Segoe UI" panose="020B0502040204020203" pitchFamily="34" charset="0"/>
              </a:rPr>
              <a:t>governance</a:t>
            </a:r>
            <a:r>
              <a:rPr lang="it-IT" dirty="0">
                <a:ea typeface="Segoe UI" panose="020B0502040204020203" pitchFamily="34" charset="0"/>
              </a:rPr>
              <a:t> in materia di </a:t>
            </a:r>
            <a:r>
              <a:rPr lang="it-IT" b="1" dirty="0">
                <a:ea typeface="Segoe UI" panose="020B0502040204020203" pitchFamily="34" charset="0"/>
              </a:rPr>
              <a:t>riduzione del rischio </a:t>
            </a:r>
            <a:r>
              <a:rPr lang="it-IT" dirty="0">
                <a:ea typeface="Segoe UI" panose="020B0502040204020203" pitchFamily="34" charset="0"/>
              </a:rPr>
              <a:t>idrogeologico</a:t>
            </a:r>
            <a:r>
              <a:rPr lang="it-IT" b="1" dirty="0">
                <a:ea typeface="Segoe UI" panose="020B0502040204020203" pitchFamily="34" charset="0"/>
              </a:rPr>
              <a:t>, </a:t>
            </a:r>
            <a:r>
              <a:rPr lang="it-IT" dirty="0">
                <a:ea typeface="Segoe UI" panose="020B0502040204020203" pitchFamily="34" charset="0"/>
              </a:rPr>
              <a:t>sismico e vulcanico ai fini di protezione civile.</a:t>
            </a:r>
          </a:p>
          <a:p>
            <a:r>
              <a:rPr lang="it-IT" dirty="0" smtClean="0">
                <a:ea typeface="Segoe UI" panose="020B0502040204020203" pitchFamily="34" charset="0"/>
              </a:rPr>
              <a:t>Il </a:t>
            </a:r>
            <a:r>
              <a:rPr lang="it-IT" b="1" dirty="0">
                <a:ea typeface="Segoe UI" panose="020B0502040204020203" pitchFamily="34" charset="0"/>
              </a:rPr>
              <a:t>Dipartimento della protezione civile</a:t>
            </a:r>
            <a:r>
              <a:rPr lang="it-IT" dirty="0">
                <a:ea typeface="Segoe UI" panose="020B0502040204020203" pitchFamily="34" charset="0"/>
              </a:rPr>
              <a:t>, attraverso una apposita convenzione con l’Agenzia per la coesione territoriale, è il </a:t>
            </a:r>
            <a:r>
              <a:rPr lang="it-IT" b="1" dirty="0">
                <a:ea typeface="Segoe UI" panose="020B0502040204020203" pitchFamily="34" charset="0"/>
              </a:rPr>
              <a:t>soggetto attuatore</a:t>
            </a:r>
            <a:r>
              <a:rPr lang="it-IT" dirty="0" smtClean="0">
                <a:ea typeface="Segoe UI" panose="020B0502040204020203" pitchFamily="34" charset="0"/>
              </a:rPr>
              <a:t>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4888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71686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423688" y="3929628"/>
            <a:ext cx="1064624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rogrammazione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degli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interventi, strutturali e non strutturali,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per mitigare le condizioni di rischio e migliorare l’operatività del sistema di gestione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dell’emergenza.</a:t>
            </a:r>
          </a:p>
          <a:p>
            <a:pPr algn="just">
              <a:spcAft>
                <a:spcPts val="1200"/>
              </a:spcAft>
            </a:pP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Finalizzata al raggiungimento di livelli standard prefissati  di mitigazione del rischio.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71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" y="5838571"/>
            <a:ext cx="12192000" cy="1019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CE94CAE2-E4E4-9F48-821C-5474BD61348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0782" y="3076107"/>
          <a:ext cx="1713791" cy="87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C535A60A-F211-374F-94C4-276CB3F4734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66979" y="3763957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Tabella 10">
            <a:extLst>
              <a:ext uri="{FF2B5EF4-FFF2-40B4-BE49-F238E27FC236}">
                <a16:creationId xmlns:a16="http://schemas.microsoft.com/office/drawing/2014/main" id="{EFE4BE93-1BC0-A049-B690-189A6E4538D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00891" y="4451808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chemeClr val="tx1"/>
                          </a:solidFill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ella 11">
            <a:extLst>
              <a:ext uri="{FF2B5EF4-FFF2-40B4-BE49-F238E27FC236}">
                <a16:creationId xmlns:a16="http://schemas.microsoft.com/office/drawing/2014/main" id="{5DBA7F2D-CAB3-5C45-BD5D-A07E90D920D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914682" y="5139659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chemeClr val="tx1"/>
                          </a:solidFill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Tabella 12">
            <a:extLst>
              <a:ext uri="{FF2B5EF4-FFF2-40B4-BE49-F238E27FC236}">
                <a16:creationId xmlns:a16="http://schemas.microsoft.com/office/drawing/2014/main" id="{BF78A384-E8A9-A44E-A97D-6DF9E122BC9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28473" y="5827509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solidFill>
                            <a:schemeClr val="tx1"/>
                          </a:solidFill>
                        </a:rPr>
                        <a:t>Programmazione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4" name="Connettore 4 13">
            <a:extLst>
              <a:ext uri="{FF2B5EF4-FFF2-40B4-BE49-F238E27FC236}">
                <a16:creationId xmlns:a16="http://schemas.microsoft.com/office/drawing/2014/main" id="{3850CB6D-B0F5-344A-A56E-014D0BF9794A}"/>
              </a:ext>
            </a:extLst>
          </p:cNvPr>
          <p:cNvCxnSpPr>
            <a:cxnSpLocks/>
            <a:stCxn id="9" idx="2"/>
            <a:endCxn id="10" idx="1"/>
          </p:cNvCxnSpPr>
          <p:nvPr/>
        </p:nvCxnSpPr>
        <p:spPr>
          <a:xfrm rot="16200000" flipH="1">
            <a:off x="1881001" y="3603174"/>
            <a:ext cx="262655" cy="90930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4 14">
            <a:extLst>
              <a:ext uri="{FF2B5EF4-FFF2-40B4-BE49-F238E27FC236}">
                <a16:creationId xmlns:a16="http://schemas.microsoft.com/office/drawing/2014/main" id="{9116A1E5-B720-564A-A587-D368B31EC92B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3631057" y="4307168"/>
            <a:ext cx="262655" cy="87701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4 15">
            <a:extLst>
              <a:ext uri="{FF2B5EF4-FFF2-40B4-BE49-F238E27FC236}">
                <a16:creationId xmlns:a16="http://schemas.microsoft.com/office/drawing/2014/main" id="{37BD1ED5-6B40-CE47-B839-B907F60ACEA2}"/>
              </a:ext>
            </a:extLst>
          </p:cNvPr>
          <p:cNvCxnSpPr>
            <a:cxnSpLocks/>
            <a:stCxn id="11" idx="2"/>
            <a:endCxn id="12" idx="1"/>
          </p:cNvCxnSpPr>
          <p:nvPr/>
        </p:nvCxnSpPr>
        <p:spPr>
          <a:xfrm rot="16200000" flipH="1">
            <a:off x="5354907" y="5005079"/>
            <a:ext cx="262655" cy="8568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4 16">
            <a:extLst>
              <a:ext uri="{FF2B5EF4-FFF2-40B4-BE49-F238E27FC236}">
                <a16:creationId xmlns:a16="http://schemas.microsoft.com/office/drawing/2014/main" id="{8D5ABA58-1C5B-6A4E-BBDC-DF5CD8E7F6DC}"/>
              </a:ext>
            </a:extLst>
          </p:cNvPr>
          <p:cNvCxnSpPr>
            <a:cxnSpLocks/>
            <a:stCxn id="12" idx="2"/>
            <a:endCxn id="13" idx="1"/>
          </p:cNvCxnSpPr>
          <p:nvPr/>
        </p:nvCxnSpPr>
        <p:spPr>
          <a:xfrm rot="16200000" flipH="1">
            <a:off x="7068698" y="5692929"/>
            <a:ext cx="262655" cy="8568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tangolo arrotondato 17">
            <a:extLst>
              <a:ext uri="{FF2B5EF4-FFF2-40B4-BE49-F238E27FC236}">
                <a16:creationId xmlns:a16="http://schemas.microsoft.com/office/drawing/2014/main" id="{E8E46BED-292F-6440-9667-B801F7D9F05E}"/>
              </a:ext>
            </a:extLst>
          </p:cNvPr>
          <p:cNvSpPr/>
          <p:nvPr/>
        </p:nvSpPr>
        <p:spPr>
          <a:xfrm>
            <a:off x="9532971" y="5978468"/>
            <a:ext cx="1448964" cy="532065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(A)</a:t>
            </a:r>
          </a:p>
        </p:txBody>
      </p:sp>
      <p:sp>
        <p:nvSpPr>
          <p:cNvPr id="19" name="Rettangolo arrotondato 18">
            <a:extLst>
              <a:ext uri="{FF2B5EF4-FFF2-40B4-BE49-F238E27FC236}">
                <a16:creationId xmlns:a16="http://schemas.microsoft.com/office/drawing/2014/main" id="{93DC3C11-F158-374B-A336-82C4A39EDED2}"/>
              </a:ext>
            </a:extLst>
          </p:cNvPr>
          <p:cNvSpPr/>
          <p:nvPr/>
        </p:nvSpPr>
        <p:spPr>
          <a:xfrm>
            <a:off x="9507052" y="3922217"/>
            <a:ext cx="1448965" cy="5403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(D)</a:t>
            </a:r>
          </a:p>
        </p:txBody>
      </p:sp>
      <p:sp>
        <p:nvSpPr>
          <p:cNvPr id="20" name="Rettangolo arrotondato 19">
            <a:extLst>
              <a:ext uri="{FF2B5EF4-FFF2-40B4-BE49-F238E27FC236}">
                <a16:creationId xmlns:a16="http://schemas.microsoft.com/office/drawing/2014/main" id="{530A4B26-394A-D845-B382-1319B50E8739}"/>
              </a:ext>
            </a:extLst>
          </p:cNvPr>
          <p:cNvSpPr/>
          <p:nvPr/>
        </p:nvSpPr>
        <p:spPr>
          <a:xfrm>
            <a:off x="9507052" y="4610392"/>
            <a:ext cx="1448965" cy="547432"/>
          </a:xfrm>
          <a:prstGeom prst="roundRect">
            <a:avLst>
              <a:gd name="adj" fmla="val 5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(C)</a:t>
            </a:r>
          </a:p>
        </p:txBody>
      </p: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90F56FB9-72EE-4C41-80BC-51265DE97A73}"/>
              </a:ext>
            </a:extLst>
          </p:cNvPr>
          <p:cNvCxnSpPr>
            <a:cxnSpLocks/>
            <a:stCxn id="11" idx="3"/>
            <a:endCxn id="20" idx="1"/>
          </p:cNvCxnSpPr>
          <p:nvPr/>
        </p:nvCxnSpPr>
        <p:spPr>
          <a:xfrm>
            <a:off x="5914681" y="4877004"/>
            <a:ext cx="3592371" cy="71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>
            <a:extLst>
              <a:ext uri="{FF2B5EF4-FFF2-40B4-BE49-F238E27FC236}">
                <a16:creationId xmlns:a16="http://schemas.microsoft.com/office/drawing/2014/main" id="{2E92353D-76E5-B04C-8B00-6E4F0B15041A}"/>
              </a:ext>
            </a:extLst>
          </p:cNvPr>
          <p:cNvCxnSpPr>
            <a:cxnSpLocks/>
            <a:stCxn id="10" idx="3"/>
            <a:endCxn id="19" idx="1"/>
          </p:cNvCxnSpPr>
          <p:nvPr/>
        </p:nvCxnSpPr>
        <p:spPr>
          <a:xfrm>
            <a:off x="4180769" y="4189154"/>
            <a:ext cx="5326283" cy="323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FB49773C-0886-1E43-8C4B-463C8D9D12DD}"/>
              </a:ext>
            </a:extLst>
          </p:cNvPr>
          <p:cNvCxnSpPr>
            <a:cxnSpLocks/>
            <a:stCxn id="13" idx="3"/>
            <a:endCxn id="18" idx="1"/>
          </p:cNvCxnSpPr>
          <p:nvPr/>
        </p:nvCxnSpPr>
        <p:spPr>
          <a:xfrm flipV="1">
            <a:off x="9342263" y="6244500"/>
            <a:ext cx="190708" cy="82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arrotondato 23">
            <a:extLst>
              <a:ext uri="{FF2B5EF4-FFF2-40B4-BE49-F238E27FC236}">
                <a16:creationId xmlns:a16="http://schemas.microsoft.com/office/drawing/2014/main" id="{A48AD75E-70FD-094D-9821-7B329FCAC781}"/>
              </a:ext>
            </a:extLst>
          </p:cNvPr>
          <p:cNvSpPr/>
          <p:nvPr/>
        </p:nvSpPr>
        <p:spPr>
          <a:xfrm>
            <a:off x="9533459" y="5305660"/>
            <a:ext cx="1450067" cy="524973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(B)</a:t>
            </a:r>
          </a:p>
        </p:txBody>
      </p:sp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68188D54-B592-254A-8050-6CA5CB49DD1A}"/>
              </a:ext>
            </a:extLst>
          </p:cNvPr>
          <p:cNvCxnSpPr>
            <a:cxnSpLocks/>
            <a:stCxn id="9" idx="3"/>
            <a:endCxn id="25" idx="1"/>
          </p:cNvCxnSpPr>
          <p:nvPr/>
        </p:nvCxnSpPr>
        <p:spPr>
          <a:xfrm>
            <a:off x="2414572" y="3501303"/>
            <a:ext cx="7092480" cy="349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4 26">
            <a:extLst>
              <a:ext uri="{FF2B5EF4-FFF2-40B4-BE49-F238E27FC236}">
                <a16:creationId xmlns:a16="http://schemas.microsoft.com/office/drawing/2014/main" id="{D46E56EA-16DC-E046-85C5-AFCF3BA92857}"/>
              </a:ext>
            </a:extLst>
          </p:cNvPr>
          <p:cNvCxnSpPr>
            <a:cxnSpLocks/>
            <a:stCxn id="12" idx="3"/>
            <a:endCxn id="24" idx="1"/>
          </p:cNvCxnSpPr>
          <p:nvPr/>
        </p:nvCxnSpPr>
        <p:spPr>
          <a:xfrm>
            <a:off x="7628473" y="5564855"/>
            <a:ext cx="1904985" cy="3292"/>
          </a:xfrm>
          <a:prstGeom prst="bent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Tabella 27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Ovale 28"/>
          <p:cNvSpPr/>
          <p:nvPr/>
        </p:nvSpPr>
        <p:spPr>
          <a:xfrm>
            <a:off x="89339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5" name="Rettangolo arrotondato 24">
            <a:extLst>
              <a:ext uri="{FF2B5EF4-FFF2-40B4-BE49-F238E27FC236}">
                <a16:creationId xmlns:a16="http://schemas.microsoft.com/office/drawing/2014/main" id="{E738728B-BFCD-A343-A794-00FAC4DCFC6B}"/>
              </a:ext>
            </a:extLst>
          </p:cNvPr>
          <p:cNvSpPr/>
          <p:nvPr/>
        </p:nvSpPr>
        <p:spPr>
          <a:xfrm>
            <a:off x="9507052" y="3235222"/>
            <a:ext cx="1448965" cy="539157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(E)</a:t>
            </a:r>
          </a:p>
        </p:txBody>
      </p:sp>
    </p:spTree>
    <p:extLst>
      <p:ext uri="{BB962C8B-B14F-4D97-AF65-F5344CB8AC3E}">
        <p14:creationId xmlns:p14="http://schemas.microsoft.com/office/powerpoint/2010/main" val="70425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struttura operativa</a:t>
            </a: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520700" y="1206501"/>
            <a:ext cx="11404600" cy="4546600"/>
          </a:xfrm>
          <a:prstGeom prst="rect">
            <a:avLst/>
          </a:prstGeom>
        </p:spPr>
        <p:txBody>
          <a:bodyPr numCol="2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DIPARTIMENTO DELLA PROTEZIONE CIVILE</a:t>
            </a: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responsabile dell’attuazione del Programma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Angelo Borrelli (responsabile), Lucia Palermo (supporto)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di coordinamento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Fabrizio Bramerini, Angelo Corazza, Fausto Guzzetti, Fabio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Maurano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Agostino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Miozzo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Francesca Romana Paneforte, Gianfranco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Sorchetti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Paola Stefanelli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operativa rischi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Paola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Bertuccioli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Sergio Castenetto, Stefano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Ciolli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Andrea Duro, Emilio De Francesco, Marco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Falzacappa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Pietro Giordano, Antonella Gorini, Giuseppe Naso, Stefania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Renzulli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Daniele Spina, Domenico Fiorito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di raccordo DPC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Silvia Alessandrini, Sara Babusci, Pierluigi Cara, Patrizia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Castigliego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Valter Germani, 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amministrativa e finanziaria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Pietro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Colicchio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Francesca De Sandro, Maria Cristina Nardella, Ada Paolucci</a:t>
            </a: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REGIONI</a:t>
            </a: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Referenti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Basilicata: Alberto Caivano (coordinatore), Maria Carmela Bruno, Alfredo Maffei, Cinzia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Fabozzi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Pietro Perrone, Claudio Berardi, Cosimo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Grieco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Antonella Belgiovine, Guido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Loperte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Donatella Ferrara; Calabria: Francesco Russo (coordinatore), Giuseppe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Iiritano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Luigi Giuseppe Zinno; Campania: Mauro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Biafore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(coordinatore), Claudia Campobasso, Luigi Cristiano, Emilio Ferrara, Luigi Gentilella, Maurizio Giannattasio, Francesca Maggiò, Vincenzo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Minotta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Celestino Rampino; Puglia: Tiziana Bisantino (coordinatore), Carlo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Caricasole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Domenico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Donvito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Franco Intini, Teresa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Mungari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Fabrizio Panariello, Francesco Ronco,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Zoida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Tafilaj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; Sicilia: Nicola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Alleruzzo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Giuseppe Basile, Antonio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Brucculeri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Aldo Guadagnino, Maria Nella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Panebianco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Antonio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Torrisi</a:t>
            </a: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CNR-IGAG (operatore economico rischio sismico e vulcanico)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Massimiliano Moscatelli (referente)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di coordinamento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Gianluca Carbone, Claudio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Chiappetta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Raffaella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Ciuffreda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Giovanni Di Trapani, Francesco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Fazzio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Biagio Giaccio, Federico Mori, Edoardo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Peronace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Federica Polpetta, Attilio Porchia, Francesco Stigliano (coordinatore operativo)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tecnica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Angelo Anelli, Massimo Cesarano, Eleonora Cianci, Melissa Di Salvo, Stefania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Fabozzi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Gaetano Falcone, Angelo Gigliotti, Cora Fontana, Carolina Fortunato, Amerigo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Mendicelli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Marco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Nocentini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Giuseppe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Occhipinti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Gino Romagnoli, Rose Line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Spacagna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Valentina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Tomassoni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Vitantonio Vacca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gestionale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Lucia Paciucci (coordinatrice gestionale), Federica Polpetta (supporto gestionale), Francesco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Petracchini</a:t>
            </a: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Revisori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Paolo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Boncio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Paolo Clemente, Maria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Ioannilli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Massimo Mazzanti, Roberto Santacroce, Carlo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Viggiani</a:t>
            </a: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Supporto tecnico–amministrativo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Francesca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Argiolas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Patrizia Capparella, Martina De Angelis, Marco Gozzi, Alessandro Leli, Patrizia Mirelli, Simona Rosselli</a:t>
            </a: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ATI FONDAZIONE CIMA (operatore economico rischio idrogeologico)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Luca Ferraris (referente)</a:t>
            </a:r>
          </a:p>
          <a:p>
            <a:pPr marL="110488" indent="0">
              <a:buNone/>
            </a:pPr>
            <a:r>
              <a:rPr lang="it-IT" sz="84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tecnica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Giovanna Capparelli, Davide Luciano De Luca, Piernicola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Lollino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Marco Mancini, Giovanni Menduni, Olga Petrucci, Francesco Silvestro, Eva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Trasforini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Pasquale Versace (coordinatore operativo)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Massimiliano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Alvioli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Daniela Biondi, Francesco Bucci, Francesco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Cruscomagno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Michele del Vecchio, Marco Donnini, Federica Fiorucci, Luciano Galasso, Stefano 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Gariano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Rocco Masi, Massimo Melillo, Maria Antonia Pedone, Luca Pisano, Enrico Ponte, Danilo Spina, Fabio Violante</a:t>
            </a: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COMMISSIONE TECNICA INTERISTITUZIONALE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Mauro Dolce (DPC, presidente)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Laura Albani (ANCI), Salvo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Anzà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(Autorità di distretto idrografico della Sicilia), Walter Baricchi Consiglio nazionale degli architetti pianificatori paesaggisti e conservatori), Lorenzo Benedetto (Consiglio nazionale dei geologi), Michele Brigante (Consiglio nazionale degli ingegneri), Gennaro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Capasso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(Autorità di distretto idrografico dell’Appennino meridionale), Vincenzo Chieppa (Ministero delle infrastrutture e dei trasporti), Luigi D’Angelo (DPC), Lucia Di Lauro (Regione Puglia), Calogero Foti (Regione Siciliana), Luca Lo Bianco (UNCCM), Giuseppe Marchese (Ministero dell’ambiente e della tutela del territorio e del mare), Paolo Marsan (DPC), Mario Nicoletti (DPC), Mario Occhiuto (Conferenza unificata), Ezio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Piantedosi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Consiglio nazionale geometri e geometri laureati), Roberta Santaniello (Regione Campania), Luciano Sulli (Conferenza unificata), Carlo Tansi (Regione Calabria), Federica Tarducci (Agenzia per la coesione territoriale), Carmela Zarra (Struttura di missione contro il dissesto idrogeologico)</a:t>
            </a:r>
          </a:p>
          <a:p>
            <a:pPr marL="110488" indent="0">
              <a:buNone/>
            </a:pPr>
            <a:r>
              <a:rPr lang="it-IT" sz="84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Segreteria</a:t>
            </a:r>
          </a:p>
          <a:p>
            <a:pPr marL="110488" indent="0">
              <a:buNone/>
            </a:pP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Elda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Catà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(DPC), Carletto Ciardiello (DPC), Giuseppe Tiberti (DPC)</a:t>
            </a:r>
          </a:p>
          <a:p>
            <a:pPr marL="106677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06677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61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Piattaforma informatica e web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6059" y="1700809"/>
            <a:ext cx="2851517" cy="3564396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99650" y="4816953"/>
            <a:ext cx="8094395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160" dirty="0">
                <a:latin typeface="Segoe UI" panose="020B0502040204020203" pitchFamily="34" charset="0"/>
                <a:cs typeface="Segoe UI" panose="020B0502040204020203" pitchFamily="34" charset="0"/>
              </a:rPr>
              <a:t>https://pap.protezionecivile.it/Pagine/default.aspx</a:t>
            </a:r>
          </a:p>
          <a:p>
            <a:r>
              <a:rPr lang="it-IT" sz="2160" dirty="0">
                <a:latin typeface="Segoe UI" panose="020B0502040204020203" pitchFamily="34" charset="0"/>
                <a:cs typeface="Segoe UI" panose="020B0502040204020203" pitchFamily="34" charset="0"/>
              </a:rPr>
              <a:t>http://governancerischio.protezionecivile.gov.it/web/guest/home</a:t>
            </a:r>
          </a:p>
          <a:p>
            <a:r>
              <a:rPr lang="it-IT" sz="2160" dirty="0">
                <a:latin typeface="Segoe UI" panose="020B0502040204020203" pitchFamily="34" charset="0"/>
                <a:cs typeface="Segoe UI" panose="020B0502040204020203" pitchFamily="34" charset="0"/>
              </a:rPr>
              <a:t>https://govrisv.cnr.it/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1" y="1327104"/>
            <a:ext cx="2791879" cy="34898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B8E5284-4DB6-6241-8F59-3ED6FF2801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761" y="1700808"/>
            <a:ext cx="3922244" cy="23330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843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Obiettivi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Rafforzare la capacità istituzionale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e rendere efficiente  l’azione delle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amministrazioni regionali 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la riduzione del rischio idrogeologico, idraulico, sismico e vulcanico ai fini di protezione civile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Riduzione dei rischi ai fini di protezione civile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80990" indent="-380990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Definire un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percorso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di programmazione degli interventi </a:t>
            </a:r>
          </a:p>
          <a:p>
            <a:pPr marL="380990" indent="-380990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Raggiungere degli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standard minimi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su tutto il territorio </a:t>
            </a:r>
          </a:p>
          <a:p>
            <a:pPr marL="0" indent="0">
              <a:buNone/>
            </a:pPr>
            <a:endParaRPr lang="it-IT" sz="24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documento </a:t>
            </a:r>
            <a:r>
              <a:rPr 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sugli STANDARD MINIMI approvato dal Dipartimento della protezione civile e condiviso dall’Agenzia per la coesione territoriale (dicembre 2015).</a:t>
            </a:r>
          </a:p>
        </p:txBody>
      </p:sp>
    </p:spTree>
    <p:extLst>
      <p:ext uri="{BB962C8B-B14F-4D97-AF65-F5344CB8AC3E}">
        <p14:creationId xmlns:p14="http://schemas.microsoft.com/office/powerpoint/2010/main" val="232225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Soggetti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09601" y="1734186"/>
            <a:ext cx="11521279" cy="4626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DIPARTIMENTO DELLA PROTEZIONE CIVILE </a:t>
            </a:r>
          </a:p>
          <a:p>
            <a:r>
              <a:rPr lang="it-IT" sz="2400" i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Beneficiario - Struttura responsabile dell’attuazione del Programma</a:t>
            </a:r>
          </a:p>
          <a:p>
            <a:endParaRPr lang="it-IT" sz="1200" dirty="0">
              <a:latin typeface="Arial" panose="020B0604020202020204" pitchFamily="34" charset="0"/>
              <a:ea typeface="Segoe UI" panose="020B0502040204020203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REGIONI  - </a:t>
            </a:r>
            <a:r>
              <a:rPr lang="it-IT" sz="2400" b="1" dirty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Basilicata, Calabria, Campania, Puglia e Sicilia </a:t>
            </a:r>
          </a:p>
          <a:p>
            <a:r>
              <a:rPr lang="it-IT" sz="2400" i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Strutture dedicate multisettoriali</a:t>
            </a:r>
          </a:p>
          <a:p>
            <a:endParaRPr lang="it-IT" sz="1200" dirty="0">
              <a:latin typeface="Arial" panose="020B0604020202020204" pitchFamily="34" charset="0"/>
              <a:ea typeface="Segoe UI" panose="020B0502040204020203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OPERTORI ECONOMICI VINCITORI DI GARA PUBBLICA: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2133" b="1" dirty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CNR-IGAG (rischio sismico e vulcanico)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2133" b="1" dirty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R</a:t>
            </a:r>
            <a:r>
              <a:rPr lang="it-IT" sz="2133" b="1" dirty="0" smtClean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TI – CIMA Fondazione </a:t>
            </a:r>
            <a:r>
              <a:rPr lang="it-IT" sz="2133" b="1" dirty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CIMA, Fondazione Politecnico di Milano, Università della Calabria, CNR-IRPI, CINID (rischio idraulico e idrogeologico)</a:t>
            </a:r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it-IT" sz="2400" i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Supporto tecnico-scientifico per la realizzazione degli obiettivi del Programma</a:t>
            </a:r>
          </a:p>
          <a:p>
            <a:endParaRPr lang="it-IT" sz="1200" dirty="0">
              <a:latin typeface="Arial" panose="020B0604020202020204" pitchFamily="34" charset="0"/>
              <a:ea typeface="Segoe UI" panose="020B0502040204020203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AGENZIA PER LA COESIONE TERRITORIALE</a:t>
            </a:r>
          </a:p>
          <a:p>
            <a:r>
              <a:rPr lang="it-IT" sz="2400" i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Regia - Partnership istituzionale</a:t>
            </a:r>
          </a:p>
        </p:txBody>
      </p:sp>
    </p:spTree>
    <p:extLst>
      <p:ext uri="{BB962C8B-B14F-4D97-AF65-F5344CB8AC3E}">
        <p14:creationId xmlns:p14="http://schemas.microsoft.com/office/powerpoint/2010/main" val="237231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cxnSp>
        <p:nvCxnSpPr>
          <p:cNvPr id="7" name="Connettore 2 6">
            <a:extLst>
              <a:ext uri="{FF2B5EF4-FFF2-40B4-BE49-F238E27FC236}">
                <a16:creationId xmlns:a16="http://schemas.microsoft.com/office/drawing/2014/main" id="{1DCBBB11-4B1D-D041-B979-09F5AAF559CD}"/>
              </a:ext>
            </a:extLst>
          </p:cNvPr>
          <p:cNvCxnSpPr/>
          <p:nvPr/>
        </p:nvCxnSpPr>
        <p:spPr>
          <a:xfrm>
            <a:off x="700782" y="4428152"/>
            <a:ext cx="8650364" cy="1026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CasellaDiTesto 7">
            <a:extLst>
              <a:ext uri="{FF2B5EF4-FFF2-40B4-BE49-F238E27FC236}">
                <a16:creationId xmlns:a16="http://schemas.microsoft.com/office/drawing/2014/main" id="{442C2534-B671-F24D-A02A-40D2E6ACB254}"/>
              </a:ext>
            </a:extLst>
          </p:cNvPr>
          <p:cNvSpPr txBox="1"/>
          <p:nvPr/>
        </p:nvSpPr>
        <p:spPr>
          <a:xfrm>
            <a:off x="9365417" y="3601262"/>
            <a:ext cx="1728192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80" dirty="0">
                <a:latin typeface="Arial" panose="020B0604020202020204" pitchFamily="34" charset="0"/>
                <a:cs typeface="Arial" panose="020B0604020202020204" pitchFamily="34" charset="0"/>
              </a:rPr>
              <a:t>Miglioramento delle azioni di protezione civile di riduzione del rischio</a:t>
            </a:r>
          </a:p>
        </p:txBody>
      </p:sp>
    </p:spTree>
    <p:extLst>
      <p:ext uri="{BB962C8B-B14F-4D97-AF65-F5344CB8AC3E}">
        <p14:creationId xmlns:p14="http://schemas.microsoft.com/office/powerpoint/2010/main" val="313388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95921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5" name="Rettangolo 4"/>
          <p:cNvSpPr/>
          <p:nvPr/>
        </p:nvSpPr>
        <p:spPr>
          <a:xfrm>
            <a:off x="1138549" y="3829760"/>
            <a:ext cx="9914901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possono essere definiti come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insieme di comuni limitrofi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 che cooperano sul tema della riduzione del rischio e in cui le attività di prevenzione e gestione dell’emergenza possono essere esercitate in modo 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coordinato.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CT 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sono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individuati in base a una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metodologia generale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messa a punto all’interno del 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Programma,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ripetibile e applicabile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nelle diverse realtà regionali con gli adattamenti opportuni. </a:t>
            </a:r>
            <a:endParaRPr lang="it-I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4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3309" y="307759"/>
            <a:ext cx="7168691" cy="561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D72FDFA9-3FB5-CF47-8114-B80318E9AA3D}"/>
              </a:ext>
            </a:extLst>
          </p:cNvPr>
          <p:cNvSpPr txBox="1">
            <a:spLocks/>
          </p:cNvSpPr>
          <p:nvPr/>
        </p:nvSpPr>
        <p:spPr>
          <a:xfrm>
            <a:off x="5981917" y="3397025"/>
            <a:ext cx="5088016" cy="217406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Individuazione Comuni di Riferimento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Individuazione Edifici strategici fondamentali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Definizione del percorso di condivisione e approvazione</a:t>
            </a:r>
          </a:p>
        </p:txBody>
      </p:sp>
      <p:sp>
        <p:nvSpPr>
          <p:cNvPr id="7" name="Segnaposto contenuto 3">
            <a:extLst>
              <a:ext uri="{FF2B5EF4-FFF2-40B4-BE49-F238E27FC236}">
                <a16:creationId xmlns:a16="http://schemas.microsoft.com/office/drawing/2014/main" id="{3436E798-16A2-9649-8163-9C3F0B2BDA1E}"/>
              </a:ext>
            </a:extLst>
          </p:cNvPr>
          <p:cNvSpPr txBox="1">
            <a:spLocks/>
          </p:cNvSpPr>
          <p:nvPr/>
        </p:nvSpPr>
        <p:spPr>
          <a:xfrm>
            <a:off x="700782" y="3397026"/>
            <a:ext cx="5012485" cy="217406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Linee guida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Applicazione alle 5 Regioni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 tutte le altre 14 Regioni + 2 Province autonome</a:t>
            </a:r>
          </a:p>
        </p:txBody>
      </p:sp>
      <p:sp>
        <p:nvSpPr>
          <p:cNvPr id="3" name="Ovale 2"/>
          <p:cNvSpPr/>
          <p:nvPr/>
        </p:nvSpPr>
        <p:spPr>
          <a:xfrm>
            <a:off x="295921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grpSp>
        <p:nvGrpSpPr>
          <p:cNvPr id="8" name="Gruppo 7"/>
          <p:cNvGrpSpPr/>
          <p:nvPr/>
        </p:nvGrpSpPr>
        <p:grpSpPr>
          <a:xfrm>
            <a:off x="345830" y="720500"/>
            <a:ext cx="5435848" cy="5208589"/>
            <a:chOff x="4785064" y="729088"/>
            <a:chExt cx="3901736" cy="3277132"/>
          </a:xfrm>
        </p:grpSpPr>
        <p:sp>
          <p:nvSpPr>
            <p:cNvPr id="10" name="Rettangolo 9"/>
            <p:cNvSpPr/>
            <p:nvPr/>
          </p:nvSpPr>
          <p:spPr>
            <a:xfrm>
              <a:off x="4785064" y="729088"/>
              <a:ext cx="3901736" cy="32771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/>
            </a:p>
          </p:txBody>
        </p:sp>
        <p:grpSp>
          <p:nvGrpSpPr>
            <p:cNvPr id="11" name="Gruppo 10">
              <a:extLst>
                <a:ext uri="{FF2B5EF4-FFF2-40B4-BE49-F238E27FC236}">
                  <a16:creationId xmlns:a16="http://schemas.microsoft.com/office/drawing/2014/main" id="{965981D3-3956-C944-AF52-70BD7A755181}"/>
                </a:ext>
              </a:extLst>
            </p:cNvPr>
            <p:cNvGrpSpPr/>
            <p:nvPr/>
          </p:nvGrpSpPr>
          <p:grpSpPr>
            <a:xfrm>
              <a:off x="4871721" y="820941"/>
              <a:ext cx="3728422" cy="3069274"/>
              <a:chOff x="323528" y="2305991"/>
              <a:chExt cx="3728422" cy="3069274"/>
            </a:xfrm>
          </p:grpSpPr>
          <p:sp>
            <p:nvSpPr>
              <p:cNvPr id="12" name="Figura a mano libera 11">
                <a:extLst>
                  <a:ext uri="{FF2B5EF4-FFF2-40B4-BE49-F238E27FC236}">
                    <a16:creationId xmlns:a16="http://schemas.microsoft.com/office/drawing/2014/main" id="{22C5E68E-BBE1-F14D-B886-F9BD91D50470}"/>
                  </a:ext>
                </a:extLst>
              </p:cNvPr>
              <p:cNvSpPr/>
              <p:nvPr/>
            </p:nvSpPr>
            <p:spPr>
              <a:xfrm>
                <a:off x="1160170" y="2940330"/>
                <a:ext cx="2224759" cy="2195010"/>
              </a:xfrm>
              <a:custGeom>
                <a:avLst/>
                <a:gdLst>
                  <a:gd name="connsiteX0" fmla="*/ 744263 w 3588922"/>
                  <a:gd name="connsiteY0" fmla="*/ 25374 h 3540932"/>
                  <a:gd name="connsiteX1" fmla="*/ 25171 w 3588922"/>
                  <a:gd name="connsiteY1" fmla="*/ 1410291 h 3540932"/>
                  <a:gd name="connsiteX2" fmla="*/ 1720806 w 3588922"/>
                  <a:gd name="connsiteY2" fmla="*/ 3540932 h 3540932"/>
                  <a:gd name="connsiteX3" fmla="*/ 3567362 w 3588922"/>
                  <a:gd name="connsiteY3" fmla="*/ 1419168 h 3540932"/>
                  <a:gd name="connsiteX4" fmla="*/ 2750616 w 3588922"/>
                  <a:gd name="connsiteY4" fmla="*/ 779976 h 3540932"/>
                  <a:gd name="connsiteX5" fmla="*/ 3079090 w 3588922"/>
                  <a:gd name="connsiteY5" fmla="*/ 185172 h 3540932"/>
                  <a:gd name="connsiteX6" fmla="*/ 2111424 w 3588922"/>
                  <a:gd name="connsiteY6" fmla="*/ 25374 h 3540932"/>
                  <a:gd name="connsiteX7" fmla="*/ 1285800 w 3588922"/>
                  <a:gd name="connsiteY7" fmla="*/ 646811 h 3540932"/>
                  <a:gd name="connsiteX8" fmla="*/ 744263 w 3588922"/>
                  <a:gd name="connsiteY8" fmla="*/ 25374 h 354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88922" h="3540932">
                    <a:moveTo>
                      <a:pt x="744263" y="25374"/>
                    </a:moveTo>
                    <a:cubicBezTo>
                      <a:pt x="534158" y="152621"/>
                      <a:pt x="-137586" y="824365"/>
                      <a:pt x="25171" y="1410291"/>
                    </a:cubicBezTo>
                    <a:cubicBezTo>
                      <a:pt x="187928" y="1996217"/>
                      <a:pt x="1130441" y="3539453"/>
                      <a:pt x="1720806" y="3540932"/>
                    </a:cubicBezTo>
                    <a:cubicBezTo>
                      <a:pt x="2311171" y="3542411"/>
                      <a:pt x="3395727" y="1879327"/>
                      <a:pt x="3567362" y="1419168"/>
                    </a:cubicBezTo>
                    <a:cubicBezTo>
                      <a:pt x="3738997" y="959009"/>
                      <a:pt x="2831995" y="985642"/>
                      <a:pt x="2750616" y="779976"/>
                    </a:cubicBezTo>
                    <a:cubicBezTo>
                      <a:pt x="2669237" y="574310"/>
                      <a:pt x="3185622" y="310939"/>
                      <a:pt x="3079090" y="185172"/>
                    </a:cubicBezTo>
                    <a:cubicBezTo>
                      <a:pt x="2972558" y="59405"/>
                      <a:pt x="2410306" y="-51566"/>
                      <a:pt x="2111424" y="25374"/>
                    </a:cubicBezTo>
                    <a:cubicBezTo>
                      <a:pt x="1812542" y="102314"/>
                      <a:pt x="1513660" y="645331"/>
                      <a:pt x="1285800" y="646811"/>
                    </a:cubicBezTo>
                    <a:cubicBezTo>
                      <a:pt x="1057940" y="648291"/>
                      <a:pt x="954368" y="-101873"/>
                      <a:pt x="744263" y="25374"/>
                    </a:cubicBezTo>
                    <a:close/>
                  </a:path>
                </a:pathLst>
              </a:custGeom>
              <a:solidFill>
                <a:srgbClr val="EEECE1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" name="Figura a mano libera 12">
                <a:extLst>
                  <a:ext uri="{FF2B5EF4-FFF2-40B4-BE49-F238E27FC236}">
                    <a16:creationId xmlns:a16="http://schemas.microsoft.com/office/drawing/2014/main" id="{59CB9992-02A4-634F-B244-C9D722256845}"/>
                  </a:ext>
                </a:extLst>
              </p:cNvPr>
              <p:cNvSpPr/>
              <p:nvPr/>
            </p:nvSpPr>
            <p:spPr>
              <a:xfrm>
                <a:off x="1281744" y="3848343"/>
                <a:ext cx="1584931" cy="766281"/>
              </a:xfrm>
              <a:custGeom>
                <a:avLst/>
                <a:gdLst>
                  <a:gd name="connsiteX0" fmla="*/ 0 w 2556769"/>
                  <a:gd name="connsiteY0" fmla="*/ 359916 h 1236144"/>
                  <a:gd name="connsiteX1" fmla="*/ 914400 w 2556769"/>
                  <a:gd name="connsiteY1" fmla="*/ 40319 h 1236144"/>
                  <a:gd name="connsiteX2" fmla="*/ 1322773 w 2556769"/>
                  <a:gd name="connsiteY2" fmla="*/ 1167784 h 1236144"/>
                  <a:gd name="connsiteX3" fmla="*/ 2281561 w 2556769"/>
                  <a:gd name="connsiteY3" fmla="*/ 1123395 h 1236144"/>
                  <a:gd name="connsiteX4" fmla="*/ 2556769 w 2556769"/>
                  <a:gd name="connsiteY4" fmla="*/ 1229927 h 123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6769" h="1236144">
                    <a:moveTo>
                      <a:pt x="0" y="359916"/>
                    </a:moveTo>
                    <a:cubicBezTo>
                      <a:pt x="346969" y="132795"/>
                      <a:pt x="693938" y="-94326"/>
                      <a:pt x="914400" y="40319"/>
                    </a:cubicBezTo>
                    <a:cubicBezTo>
                      <a:pt x="1134862" y="174964"/>
                      <a:pt x="1094913" y="987271"/>
                      <a:pt x="1322773" y="1167784"/>
                    </a:cubicBezTo>
                    <a:cubicBezTo>
                      <a:pt x="1550633" y="1348297"/>
                      <a:pt x="2075895" y="1113038"/>
                      <a:pt x="2281561" y="1123395"/>
                    </a:cubicBezTo>
                    <a:cubicBezTo>
                      <a:pt x="2487227" y="1133752"/>
                      <a:pt x="2521998" y="1181839"/>
                      <a:pt x="2556769" y="1229927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F81BD">
                    <a:shade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4" name="Figura a mano libera 13">
                <a:extLst>
                  <a:ext uri="{FF2B5EF4-FFF2-40B4-BE49-F238E27FC236}">
                    <a16:creationId xmlns:a16="http://schemas.microsoft.com/office/drawing/2014/main" id="{295546B2-70C3-CF4E-AE52-1569F4C9C03B}"/>
                  </a:ext>
                </a:extLst>
              </p:cNvPr>
              <p:cNvSpPr/>
              <p:nvPr/>
            </p:nvSpPr>
            <p:spPr>
              <a:xfrm>
                <a:off x="2332862" y="3416569"/>
                <a:ext cx="522807" cy="1194201"/>
              </a:xfrm>
              <a:custGeom>
                <a:avLst/>
                <a:gdLst>
                  <a:gd name="connsiteX0" fmla="*/ 843379 w 843379"/>
                  <a:gd name="connsiteY0" fmla="*/ 0 h 1926454"/>
                  <a:gd name="connsiteX1" fmla="*/ 257452 w 843379"/>
                  <a:gd name="connsiteY1" fmla="*/ 683580 h 1926454"/>
                  <a:gd name="connsiteX2" fmla="*/ 168676 w 843379"/>
                  <a:gd name="connsiteY2" fmla="*/ 1393794 h 1926454"/>
                  <a:gd name="connsiteX3" fmla="*/ 0 w 843379"/>
                  <a:gd name="connsiteY3" fmla="*/ 1926454 h 1926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3379" h="1926454">
                    <a:moveTo>
                      <a:pt x="843379" y="0"/>
                    </a:moveTo>
                    <a:cubicBezTo>
                      <a:pt x="606640" y="225640"/>
                      <a:pt x="369902" y="451281"/>
                      <a:pt x="257452" y="683580"/>
                    </a:cubicBezTo>
                    <a:cubicBezTo>
                      <a:pt x="145002" y="915879"/>
                      <a:pt x="211585" y="1186648"/>
                      <a:pt x="168676" y="1393794"/>
                    </a:cubicBezTo>
                    <a:cubicBezTo>
                      <a:pt x="125767" y="1600940"/>
                      <a:pt x="62883" y="1763697"/>
                      <a:pt x="0" y="1926454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F81BD">
                    <a:shade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" name="Figura a mano libera 14">
                <a:extLst>
                  <a:ext uri="{FF2B5EF4-FFF2-40B4-BE49-F238E27FC236}">
                    <a16:creationId xmlns:a16="http://schemas.microsoft.com/office/drawing/2014/main" id="{29E93E61-2580-674F-B225-DB120C670AAD}"/>
                  </a:ext>
                </a:extLst>
              </p:cNvPr>
              <p:cNvSpPr/>
              <p:nvPr/>
            </p:nvSpPr>
            <p:spPr>
              <a:xfrm>
                <a:off x="1660993" y="3337406"/>
                <a:ext cx="1310495" cy="1549857"/>
              </a:xfrm>
              <a:custGeom>
                <a:avLst/>
                <a:gdLst>
                  <a:gd name="connsiteX0" fmla="*/ 765 w 2114056"/>
                  <a:gd name="connsiteY0" fmla="*/ 1272922 h 2500189"/>
                  <a:gd name="connsiteX1" fmla="*/ 471282 w 2114056"/>
                  <a:gd name="connsiteY1" fmla="*/ 251990 h 2500189"/>
                  <a:gd name="connsiteX2" fmla="*/ 1101596 w 2114056"/>
                  <a:gd name="connsiteY2" fmla="*/ 21171 h 2500189"/>
                  <a:gd name="connsiteX3" fmla="*/ 1749666 w 2114056"/>
                  <a:gd name="connsiteY3" fmla="*/ 642608 h 2500189"/>
                  <a:gd name="connsiteX4" fmla="*/ 2078140 w 2114056"/>
                  <a:gd name="connsiteY4" fmla="*/ 935571 h 2500189"/>
                  <a:gd name="connsiteX5" fmla="*/ 906288 w 2114056"/>
                  <a:gd name="connsiteY5" fmla="*/ 1610274 h 2500189"/>
                  <a:gd name="connsiteX6" fmla="*/ 861899 w 2114056"/>
                  <a:gd name="connsiteY6" fmla="*/ 2498041 h 2500189"/>
                  <a:gd name="connsiteX7" fmla="*/ 373627 w 2114056"/>
                  <a:gd name="connsiteY7" fmla="*/ 1841093 h 2500189"/>
                  <a:gd name="connsiteX8" fmla="*/ 765 w 2114056"/>
                  <a:gd name="connsiteY8" fmla="*/ 1272922 h 250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4056" h="2500189">
                    <a:moveTo>
                      <a:pt x="765" y="1272922"/>
                    </a:moveTo>
                    <a:cubicBezTo>
                      <a:pt x="17041" y="1008071"/>
                      <a:pt x="287810" y="460615"/>
                      <a:pt x="471282" y="251990"/>
                    </a:cubicBezTo>
                    <a:cubicBezTo>
                      <a:pt x="654754" y="43365"/>
                      <a:pt x="888532" y="-43932"/>
                      <a:pt x="1101596" y="21171"/>
                    </a:cubicBezTo>
                    <a:cubicBezTo>
                      <a:pt x="1314660" y="86274"/>
                      <a:pt x="1586909" y="490208"/>
                      <a:pt x="1749666" y="642608"/>
                    </a:cubicBezTo>
                    <a:cubicBezTo>
                      <a:pt x="1912423" y="795008"/>
                      <a:pt x="2218703" y="774293"/>
                      <a:pt x="2078140" y="935571"/>
                    </a:cubicBezTo>
                    <a:cubicBezTo>
                      <a:pt x="1937577" y="1096849"/>
                      <a:pt x="1108995" y="1349862"/>
                      <a:pt x="906288" y="1610274"/>
                    </a:cubicBezTo>
                    <a:cubicBezTo>
                      <a:pt x="703581" y="1870686"/>
                      <a:pt x="950676" y="2459571"/>
                      <a:pt x="861899" y="2498041"/>
                    </a:cubicBezTo>
                    <a:cubicBezTo>
                      <a:pt x="773122" y="2536511"/>
                      <a:pt x="515670" y="2048239"/>
                      <a:pt x="373627" y="1841093"/>
                    </a:cubicBezTo>
                    <a:cubicBezTo>
                      <a:pt x="231584" y="1633947"/>
                      <a:pt x="-15511" y="1537773"/>
                      <a:pt x="765" y="1272922"/>
                    </a:cubicBezTo>
                    <a:close/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6" name="Rettangolo arrotondato 15">
                <a:extLst>
                  <a:ext uri="{FF2B5EF4-FFF2-40B4-BE49-F238E27FC236}">
                    <a16:creationId xmlns:a16="http://schemas.microsoft.com/office/drawing/2014/main" id="{90A58188-6B61-3044-B60E-4FBF01B103CD}"/>
                  </a:ext>
                </a:extLst>
              </p:cNvPr>
              <p:cNvSpPr/>
              <p:nvPr/>
            </p:nvSpPr>
            <p:spPr>
              <a:xfrm>
                <a:off x="2198949" y="3290294"/>
                <a:ext cx="267825" cy="135214"/>
              </a:xfrm>
              <a:prstGeom prst="roundRect">
                <a:avLst/>
              </a:prstGeom>
              <a:solidFill>
                <a:srgbClr val="FFAB5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7" name="Rettangolo arrotondato 16">
                <a:extLst>
                  <a:ext uri="{FF2B5EF4-FFF2-40B4-BE49-F238E27FC236}">
                    <a16:creationId xmlns:a16="http://schemas.microsoft.com/office/drawing/2014/main" id="{3E96E743-9118-714E-B4AD-1DAE6C023C2F}"/>
                  </a:ext>
                </a:extLst>
              </p:cNvPr>
              <p:cNvSpPr/>
              <p:nvPr/>
            </p:nvSpPr>
            <p:spPr>
              <a:xfrm>
                <a:off x="1595784" y="4073440"/>
                <a:ext cx="133912" cy="133912"/>
              </a:xfrm>
              <a:prstGeom prst="roundRect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8" name="Rettangolo arrotondato 17">
                <a:extLst>
                  <a:ext uri="{FF2B5EF4-FFF2-40B4-BE49-F238E27FC236}">
                    <a16:creationId xmlns:a16="http://schemas.microsoft.com/office/drawing/2014/main" id="{846588CF-CA1B-9B43-A936-133868511A95}"/>
                  </a:ext>
                </a:extLst>
              </p:cNvPr>
              <p:cNvSpPr/>
              <p:nvPr/>
            </p:nvSpPr>
            <p:spPr>
              <a:xfrm>
                <a:off x="2661769" y="3678939"/>
                <a:ext cx="267825" cy="135214"/>
              </a:xfrm>
              <a:prstGeom prst="roundRect">
                <a:avLst/>
              </a:prstGeom>
              <a:solidFill>
                <a:srgbClr val="FFAB5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9" name="Figura a mano libera 18">
                <a:extLst>
                  <a:ext uri="{FF2B5EF4-FFF2-40B4-BE49-F238E27FC236}">
                    <a16:creationId xmlns:a16="http://schemas.microsoft.com/office/drawing/2014/main" id="{463280D1-C075-9E47-A8CD-1F70DE803DE0}"/>
                  </a:ext>
                </a:extLst>
              </p:cNvPr>
              <p:cNvSpPr/>
              <p:nvPr/>
            </p:nvSpPr>
            <p:spPr>
              <a:xfrm>
                <a:off x="2222797" y="3922866"/>
                <a:ext cx="737433" cy="974072"/>
              </a:xfrm>
              <a:custGeom>
                <a:avLst/>
                <a:gdLst>
                  <a:gd name="connsiteX0" fmla="*/ 1189607 w 1189607"/>
                  <a:gd name="connsiteY0" fmla="*/ 0 h 1571348"/>
                  <a:gd name="connsiteX1" fmla="*/ 834501 w 1189607"/>
                  <a:gd name="connsiteY1" fmla="*/ 807868 h 1571348"/>
                  <a:gd name="connsiteX2" fmla="*/ 0 w 1189607"/>
                  <a:gd name="connsiteY2" fmla="*/ 1571348 h 157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607" h="1571348">
                    <a:moveTo>
                      <a:pt x="1189607" y="0"/>
                    </a:moveTo>
                    <a:cubicBezTo>
                      <a:pt x="1111188" y="272988"/>
                      <a:pt x="1032769" y="545977"/>
                      <a:pt x="834501" y="807868"/>
                    </a:cubicBezTo>
                    <a:cubicBezTo>
                      <a:pt x="636233" y="1069759"/>
                      <a:pt x="318116" y="1320553"/>
                      <a:pt x="0" y="1571348"/>
                    </a:cubicBez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0" name="Ovale 19">
                <a:extLst>
                  <a:ext uri="{FF2B5EF4-FFF2-40B4-BE49-F238E27FC236}">
                    <a16:creationId xmlns:a16="http://schemas.microsoft.com/office/drawing/2014/main" id="{C11E7D4F-B2B2-B249-BBD8-DE5790F1620A}"/>
                  </a:ext>
                </a:extLst>
              </p:cNvPr>
              <p:cNvSpPr/>
              <p:nvPr/>
            </p:nvSpPr>
            <p:spPr>
              <a:xfrm>
                <a:off x="2909420" y="3841690"/>
                <a:ext cx="133912" cy="133912"/>
              </a:xfrm>
              <a:prstGeom prst="ellipse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1" name="Figura a mano libera 20">
                <a:extLst>
                  <a:ext uri="{FF2B5EF4-FFF2-40B4-BE49-F238E27FC236}">
                    <a16:creationId xmlns:a16="http://schemas.microsoft.com/office/drawing/2014/main" id="{0AB4C7A3-C7A8-D241-BCEB-BD4A658B6066}"/>
                  </a:ext>
                </a:extLst>
              </p:cNvPr>
              <p:cNvSpPr/>
              <p:nvPr/>
            </p:nvSpPr>
            <p:spPr>
              <a:xfrm>
                <a:off x="1853799" y="3504621"/>
                <a:ext cx="398249" cy="943479"/>
              </a:xfrm>
              <a:custGeom>
                <a:avLst/>
                <a:gdLst>
                  <a:gd name="connsiteX0" fmla="*/ 249028 w 642445"/>
                  <a:gd name="connsiteY0" fmla="*/ 0 h 1521996"/>
                  <a:gd name="connsiteX1" fmla="*/ 639646 w 642445"/>
                  <a:gd name="connsiteY1" fmla="*/ 1242873 h 1521996"/>
                  <a:gd name="connsiteX2" fmla="*/ 71475 w 642445"/>
                  <a:gd name="connsiteY2" fmla="*/ 1491448 h 1521996"/>
                  <a:gd name="connsiteX3" fmla="*/ 27087 w 642445"/>
                  <a:gd name="connsiteY3" fmla="*/ 1509203 h 1521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445" h="1521996">
                    <a:moveTo>
                      <a:pt x="249028" y="0"/>
                    </a:moveTo>
                    <a:cubicBezTo>
                      <a:pt x="459133" y="497149"/>
                      <a:pt x="669238" y="994298"/>
                      <a:pt x="639646" y="1242873"/>
                    </a:cubicBezTo>
                    <a:cubicBezTo>
                      <a:pt x="610054" y="1491448"/>
                      <a:pt x="173568" y="1447060"/>
                      <a:pt x="71475" y="1491448"/>
                    </a:cubicBezTo>
                    <a:cubicBezTo>
                      <a:pt x="-30618" y="1535836"/>
                      <a:pt x="-1766" y="1522519"/>
                      <a:pt x="27087" y="1509203"/>
                    </a:cubicBez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2" name="Rettangolo arrotondato 21">
                <a:extLst>
                  <a:ext uri="{FF2B5EF4-FFF2-40B4-BE49-F238E27FC236}">
                    <a16:creationId xmlns:a16="http://schemas.microsoft.com/office/drawing/2014/main" id="{F056C82A-80B2-2842-9643-FAFB3C38696E}"/>
                  </a:ext>
                </a:extLst>
              </p:cNvPr>
              <p:cNvSpPr/>
              <p:nvPr/>
            </p:nvSpPr>
            <p:spPr>
              <a:xfrm>
                <a:off x="1805881" y="4386180"/>
                <a:ext cx="133912" cy="133912"/>
              </a:xfrm>
              <a:prstGeom prst="roundRect">
                <a:avLst/>
              </a:prstGeom>
              <a:solidFill>
                <a:srgbClr val="4F81BD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3" name="Ovale 22">
                <a:extLst>
                  <a:ext uri="{FF2B5EF4-FFF2-40B4-BE49-F238E27FC236}">
                    <a16:creationId xmlns:a16="http://schemas.microsoft.com/office/drawing/2014/main" id="{336655BF-DF06-7044-8897-D0C730FFDC6A}"/>
                  </a:ext>
                </a:extLst>
              </p:cNvPr>
              <p:cNvSpPr/>
              <p:nvPr/>
            </p:nvSpPr>
            <p:spPr>
              <a:xfrm>
                <a:off x="1911254" y="3425508"/>
                <a:ext cx="133912" cy="133912"/>
              </a:xfrm>
              <a:prstGeom prst="ellipse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4" name="Figura a mano libera 23">
                <a:extLst>
                  <a:ext uri="{FF2B5EF4-FFF2-40B4-BE49-F238E27FC236}">
                    <a16:creationId xmlns:a16="http://schemas.microsoft.com/office/drawing/2014/main" id="{9B6BCA0F-C69E-9044-AB84-1EDEB166EBFF}"/>
                  </a:ext>
                </a:extLst>
              </p:cNvPr>
              <p:cNvSpPr/>
              <p:nvPr/>
            </p:nvSpPr>
            <p:spPr>
              <a:xfrm>
                <a:off x="2189778" y="4935461"/>
                <a:ext cx="28341" cy="187110"/>
              </a:xfrm>
              <a:custGeom>
                <a:avLst/>
                <a:gdLst>
                  <a:gd name="connsiteX0" fmla="*/ 0 w 8877"/>
                  <a:gd name="connsiteY0" fmla="*/ 0 h 630314"/>
                  <a:gd name="connsiteX1" fmla="*/ 8877 w 8877"/>
                  <a:gd name="connsiteY1" fmla="*/ 630314 h 63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7" h="630314">
                    <a:moveTo>
                      <a:pt x="0" y="0"/>
                    </a:moveTo>
                    <a:lnTo>
                      <a:pt x="8877" y="630314"/>
                    </a:ln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5" name="Rettangolo arrotondato 24">
                <a:extLst>
                  <a:ext uri="{FF2B5EF4-FFF2-40B4-BE49-F238E27FC236}">
                    <a16:creationId xmlns:a16="http://schemas.microsoft.com/office/drawing/2014/main" id="{A5F3BD62-98D7-644F-AF9B-3A5ABCEB4A7D}"/>
                  </a:ext>
                </a:extLst>
              </p:cNvPr>
              <p:cNvSpPr/>
              <p:nvPr/>
            </p:nvSpPr>
            <p:spPr>
              <a:xfrm>
                <a:off x="2140046" y="4822877"/>
                <a:ext cx="133912" cy="133912"/>
              </a:xfrm>
              <a:prstGeom prst="round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6" name="Fumetto 2 25">
                <a:extLst>
                  <a:ext uri="{FF2B5EF4-FFF2-40B4-BE49-F238E27FC236}">
                    <a16:creationId xmlns:a16="http://schemas.microsoft.com/office/drawing/2014/main" id="{E18C2106-72A8-8A43-8F73-56E4AA805588}"/>
                  </a:ext>
                </a:extLst>
              </p:cNvPr>
              <p:cNvSpPr/>
              <p:nvPr/>
            </p:nvSpPr>
            <p:spPr>
              <a:xfrm>
                <a:off x="3245615" y="3941365"/>
                <a:ext cx="806335" cy="264150"/>
              </a:xfrm>
              <a:prstGeom prst="wedgeRoundRectCallout">
                <a:avLst>
                  <a:gd name="adj1" fmla="val -96559"/>
                  <a:gd name="adj2" fmla="val 110417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Comune B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7" name="Fumetto 2 26">
                <a:extLst>
                  <a:ext uri="{FF2B5EF4-FFF2-40B4-BE49-F238E27FC236}">
                    <a16:creationId xmlns:a16="http://schemas.microsoft.com/office/drawing/2014/main" id="{E2D4943B-662B-E74D-8DCB-21EBBA3494CE}"/>
                  </a:ext>
                </a:extLst>
              </p:cNvPr>
              <p:cNvSpPr/>
              <p:nvPr/>
            </p:nvSpPr>
            <p:spPr>
              <a:xfrm>
                <a:off x="1031678" y="2624166"/>
                <a:ext cx="774202" cy="264150"/>
              </a:xfrm>
              <a:prstGeom prst="wedgeRoundRectCallout">
                <a:avLst>
                  <a:gd name="adj1" fmla="val 49975"/>
                  <a:gd name="adj2" fmla="val 222919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Comune C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8" name="Fumetto 2 27">
                <a:extLst>
                  <a:ext uri="{FF2B5EF4-FFF2-40B4-BE49-F238E27FC236}">
                    <a16:creationId xmlns:a16="http://schemas.microsoft.com/office/drawing/2014/main" id="{EF7E6B99-538C-2048-BD72-BCB4D9ED5628}"/>
                  </a:ext>
                </a:extLst>
              </p:cNvPr>
              <p:cNvSpPr/>
              <p:nvPr/>
            </p:nvSpPr>
            <p:spPr>
              <a:xfrm>
                <a:off x="323528" y="4770330"/>
                <a:ext cx="1422558" cy="456650"/>
              </a:xfrm>
              <a:prstGeom prst="wedgeRoundRectCallout">
                <a:avLst>
                  <a:gd name="adj1" fmla="val 57883"/>
                  <a:gd name="adj2" fmla="val -67422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Comune A di Riferimento (CR)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9" name="Ovale 28">
                <a:extLst>
                  <a:ext uri="{FF2B5EF4-FFF2-40B4-BE49-F238E27FC236}">
                    <a16:creationId xmlns:a16="http://schemas.microsoft.com/office/drawing/2014/main" id="{187E2E72-FBF1-FB4A-8481-8F7ADB132B05}"/>
                  </a:ext>
                </a:extLst>
              </p:cNvPr>
              <p:cNvSpPr/>
              <p:nvPr/>
            </p:nvSpPr>
            <p:spPr>
              <a:xfrm>
                <a:off x="2140046" y="5043798"/>
                <a:ext cx="133912" cy="136179"/>
              </a:xfrm>
              <a:prstGeom prst="ellipse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0" name="Fumetto 2 29">
                <a:extLst>
                  <a:ext uri="{FF2B5EF4-FFF2-40B4-BE49-F238E27FC236}">
                    <a16:creationId xmlns:a16="http://schemas.microsoft.com/office/drawing/2014/main" id="{1D797B50-C1ED-6244-B0D1-E83BE3AF4507}"/>
                  </a:ext>
                </a:extLst>
              </p:cNvPr>
              <p:cNvSpPr/>
              <p:nvPr/>
            </p:nvSpPr>
            <p:spPr>
              <a:xfrm>
                <a:off x="2991594" y="2305991"/>
                <a:ext cx="1021504" cy="322874"/>
              </a:xfrm>
              <a:prstGeom prst="wedgeRoundRectCallout">
                <a:avLst>
                  <a:gd name="adj1" fmla="val -75380"/>
                  <a:gd name="adj2" fmla="val 150993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CONTESTO TERRITORIALE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2" name="Rettangolo arrotondato 31">
                <a:extLst>
                  <a:ext uri="{FF2B5EF4-FFF2-40B4-BE49-F238E27FC236}">
                    <a16:creationId xmlns:a16="http://schemas.microsoft.com/office/drawing/2014/main" id="{F98C7947-D9A3-AC45-96A3-9627D19B3781}"/>
                  </a:ext>
                </a:extLst>
              </p:cNvPr>
              <p:cNvSpPr/>
              <p:nvPr/>
            </p:nvSpPr>
            <p:spPr>
              <a:xfrm>
                <a:off x="1886396" y="4608543"/>
                <a:ext cx="267825" cy="161788"/>
              </a:xfrm>
              <a:prstGeom prst="roundRect">
                <a:avLst/>
              </a:prstGeom>
              <a:solidFill>
                <a:srgbClr val="DA6D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3" name="CasellaDiTesto 32">
                <a:extLst>
                  <a:ext uri="{FF2B5EF4-FFF2-40B4-BE49-F238E27FC236}">
                    <a16:creationId xmlns:a16="http://schemas.microsoft.com/office/drawing/2014/main" id="{0F28C455-5E9A-6943-90A2-E791F2C9346F}"/>
                  </a:ext>
                </a:extLst>
              </p:cNvPr>
              <p:cNvSpPr txBox="1"/>
              <p:nvPr/>
            </p:nvSpPr>
            <p:spPr>
              <a:xfrm>
                <a:off x="2795681" y="5029016"/>
                <a:ext cx="375247" cy="346249"/>
              </a:xfrm>
              <a:prstGeom prst="rect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sz="2400" dirty="0"/>
                  <a:t>CT</a:t>
                </a:r>
              </a:p>
            </p:txBody>
          </p:sp>
        </p:grpSp>
      </p:grp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4781" y="720500"/>
            <a:ext cx="54483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59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95921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5" name="Ovale 4"/>
          <p:cNvSpPr/>
          <p:nvPr/>
        </p:nvSpPr>
        <p:spPr>
          <a:xfrm>
            <a:off x="2627791" y="3115400"/>
            <a:ext cx="3160451" cy="112220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Territorio</a:t>
            </a:r>
          </a:p>
        </p:txBody>
      </p:sp>
      <p:sp>
        <p:nvSpPr>
          <p:cNvPr id="7" name="Ovale 6"/>
          <p:cNvSpPr/>
          <p:nvPr/>
        </p:nvSpPr>
        <p:spPr>
          <a:xfrm>
            <a:off x="2594526" y="4456589"/>
            <a:ext cx="3193717" cy="114817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Organizzazione</a:t>
            </a:r>
          </a:p>
        </p:txBody>
      </p:sp>
      <p:sp>
        <p:nvSpPr>
          <p:cNvPr id="6" name="Ovale 5"/>
          <p:cNvSpPr/>
          <p:nvPr/>
        </p:nvSpPr>
        <p:spPr>
          <a:xfrm>
            <a:off x="6687845" y="3115399"/>
            <a:ext cx="2497584" cy="248936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Ambiti </a:t>
            </a:r>
            <a:r>
              <a:rPr lang="it-IT" sz="2400" dirty="0" smtClean="0">
                <a:solidFill>
                  <a:schemeClr val="tx1"/>
                </a:solidFill>
              </a:rPr>
              <a:t>territoriali e </a:t>
            </a:r>
            <a:r>
              <a:rPr lang="it-IT" sz="2400" dirty="0" err="1" smtClean="0">
                <a:solidFill>
                  <a:schemeClr val="tx1"/>
                </a:solidFill>
              </a:rPr>
              <a:t>organizzativiottimali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11" name="Freccia a destra con strisce 10"/>
          <p:cNvSpPr/>
          <p:nvPr/>
        </p:nvSpPr>
        <p:spPr>
          <a:xfrm>
            <a:off x="5885357" y="3386499"/>
            <a:ext cx="802488" cy="580007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2" name="Freccia a destra con strisce 11"/>
          <p:cNvSpPr/>
          <p:nvPr/>
        </p:nvSpPr>
        <p:spPr>
          <a:xfrm>
            <a:off x="5885357" y="4761621"/>
            <a:ext cx="802488" cy="580007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347346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024108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423688" y="4158227"/>
            <a:ext cx="1064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Conoscere le condizioni di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pericolosità e di rischio </a:t>
            </a:r>
          </a:p>
          <a:p>
            <a:pPr algn="ctr"/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ciascun Contesto Territoriale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Caratterizzare i singoli CT in base a indicatori e indici.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91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2435</Words>
  <Application>Microsoft Office PowerPoint</Application>
  <PresentationFormat>Widescreen</PresentationFormat>
  <Paragraphs>441</Paragraphs>
  <Slides>23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Segoe UI</vt:lpstr>
      <vt:lpstr>Wingdings</vt:lpstr>
      <vt:lpstr>Tema di Office</vt:lpstr>
      <vt:lpstr>Presentazione standard di PowerPoint</vt:lpstr>
      <vt:lpstr>PON Governance - Riduzione del rischio per la Protezione Civile</vt:lpstr>
      <vt:lpstr>Obiettivi</vt:lpstr>
      <vt:lpstr>Soggetti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La struttura operativa</vt:lpstr>
      <vt:lpstr>Piattaforma informatica e web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COR</cp:lastModifiedBy>
  <cp:revision>32</cp:revision>
  <dcterms:created xsi:type="dcterms:W3CDTF">2020-10-20T07:58:26Z</dcterms:created>
  <dcterms:modified xsi:type="dcterms:W3CDTF">2020-11-16T20:03:29Z</dcterms:modified>
</cp:coreProperties>
</file>