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303" r:id="rId3"/>
    <p:sldId id="284" r:id="rId4"/>
    <p:sldId id="258" r:id="rId5"/>
    <p:sldId id="285" r:id="rId6"/>
    <p:sldId id="286" r:id="rId7"/>
    <p:sldId id="287" r:id="rId8"/>
    <p:sldId id="288" r:id="rId9"/>
    <p:sldId id="290" r:id="rId10"/>
    <p:sldId id="289" r:id="rId11"/>
    <p:sldId id="291" r:id="rId12"/>
    <p:sldId id="293" r:id="rId13"/>
    <p:sldId id="296" r:id="rId14"/>
    <p:sldId id="306" r:id="rId15"/>
    <p:sldId id="298" r:id="rId16"/>
    <p:sldId id="301" r:id="rId17"/>
    <p:sldId id="299" r:id="rId18"/>
    <p:sldId id="305" r:id="rId19"/>
    <p:sldId id="302" r:id="rId20"/>
    <p:sldId id="307" r:id="rId21"/>
    <p:sldId id="300" r:id="rId22"/>
    <p:sldId id="294" r:id="rId23"/>
    <p:sldId id="283" r:id="rId2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63" userDrawn="1">
          <p15:clr>
            <a:srgbClr val="A4A3A4"/>
          </p15:clr>
        </p15:guide>
        <p15:guide id="3" orient="horz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07D"/>
    <a:srgbClr val="FBDFB8"/>
    <a:srgbClr val="FDDB00"/>
    <a:srgbClr val="E46A55"/>
    <a:srgbClr val="A6CEE4"/>
    <a:srgbClr val="3C82C8"/>
    <a:srgbClr val="1E6497"/>
    <a:srgbClr val="0A3266"/>
    <a:srgbClr val="E1E1E1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7" autoAdjust="0"/>
    <p:restoredTop sz="85243" autoAdjust="0"/>
  </p:normalViewPr>
  <p:slideViewPr>
    <p:cSldViewPr snapToGrid="0" snapToObjects="1">
      <p:cViewPr varScale="1">
        <p:scale>
          <a:sx n="84" d="100"/>
          <a:sy n="84" d="100"/>
        </p:scale>
        <p:origin x="576" y="77"/>
      </p:cViewPr>
      <p:guideLst>
        <p:guide pos="3863"/>
        <p:guide orient="horz" pos="21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39B5B-F9C4-DB4E-9C15-F44FAEB54B46}" type="datetimeFigureOut">
              <a:rPr lang="it-IT" smtClean="0"/>
              <a:t>12/04/2021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FABEB-8EDD-4847-8AE0-A1C3346E90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5834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FABEB-8EDD-4847-8AE0-A1C3346E90B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2922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604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CAB5EFB-387A-5E4E-8721-C62571513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5369701-E37F-CF47-A369-E0D8F111E9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B99FD5C-EED2-0A42-951C-27A5F24EF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C048-C890-4747-863F-0C98018BB10F}" type="datetimeFigureOut">
              <a:rPr lang="it-IT" smtClean="0"/>
              <a:t>12/04/2021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DDF32F-50C5-6945-8D0F-5DD91E324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55EB355-9B72-7D48-8EB2-2B3651D10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0BB4-8C75-3747-846B-8B5FD9136B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1444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2E4712F-8DBE-DE45-B9E5-E81E540079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E95AF54-6DD6-3B47-BB6D-B9342082A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D547D46-4F14-E047-9C78-AA6074B95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C048-C890-4747-863F-0C98018BB10F}" type="datetimeFigureOut">
              <a:rPr lang="it-IT" smtClean="0"/>
              <a:t>12/04/2021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70CF79-7784-A24C-8F63-6B893838F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12F7F9C-C0FA-9846-BBBD-BD1217156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0BB4-8C75-3747-846B-8B5FD9136B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25556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A82A44-0981-874B-BEA8-706234AB1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3E3616-70B8-0447-A077-F07F33013D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111B83B-4508-8B4F-BB3D-5F88C6647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C048-C890-4747-863F-0C98018BB10F}" type="datetimeFigureOut">
              <a:rPr lang="it-IT" smtClean="0"/>
              <a:t>12/04/2021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14D18EC-8DB8-FB48-BB98-082C056BA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38A98E-079C-E547-A746-38532EA20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0BB4-8C75-3747-846B-8B5FD9136B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3866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60D51A-DD21-9D44-A098-8FD031864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BCAD06B-98F2-BA4F-BC75-61666B41A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C4DDF50-7EF6-104B-AAB7-CC0D86174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C048-C890-4747-863F-0C98018BB10F}" type="datetimeFigureOut">
              <a:rPr lang="it-IT" smtClean="0"/>
              <a:t>12/04/2021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3E8956D-4157-434A-ABDF-4A767B631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60DC74F-33A1-554B-9A65-7130903FB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0BB4-8C75-3747-846B-8B5FD9136B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57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23E86C-384D-4D4B-824E-1329324F3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4159563-6B7B-3B47-947B-F8D568C31C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E23B747-8733-8947-B386-693592E01C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13CF093-0037-4D4E-BD5E-889C68671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C048-C890-4747-863F-0C98018BB10F}" type="datetimeFigureOut">
              <a:rPr lang="it-IT" smtClean="0"/>
              <a:t>12/04/2021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BB3967E-1D11-B242-A8BE-22B90A619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F22D56D-5224-EC41-89A3-F5196E30B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0BB4-8C75-3747-846B-8B5FD9136B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7840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DFFC9B-0024-2148-8267-872CEB0BD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07F4264-F830-9645-9056-468FC8F58E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F21C705-ECFF-194B-B64B-2EA754C1E6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6F38820-F1E5-5F4B-9B21-C02DFF9B6D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4D85404-E5CA-FB4A-9E10-E455D45587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B69E97E-93E3-A842-B06D-965B13F2A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C048-C890-4747-863F-0C98018BB10F}" type="datetimeFigureOut">
              <a:rPr lang="it-IT" smtClean="0"/>
              <a:t>12/04/2021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B641EE4-A311-614C-9BBC-185A7E532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B012FD-CF90-AF4A-B319-2D1DFD753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0BB4-8C75-3747-846B-8B5FD9136B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146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5F2CC2-1D60-D645-8EEA-4A3D9D4B8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C2D6D00-CAC3-2B4B-972B-7632C1C74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C048-C890-4747-863F-0C98018BB10F}" type="datetimeFigureOut">
              <a:rPr lang="it-IT" smtClean="0"/>
              <a:t>12/04/2021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63C181C-810D-D64C-9F03-EFFEAE705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808AAD4-B594-E344-B339-2CCAB47E1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0BB4-8C75-3747-846B-8B5FD9136B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9942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4A20FE5-2AA3-3F41-A5E1-0E20461F3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C048-C890-4747-863F-0C98018BB10F}" type="datetimeFigureOut">
              <a:rPr lang="it-IT" smtClean="0"/>
              <a:t>12/04/2021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9BC4298-FEF3-3A4F-8625-658C6F7BF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09BD954-BC48-8440-9102-25194F9C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0BB4-8C75-3747-846B-8B5FD9136B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5794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E31D7A-49D0-4E44-B2B3-20284035E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D0FE745-6742-8147-B255-957981D1D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04440D3-B17B-D94A-B2A2-9C7999D964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4264445-2281-D34B-A6A4-C0332B58E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C048-C890-4747-863F-0C98018BB10F}" type="datetimeFigureOut">
              <a:rPr lang="it-IT" smtClean="0"/>
              <a:t>12/04/2021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6F9D5AD-EC26-EB4D-84DF-E783F72E1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407E4E9-4839-B64C-9D4C-CAF08C33A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0BB4-8C75-3747-846B-8B5FD9136B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5257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B615B1-F4E1-9840-BCAC-CC5E83402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D3446B1-EE2F-C54D-B59D-216063125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423B361-1562-694D-B0D4-37B6EAE0FD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623155D-EB9F-ED4E-9F74-7007D521B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C048-C890-4747-863F-0C98018BB10F}" type="datetimeFigureOut">
              <a:rPr lang="it-IT" smtClean="0"/>
              <a:t>12/04/2021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C11309F-78B0-814D-A7E8-DDBCBA28F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3B09A47-216E-5E45-96BE-12DFD4D71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00BB4-8C75-3747-846B-8B5FD9136B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208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385954B-4106-4147-A984-32747D2A0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AA996AA-A9C3-2D4D-8304-E6EEEA4B3D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BED733-962C-0E4A-9B04-5A009E339A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DC048-C890-4747-863F-0C98018BB10F}" type="datetimeFigureOut">
              <a:rPr lang="it-IT" smtClean="0"/>
              <a:t>12/04/2021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77711B1-323D-3E46-82A0-A8B6B09193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8F736D4-1FFA-CE46-BDA2-9443F620AF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00BB4-8C75-3747-846B-8B5FD9136B1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192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5">
            <a:extLst>
              <a:ext uri="{FF2B5EF4-FFF2-40B4-BE49-F238E27FC236}">
                <a16:creationId xmlns:a16="http://schemas.microsoft.com/office/drawing/2014/main" id="{30C95544-401E-E84E-BEC8-962EFF74DC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265" y="3096354"/>
            <a:ext cx="108239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chemeClr val="bg1"/>
                </a:solidFill>
                <a:latin typeface="Arial Bold" charset="0"/>
              </a:rPr>
              <a:t>Gli elementi strategici fondamentali del sistema strutturale di gestione dell'emergenza. La CLE di contesto territoriale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495826" y="6490335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900" dirty="0"/>
              <a:t>REGIONE</a:t>
            </a:r>
          </a:p>
          <a:p>
            <a:pPr algn="ctr"/>
            <a:r>
              <a:rPr lang="it-IT" sz="900" dirty="0"/>
              <a:t>PUGLIA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E5469CB-A100-4E4A-B3C1-75ACB43C936B}"/>
              </a:ext>
            </a:extLst>
          </p:cNvPr>
          <p:cNvSpPr txBox="1"/>
          <p:nvPr/>
        </p:nvSpPr>
        <p:spPr>
          <a:xfrm>
            <a:off x="641265" y="4135606"/>
            <a:ext cx="79121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G. Carbone, E. Cianci, F. Fazzio, C. Fontana, A. Gigliotti, V. Tomassoni – CNR IGAG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937F272A-22BA-4441-88F6-9A6B9BFA38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8932" y="5732145"/>
            <a:ext cx="1384093" cy="874563"/>
          </a:xfrm>
          <a:prstGeom prst="rect">
            <a:avLst/>
          </a:prstGeom>
        </p:spPr>
      </p:pic>
      <p:pic>
        <p:nvPicPr>
          <p:cNvPr id="1026" name="Picture 2" descr="Pubblicato sul Burp l'Avviso pubblico per l'implementazione e aggiornamento  dei Piani di Protezione Civile con riferimento al rischio idraulico ed  idrogeologico. - PRESS REGIONE - Regione Puglia">
            <a:extLst>
              <a:ext uri="{FF2B5EF4-FFF2-40B4-BE49-F238E27FC236}">
                <a16:creationId xmlns:a16="http://schemas.microsoft.com/office/drawing/2014/main" id="{92AABDBB-4596-463C-8989-4769EBEB1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825" y="5732145"/>
            <a:ext cx="611065" cy="60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242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3A6C71E4-94FF-4153-9CFE-8C8BFEF71ED9}"/>
              </a:ext>
            </a:extLst>
          </p:cNvPr>
          <p:cNvSpPr/>
          <p:nvPr/>
        </p:nvSpPr>
        <p:spPr>
          <a:xfrm>
            <a:off x="4937760" y="1193985"/>
            <a:ext cx="7112670" cy="258532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 di verifica:</a:t>
            </a:r>
          </a:p>
          <a:p>
            <a:pPr>
              <a:buClr>
                <a:srgbClr val="000000"/>
              </a:buClr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SCHEDE per ogni elemento</a:t>
            </a:r>
          </a:p>
          <a:p>
            <a:pPr>
              <a:buClr>
                <a:srgbClr val="000000"/>
              </a:buClr>
            </a:pPr>
            <a:endParaRPr lang="it-IT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Requisiti da verificare:</a:t>
            </a:r>
          </a:p>
          <a:p>
            <a:pPr>
              <a:buClr>
                <a:srgbClr val="000000"/>
              </a:buClr>
            </a:pPr>
            <a:endParaRPr lang="it-IT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Fuori da Zone INSTABILI / zone a Rischio R3-R4 (</a:t>
            </a:r>
            <a:r>
              <a:rPr lang="it-IT" sz="16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schede CLE)</a:t>
            </a: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Funzioni in emergenza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Caratteristiche funzionali/dimensionali minime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Uso attuale, proprietà e vincoli</a:t>
            </a:r>
          </a:p>
        </p:txBody>
      </p:sp>
      <p:sp>
        <p:nvSpPr>
          <p:cNvPr id="71" name="Rettangolo 70">
            <a:extLst>
              <a:ext uri="{FF2B5EF4-FFF2-40B4-BE49-F238E27FC236}">
                <a16:creationId xmlns:a16="http://schemas.microsoft.com/office/drawing/2014/main" id="{213B33B7-EABC-4241-9249-B5F904B7A94B}"/>
              </a:ext>
            </a:extLst>
          </p:cNvPr>
          <p:cNvSpPr/>
          <p:nvPr/>
        </p:nvSpPr>
        <p:spPr>
          <a:xfrm>
            <a:off x="570927" y="1419862"/>
            <a:ext cx="2294469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IDENTIFICAZIONE degli elementi </a:t>
            </a:r>
            <a:b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CLE comunali</a:t>
            </a:r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94734355-4FA3-49F5-BA57-71AE9FF19523}"/>
              </a:ext>
            </a:extLst>
          </p:cNvPr>
          <p:cNvSpPr/>
          <p:nvPr/>
        </p:nvSpPr>
        <p:spPr>
          <a:xfrm>
            <a:off x="570926" y="2587909"/>
            <a:ext cx="2294469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VERIFICHE</a:t>
            </a:r>
            <a:b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 requisiti</a:t>
            </a:r>
          </a:p>
        </p:txBody>
      </p:sp>
      <p:sp>
        <p:nvSpPr>
          <p:cNvPr id="73" name="Rettangolo arrotondato 150">
            <a:extLst>
              <a:ext uri="{FF2B5EF4-FFF2-40B4-BE49-F238E27FC236}">
                <a16:creationId xmlns:a16="http://schemas.microsoft.com/office/drawing/2014/main" id="{4FD58D9A-5D48-4137-BE1A-61A8D90EA9BD}"/>
              </a:ext>
            </a:extLst>
          </p:cNvPr>
          <p:cNvSpPr/>
          <p:nvPr/>
        </p:nvSpPr>
        <p:spPr>
          <a:xfrm>
            <a:off x="580640" y="3718665"/>
            <a:ext cx="2294469" cy="914400"/>
          </a:xfrm>
          <a:prstGeom prst="roundRect">
            <a:avLst>
              <a:gd name="adj" fmla="val 3981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Grafo CLE del CT</a:t>
            </a:r>
          </a:p>
        </p:txBody>
      </p:sp>
      <p:cxnSp>
        <p:nvCxnSpPr>
          <p:cNvPr id="74" name="Connettore 2 73">
            <a:extLst>
              <a:ext uri="{FF2B5EF4-FFF2-40B4-BE49-F238E27FC236}">
                <a16:creationId xmlns:a16="http://schemas.microsoft.com/office/drawing/2014/main" id="{AB7C3137-A6D4-4987-ACE4-36C8CC5A807B}"/>
              </a:ext>
            </a:extLst>
          </p:cNvPr>
          <p:cNvCxnSpPr>
            <a:cxnSpLocks/>
            <a:stCxn id="71" idx="2"/>
            <a:endCxn id="72" idx="0"/>
          </p:cNvCxnSpPr>
          <p:nvPr/>
        </p:nvCxnSpPr>
        <p:spPr>
          <a:xfrm flipH="1">
            <a:off x="1718161" y="2334262"/>
            <a:ext cx="1" cy="2536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>
            <a:extLst>
              <a:ext uri="{FF2B5EF4-FFF2-40B4-BE49-F238E27FC236}">
                <a16:creationId xmlns:a16="http://schemas.microsoft.com/office/drawing/2014/main" id="{230736C9-278E-47A8-A1DA-4192D21C47E9}"/>
              </a:ext>
            </a:extLst>
          </p:cNvPr>
          <p:cNvCxnSpPr>
            <a:cxnSpLocks/>
            <a:stCxn id="72" idx="2"/>
          </p:cNvCxnSpPr>
          <p:nvPr/>
        </p:nvCxnSpPr>
        <p:spPr>
          <a:xfrm>
            <a:off x="1718161" y="3502309"/>
            <a:ext cx="8468" cy="2536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FB8195F2-32F9-4B90-8D92-16AEA453C81F}"/>
              </a:ext>
            </a:extLst>
          </p:cNvPr>
          <p:cNvCxnSpPr/>
          <p:nvPr/>
        </p:nvCxnSpPr>
        <p:spPr>
          <a:xfrm>
            <a:off x="2865396" y="3031224"/>
            <a:ext cx="2072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Procedura di identificazione degli elementi per la CLE di contesto territoriale </a:t>
            </a: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B96E869D-51C3-4FF3-8420-1B16F865AB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1846" y="4411263"/>
            <a:ext cx="1387723" cy="187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AF8D39FB-E7FF-4386-8377-1855BE5831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4246" y="4563663"/>
            <a:ext cx="1387723" cy="187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BAE7C188-D836-4E0C-ABDC-BB2C10D4F0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56646" y="4716063"/>
            <a:ext cx="1387723" cy="187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1ABC4D89-E4CA-443D-AC95-6AFA93C2C8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09046" y="4868463"/>
            <a:ext cx="1387723" cy="187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487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3A6C71E4-94FF-4153-9CFE-8C8BFEF71ED9}"/>
              </a:ext>
            </a:extLst>
          </p:cNvPr>
          <p:cNvSpPr/>
          <p:nvPr/>
        </p:nvSpPr>
        <p:spPr>
          <a:xfrm>
            <a:off x="6104420" y="1967138"/>
            <a:ext cx="5946010" cy="42165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 caso sia necessario scegliere un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nuovo elemento </a:t>
            </a:r>
          </a:p>
          <a:p>
            <a:pPr>
              <a:buClr>
                <a:srgbClr val="000000"/>
              </a:buClr>
            </a:pPr>
            <a:endParaRPr lang="it-IT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requisiti non verificati 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perché non presente nelle analisi di CLE comunale 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perché l’analisi CLE è ancora mancante</a:t>
            </a:r>
          </a:p>
          <a:p>
            <a:pPr>
              <a:buClr>
                <a:srgbClr val="000000"/>
              </a:buClr>
            </a:pPr>
            <a:endParaRPr lang="it-IT" sz="16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nuovo elemento è scelto in modo da essere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già rispondente ai criteri 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delle schede di verifica</a:t>
            </a: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definiscono gli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aggiornamenti necessari sulla pianificazione 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urbanistica e di emergenza condivisi tra i diversi soggetti coinvolti (Regione, comuni)</a:t>
            </a: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ttangolo 70">
            <a:extLst>
              <a:ext uri="{FF2B5EF4-FFF2-40B4-BE49-F238E27FC236}">
                <a16:creationId xmlns:a16="http://schemas.microsoft.com/office/drawing/2014/main" id="{213B33B7-EABC-4241-9249-B5F904B7A94B}"/>
              </a:ext>
            </a:extLst>
          </p:cNvPr>
          <p:cNvSpPr/>
          <p:nvPr/>
        </p:nvSpPr>
        <p:spPr>
          <a:xfrm>
            <a:off x="570927" y="1419862"/>
            <a:ext cx="2294469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IDENTIFICAZIONE degli elementi </a:t>
            </a:r>
            <a:b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94734355-4FA3-49F5-BA57-71AE9FF19523}"/>
              </a:ext>
            </a:extLst>
          </p:cNvPr>
          <p:cNvSpPr/>
          <p:nvPr/>
        </p:nvSpPr>
        <p:spPr>
          <a:xfrm>
            <a:off x="570926" y="2587909"/>
            <a:ext cx="2294469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VERIFICHE</a:t>
            </a:r>
            <a:b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 requisiti</a:t>
            </a:r>
          </a:p>
        </p:txBody>
      </p:sp>
      <p:sp>
        <p:nvSpPr>
          <p:cNvPr id="73" name="Rettangolo arrotondato 150">
            <a:extLst>
              <a:ext uri="{FF2B5EF4-FFF2-40B4-BE49-F238E27FC236}">
                <a16:creationId xmlns:a16="http://schemas.microsoft.com/office/drawing/2014/main" id="{4FD58D9A-5D48-4137-BE1A-61A8D90EA9BD}"/>
              </a:ext>
            </a:extLst>
          </p:cNvPr>
          <p:cNvSpPr/>
          <p:nvPr/>
        </p:nvSpPr>
        <p:spPr>
          <a:xfrm>
            <a:off x="580640" y="3718665"/>
            <a:ext cx="2294469" cy="914400"/>
          </a:xfrm>
          <a:prstGeom prst="roundRect">
            <a:avLst>
              <a:gd name="adj" fmla="val 3981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Grafo CLE del CT</a:t>
            </a:r>
          </a:p>
        </p:txBody>
      </p:sp>
      <p:cxnSp>
        <p:nvCxnSpPr>
          <p:cNvPr id="74" name="Connettore 2 73">
            <a:extLst>
              <a:ext uri="{FF2B5EF4-FFF2-40B4-BE49-F238E27FC236}">
                <a16:creationId xmlns:a16="http://schemas.microsoft.com/office/drawing/2014/main" id="{AB7C3137-A6D4-4987-ACE4-36C8CC5A807B}"/>
              </a:ext>
            </a:extLst>
          </p:cNvPr>
          <p:cNvCxnSpPr>
            <a:cxnSpLocks/>
            <a:stCxn id="71" idx="2"/>
            <a:endCxn id="72" idx="0"/>
          </p:cNvCxnSpPr>
          <p:nvPr/>
        </p:nvCxnSpPr>
        <p:spPr>
          <a:xfrm flipH="1">
            <a:off x="1718161" y="2334262"/>
            <a:ext cx="1" cy="2536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>
            <a:extLst>
              <a:ext uri="{FF2B5EF4-FFF2-40B4-BE49-F238E27FC236}">
                <a16:creationId xmlns:a16="http://schemas.microsoft.com/office/drawing/2014/main" id="{230736C9-278E-47A8-A1DA-4192D21C47E9}"/>
              </a:ext>
            </a:extLst>
          </p:cNvPr>
          <p:cNvCxnSpPr>
            <a:cxnSpLocks/>
            <a:stCxn id="72" idx="2"/>
          </p:cNvCxnSpPr>
          <p:nvPr/>
        </p:nvCxnSpPr>
        <p:spPr>
          <a:xfrm>
            <a:off x="1718161" y="3502309"/>
            <a:ext cx="8468" cy="2536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>
            <a:extLst>
              <a:ext uri="{FF2B5EF4-FFF2-40B4-BE49-F238E27FC236}">
                <a16:creationId xmlns:a16="http://schemas.microsoft.com/office/drawing/2014/main" id="{185E71E6-4BB4-42F4-9F98-8F065A4EE9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1846" y="4411263"/>
            <a:ext cx="1387723" cy="187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1CDD7F61-5142-4CD4-B90B-175B430DB6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4246" y="4563663"/>
            <a:ext cx="1387723" cy="187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114472A6-8ADD-4909-9567-4E17EFCA11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56646" y="4716063"/>
            <a:ext cx="1387723" cy="187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206AA967-0A70-49B5-928E-CC581C9BB2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09046" y="4868463"/>
            <a:ext cx="1387723" cy="1874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Procedura di identificazione degli elementi per la CLE di contesto territoriale 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B066F068-9DB7-4B4A-9163-E786B70163D6}"/>
              </a:ext>
            </a:extLst>
          </p:cNvPr>
          <p:cNvSpPr/>
          <p:nvPr/>
        </p:nvSpPr>
        <p:spPr>
          <a:xfrm>
            <a:off x="3276805" y="2130709"/>
            <a:ext cx="2072364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Identificazione</a:t>
            </a:r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senza CLE</a:t>
            </a:r>
            <a:endParaRPr lang="it-IT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Connettore a gomito 2">
            <a:extLst>
              <a:ext uri="{FF2B5EF4-FFF2-40B4-BE49-F238E27FC236}">
                <a16:creationId xmlns:a16="http://schemas.microsoft.com/office/drawing/2014/main" id="{1BB2ADD1-BC44-44ED-9B7F-ACFBE66FADFF}"/>
              </a:ext>
            </a:extLst>
          </p:cNvPr>
          <p:cNvCxnSpPr>
            <a:stCxn id="71" idx="3"/>
            <a:endCxn id="17" idx="0"/>
          </p:cNvCxnSpPr>
          <p:nvPr/>
        </p:nvCxnSpPr>
        <p:spPr>
          <a:xfrm>
            <a:off x="2865396" y="1877062"/>
            <a:ext cx="1447591" cy="25364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ttore a gomito 4">
            <a:extLst>
              <a:ext uri="{FF2B5EF4-FFF2-40B4-BE49-F238E27FC236}">
                <a16:creationId xmlns:a16="http://schemas.microsoft.com/office/drawing/2014/main" id="{619FB418-65F4-4B71-92FB-9A0247F0A8B8}"/>
              </a:ext>
            </a:extLst>
          </p:cNvPr>
          <p:cNvCxnSpPr>
            <a:stCxn id="17" idx="2"/>
          </p:cNvCxnSpPr>
          <p:nvPr/>
        </p:nvCxnSpPr>
        <p:spPr>
          <a:xfrm rot="5400000">
            <a:off x="3452763" y="2457741"/>
            <a:ext cx="272857" cy="144759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ccia in giù 18">
            <a:extLst>
              <a:ext uri="{FF2B5EF4-FFF2-40B4-BE49-F238E27FC236}">
                <a16:creationId xmlns:a16="http://schemas.microsoft.com/office/drawing/2014/main" id="{894E2C17-DCC0-43E3-AC0D-34B4C4EC4B7D}"/>
              </a:ext>
            </a:extLst>
          </p:cNvPr>
          <p:cNvSpPr/>
          <p:nvPr/>
        </p:nvSpPr>
        <p:spPr>
          <a:xfrm>
            <a:off x="8666420" y="4289259"/>
            <a:ext cx="347797" cy="352879"/>
          </a:xfrm>
          <a:prstGeom prst="downArrow">
            <a:avLst/>
          </a:prstGeom>
          <a:solidFill>
            <a:srgbClr val="B9C7CD"/>
          </a:solidFill>
          <a:ln>
            <a:solidFill>
              <a:srgbClr val="B9C7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0604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Struttura Linee guida CLE di contesto territoriale </a:t>
            </a:r>
          </a:p>
        </p:txBody>
      </p:sp>
      <p:sp>
        <p:nvSpPr>
          <p:cNvPr id="18" name="Segnaposto contenuto 2">
            <a:extLst>
              <a:ext uri="{FF2B5EF4-FFF2-40B4-BE49-F238E27FC236}">
                <a16:creationId xmlns:a16="http://schemas.microsoft.com/office/drawing/2014/main" id="{760B252A-A294-45FF-B566-6B28062A24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258" y="1431595"/>
            <a:ext cx="7591523" cy="5292733"/>
          </a:xfrm>
        </p:spPr>
        <p:txBody>
          <a:bodyPr>
            <a:normAutofit fontScale="92500" lnSpcReduction="20000"/>
          </a:bodyPr>
          <a:lstStyle/>
          <a:p>
            <a:r>
              <a:rPr lang="it-IT" sz="1900" b="1" dirty="0">
                <a:latin typeface="Arial" panose="020B0604020202020204" pitchFamily="34" charset="0"/>
                <a:cs typeface="Arial" panose="020B0604020202020204" pitchFamily="34" charset="0"/>
              </a:rPr>
              <a:t>Definizione</a:t>
            </a:r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 e obiettivi</a:t>
            </a:r>
          </a:p>
          <a:p>
            <a:r>
              <a:rPr lang="it-IT" sz="1900" b="1" dirty="0">
                <a:latin typeface="Arial" panose="020B0604020202020204" pitchFamily="34" charset="0"/>
                <a:cs typeface="Arial" panose="020B0604020202020204" pitchFamily="34" charset="0"/>
              </a:rPr>
              <a:t>Metodologia</a:t>
            </a:r>
          </a:p>
          <a:p>
            <a:pPr lvl="2"/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Fasi della procedura</a:t>
            </a:r>
          </a:p>
          <a:p>
            <a:pPr lvl="2"/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Fonti dei dati</a:t>
            </a:r>
          </a:p>
          <a:p>
            <a:pPr lvl="2"/>
            <a:r>
              <a:rPr lang="it-IT" sz="1900" b="1" dirty="0">
                <a:latin typeface="Arial" panose="020B0604020202020204" pitchFamily="34" charset="0"/>
                <a:cs typeface="Arial" panose="020B0604020202020204" pitchFamily="34" charset="0"/>
              </a:rPr>
              <a:t>Schede</a:t>
            </a:r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 identificazione e verifica</a:t>
            </a:r>
          </a:p>
          <a:p>
            <a:pPr lvl="3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Identificazione elementi strutturali</a:t>
            </a:r>
          </a:p>
          <a:p>
            <a:pPr lvl="3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Verifica Edificio strategico ES1 di CT (coordinamento)</a:t>
            </a:r>
          </a:p>
          <a:p>
            <a:pPr lvl="3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Verifica Edificio strategico ES2 di CT (soccorso sanitario)</a:t>
            </a:r>
          </a:p>
          <a:p>
            <a:pPr lvl="3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Verifica Edificio strategico ES3 di CT (intervento operativo)</a:t>
            </a:r>
          </a:p>
          <a:p>
            <a:pPr lvl="3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Verifica Edificio strategico ES1 comunale</a:t>
            </a:r>
          </a:p>
          <a:p>
            <a:pPr lvl="3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Verifica Area emergenza ammassamento (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AE_amm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3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Verifica Area emergenza ricovero (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AE_ric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3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Verifica Infrastrutture accessibilità (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AC_acc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3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Verifica Infrastrutture connessione (</a:t>
            </a:r>
            <a:r>
              <a:rPr lang="it-IT" sz="1600" dirty="0" err="1">
                <a:latin typeface="Arial" panose="020B0604020202020204" pitchFamily="34" charset="0"/>
                <a:cs typeface="Arial" panose="020B0604020202020204" pitchFamily="34" charset="0"/>
              </a:rPr>
              <a:t>AC_conn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3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900" b="1" dirty="0">
                <a:latin typeface="Arial" panose="020B0604020202020204" pitchFamily="34" charset="0"/>
                <a:cs typeface="Arial" panose="020B0604020202020204" pitchFamily="34" charset="0"/>
              </a:rPr>
              <a:t>Appendice (approfondimenti e applicazioni)</a:t>
            </a:r>
          </a:p>
          <a:p>
            <a:pPr lvl="2"/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Reti ed elementi strutturali delle Regioni PON</a:t>
            </a:r>
          </a:p>
          <a:p>
            <a:pPr lvl="2"/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Connessioni con le località abitate</a:t>
            </a:r>
          </a:p>
          <a:p>
            <a:pPr lvl="2"/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Casi particolari di applicazione</a:t>
            </a:r>
          </a:p>
          <a:p>
            <a:pPr lvl="2"/>
            <a:r>
              <a:rPr lang="it-IT" sz="1900" dirty="0">
                <a:latin typeface="Arial" panose="020B0604020202020204" pitchFamily="34" charset="0"/>
                <a:cs typeface="Arial" panose="020B0604020202020204" pitchFamily="34" charset="0"/>
              </a:rPr>
              <a:t>Esempi di applicazioni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38AB5CB7-6122-4960-ABA8-73948B53F5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38608" y="2046554"/>
            <a:ext cx="1825543" cy="246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9E5429A6-4E59-46AC-ABF1-3C48BDDA41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91008" y="2198954"/>
            <a:ext cx="1825543" cy="246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:a16="http://schemas.microsoft.com/office/drawing/2014/main" id="{E3B0A4F6-A4D3-49EF-9405-E202451755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43408" y="2351354"/>
            <a:ext cx="1825543" cy="246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34C11150-6604-44AB-BDDC-AAF1312F02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95808" y="2503754"/>
            <a:ext cx="1825543" cy="246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ttangolo con angoli arrotondati 72">
            <a:extLst>
              <a:ext uri="{FF2B5EF4-FFF2-40B4-BE49-F238E27FC236}">
                <a16:creationId xmlns:a16="http://schemas.microsoft.com/office/drawing/2014/main" id="{DE021B0F-0E35-4345-99BA-D1A5E5FFF43D}"/>
              </a:ext>
            </a:extLst>
          </p:cNvPr>
          <p:cNvSpPr/>
          <p:nvPr/>
        </p:nvSpPr>
        <p:spPr>
          <a:xfrm>
            <a:off x="9038608" y="1308493"/>
            <a:ext cx="2204134" cy="506608"/>
          </a:xfrm>
          <a:prstGeom prst="roundRect">
            <a:avLst/>
          </a:prstGeom>
          <a:solidFill>
            <a:srgbClr val="C0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Linee guida </a:t>
            </a:r>
          </a:p>
          <a:p>
            <a:pPr algn="ctr"/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CLE DI CT</a:t>
            </a:r>
          </a:p>
        </p:txBody>
      </p:sp>
      <p:sp>
        <p:nvSpPr>
          <p:cNvPr id="25" name="Rettangolo con angoli arrotondati 72">
            <a:extLst>
              <a:ext uri="{FF2B5EF4-FFF2-40B4-BE49-F238E27FC236}">
                <a16:creationId xmlns:a16="http://schemas.microsoft.com/office/drawing/2014/main" id="{9D8019E3-05D2-45E5-8F83-B3C4AE5A3023}"/>
              </a:ext>
            </a:extLst>
          </p:cNvPr>
          <p:cNvSpPr/>
          <p:nvPr/>
        </p:nvSpPr>
        <p:spPr>
          <a:xfrm rot="16200000">
            <a:off x="-1281616" y="2675188"/>
            <a:ext cx="3456699" cy="506608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spc="1000" dirty="0">
                <a:latin typeface="Arial" panose="020B0604020202020204" pitchFamily="34" charset="0"/>
                <a:cs typeface="Arial" panose="020B0604020202020204" pitchFamily="34" charset="0"/>
              </a:rPr>
              <a:t>PARTE PRIMA</a:t>
            </a:r>
          </a:p>
        </p:txBody>
      </p:sp>
      <p:sp>
        <p:nvSpPr>
          <p:cNvPr id="26" name="Rettangolo con angoli arrotondati 72">
            <a:extLst>
              <a:ext uri="{FF2B5EF4-FFF2-40B4-BE49-F238E27FC236}">
                <a16:creationId xmlns:a16="http://schemas.microsoft.com/office/drawing/2014/main" id="{2ED9D277-84C0-424F-B2F8-8929DE3AF355}"/>
              </a:ext>
            </a:extLst>
          </p:cNvPr>
          <p:cNvSpPr/>
          <p:nvPr/>
        </p:nvSpPr>
        <p:spPr>
          <a:xfrm rot="16200000">
            <a:off x="-552509" y="5534753"/>
            <a:ext cx="1998483" cy="506608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spc="1000" dirty="0">
                <a:latin typeface="Arial" panose="020B0604020202020204" pitchFamily="34" charset="0"/>
                <a:cs typeface="Arial" panose="020B0604020202020204" pitchFamily="34" charset="0"/>
              </a:rPr>
              <a:t>PARTE </a:t>
            </a:r>
            <a:r>
              <a:rPr lang="it-IT" sz="1200" spc="500" dirty="0">
                <a:latin typeface="Arial" panose="020B0604020202020204" pitchFamily="34" charset="0"/>
                <a:cs typeface="Arial" panose="020B0604020202020204" pitchFamily="34" charset="0"/>
              </a:rPr>
              <a:t>SECONDA</a:t>
            </a:r>
          </a:p>
        </p:txBody>
      </p:sp>
      <p:pic>
        <p:nvPicPr>
          <p:cNvPr id="27" name="Immagine 26" descr="C:\Users\Angelo PC\AppData\Local\Microsoft\Windows\INetCache\Content.Word\CLE_Comunale_CT_Cariati.png">
            <a:extLst>
              <a:ext uri="{FF2B5EF4-FFF2-40B4-BE49-F238E27FC236}">
                <a16:creationId xmlns:a16="http://schemas.microsoft.com/office/drawing/2014/main" id="{C9090E76-1D99-46DB-8836-F11100D70F72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6078" y="5049306"/>
            <a:ext cx="1828437" cy="1294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magine 27" descr="C:\Users\ASUS\AppData\Local\Microsoft\Windows\INetCache\Content.Word\2018_05_02 SGE_CT_Prato_Tot_Pagina_4.jpg">
            <a:extLst>
              <a:ext uri="{FF2B5EF4-FFF2-40B4-BE49-F238E27FC236}">
                <a16:creationId xmlns:a16="http://schemas.microsoft.com/office/drawing/2014/main" id="{5B84ED3A-5D88-44F4-8E39-62FBE6247DBA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8607" y="5055437"/>
            <a:ext cx="1179763" cy="16688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093403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Esempio di applicazione: la CLE del CT di Castellaneta (Ta)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9439F94-37A2-4F3F-A8F6-61AE03CCFD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86911"/>
            <a:ext cx="7012316" cy="5145843"/>
          </a:xfrm>
          <a:prstGeom prst="rect">
            <a:avLst/>
          </a:prstGeom>
        </p:spPr>
      </p:pic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FBEB3A34-A7B9-4E6B-B666-746C62830B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862642"/>
              </p:ext>
            </p:extLst>
          </p:nvPr>
        </p:nvGraphicFramePr>
        <p:xfrm>
          <a:off x="6132513" y="3785234"/>
          <a:ext cx="5697535" cy="307276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54543">
                  <a:extLst>
                    <a:ext uri="{9D8B030D-6E8A-4147-A177-3AD203B41FA5}">
                      <a16:colId xmlns:a16="http://schemas.microsoft.com/office/drawing/2014/main" val="416097599"/>
                    </a:ext>
                  </a:extLst>
                </a:gridCol>
                <a:gridCol w="1240907">
                  <a:extLst>
                    <a:ext uri="{9D8B030D-6E8A-4147-A177-3AD203B41FA5}">
                      <a16:colId xmlns:a16="http://schemas.microsoft.com/office/drawing/2014/main" val="996105259"/>
                    </a:ext>
                  </a:extLst>
                </a:gridCol>
                <a:gridCol w="1243759">
                  <a:extLst>
                    <a:ext uri="{9D8B030D-6E8A-4147-A177-3AD203B41FA5}">
                      <a16:colId xmlns:a16="http://schemas.microsoft.com/office/drawing/2014/main" val="2624239308"/>
                    </a:ext>
                  </a:extLst>
                </a:gridCol>
                <a:gridCol w="1358326">
                  <a:extLst>
                    <a:ext uri="{9D8B030D-6E8A-4147-A177-3AD203B41FA5}">
                      <a16:colId xmlns:a16="http://schemas.microsoft.com/office/drawing/2014/main" val="1997818269"/>
                    </a:ext>
                  </a:extLst>
                </a:gridCol>
              </a:tblGrid>
              <a:tr h="542253">
                <a:tc>
                  <a:txBody>
                    <a:bodyPr/>
                    <a:lstStyle/>
                    <a:p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Comune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Popolazione residente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n. Centri e Nuclei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residenti in centri o nuclei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7803510"/>
                  </a:ext>
                </a:extLst>
              </a:tr>
              <a:tr h="361502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Ginosa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22719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0179636"/>
                  </a:ext>
                </a:extLst>
              </a:tr>
              <a:tr h="361502">
                <a:tc>
                  <a:txBody>
                    <a:bodyPr/>
                    <a:lstStyle/>
                    <a:p>
                      <a:r>
                        <a:rPr lang="it-I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Castellaneta (CR</a:t>
                      </a:r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17216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383631"/>
                  </a:ext>
                </a:extLst>
              </a:tr>
              <a:tr h="361502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Palagiano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4513476"/>
                  </a:ext>
                </a:extLst>
              </a:tr>
              <a:tr h="361502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Mottola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3851979"/>
                  </a:ext>
                </a:extLst>
              </a:tr>
              <a:tr h="361502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Laterza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15272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453555"/>
                  </a:ext>
                </a:extLst>
              </a:tr>
              <a:tr h="361502">
                <a:tc>
                  <a:txBody>
                    <a:bodyPr/>
                    <a:lstStyle/>
                    <a:p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Palagianello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144170"/>
                  </a:ext>
                </a:extLst>
              </a:tr>
              <a:tr h="361502">
                <a:tc>
                  <a:txBody>
                    <a:bodyPr/>
                    <a:lstStyle/>
                    <a:p>
                      <a:r>
                        <a:rPr lang="it-I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95363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5291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4386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Esempio di applicazione: la CLE del CT di Castellaneta (Taranto)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9439F94-37A2-4F3F-A8F6-61AE03CCFD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0" y="1058383"/>
            <a:ext cx="7040880" cy="5228967"/>
          </a:xfrm>
          <a:prstGeom prst="rect">
            <a:avLst/>
          </a:prstGeom>
        </p:spPr>
      </p:pic>
      <p:graphicFrame>
        <p:nvGraphicFramePr>
          <p:cNvPr id="12" name="Tabella 4">
            <a:extLst>
              <a:ext uri="{FF2B5EF4-FFF2-40B4-BE49-F238E27FC236}">
                <a16:creationId xmlns:a16="http://schemas.microsoft.com/office/drawing/2014/main" id="{6D92E9F4-778C-4BE8-B154-48CD7B7DF5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744654"/>
              </p:ext>
            </p:extLst>
          </p:nvPr>
        </p:nvGraphicFramePr>
        <p:xfrm>
          <a:off x="6132513" y="4111240"/>
          <a:ext cx="6040438" cy="2743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10119">
                  <a:extLst>
                    <a:ext uri="{9D8B030D-6E8A-4147-A177-3AD203B41FA5}">
                      <a16:colId xmlns:a16="http://schemas.microsoft.com/office/drawing/2014/main" val="41609759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996105259"/>
                    </a:ext>
                  </a:extLst>
                </a:gridCol>
                <a:gridCol w="1094096">
                  <a:extLst>
                    <a:ext uri="{9D8B030D-6E8A-4147-A177-3AD203B41FA5}">
                      <a16:colId xmlns:a16="http://schemas.microsoft.com/office/drawing/2014/main" val="1170219571"/>
                    </a:ext>
                  </a:extLst>
                </a:gridCol>
                <a:gridCol w="671696">
                  <a:extLst>
                    <a:ext uri="{9D8B030D-6E8A-4147-A177-3AD203B41FA5}">
                      <a16:colId xmlns:a16="http://schemas.microsoft.com/office/drawing/2014/main" val="2624239308"/>
                    </a:ext>
                  </a:extLst>
                </a:gridCol>
                <a:gridCol w="643709">
                  <a:extLst>
                    <a:ext uri="{9D8B030D-6E8A-4147-A177-3AD203B41FA5}">
                      <a16:colId xmlns:a16="http://schemas.microsoft.com/office/drawing/2014/main" val="1997818269"/>
                    </a:ext>
                  </a:extLst>
                </a:gridCol>
                <a:gridCol w="625049">
                  <a:extLst>
                    <a:ext uri="{9D8B030D-6E8A-4147-A177-3AD203B41FA5}">
                      <a16:colId xmlns:a16="http://schemas.microsoft.com/office/drawing/2014/main" val="3276046029"/>
                    </a:ext>
                  </a:extLst>
                </a:gridCol>
                <a:gridCol w="625049">
                  <a:extLst>
                    <a:ext uri="{9D8B030D-6E8A-4147-A177-3AD203B41FA5}">
                      <a16:colId xmlns:a16="http://schemas.microsoft.com/office/drawing/2014/main" val="2227538805"/>
                    </a:ext>
                  </a:extLst>
                </a:gridCol>
                <a:gridCol w="713520">
                  <a:extLst>
                    <a:ext uri="{9D8B030D-6E8A-4147-A177-3AD203B41FA5}">
                      <a16:colId xmlns:a16="http://schemas.microsoft.com/office/drawing/2014/main" val="3823969761"/>
                    </a:ext>
                  </a:extLst>
                </a:gridCol>
              </a:tblGrid>
              <a:tr h="49034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Comune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 cui ES diversi da 1, 2,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 </a:t>
                      </a:r>
                      <a:r>
                        <a:rPr lang="it-I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amm</a:t>
                      </a:r>
                      <a:endParaRPr lang="it-I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 </a:t>
                      </a:r>
                      <a:r>
                        <a:rPr lang="it-I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ric</a:t>
                      </a:r>
                      <a:endParaRPr lang="it-I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 </a:t>
                      </a:r>
                      <a:r>
                        <a:rPr lang="it-I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conn</a:t>
                      </a:r>
                      <a:endParaRPr lang="it-I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 </a:t>
                      </a:r>
                      <a:r>
                        <a:rPr lang="it-IT" sz="12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acc</a:t>
                      </a:r>
                      <a:endParaRPr lang="it-IT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b="1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Tot. Elem CLE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67803510"/>
                  </a:ext>
                </a:extLst>
              </a:tr>
              <a:tr h="19609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Ginosa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Narrow" panose="020B060602020203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54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dirty="0">
                          <a:effectLst/>
                          <a:latin typeface="Arial" panose="020B0604020202020204" pitchFamily="34" charset="0"/>
                          <a:ea typeface="Arial Narrow" panose="020B0606020202030204" pitchFamily="34" charset="0"/>
                          <a:cs typeface="Arial" panose="020B0604020202020204" pitchFamily="34" charset="0"/>
                        </a:rPr>
                        <a:t>76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210179636"/>
                  </a:ext>
                </a:extLst>
              </a:tr>
              <a:tr h="19609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Castellaneta (CR)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129383631"/>
                  </a:ext>
                </a:extLst>
              </a:tr>
              <a:tr h="1488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Palagiano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684513476"/>
                  </a:ext>
                </a:extLst>
              </a:tr>
              <a:tr h="1488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Mottola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83851979"/>
                  </a:ext>
                </a:extLst>
              </a:tr>
              <a:tr h="1488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Laterza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Narrow" panose="020B060602020203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it-IT" sz="1200">
                        <a:effectLst/>
                        <a:latin typeface="Arial" panose="020B0604020202020204" pitchFamily="34" charset="0"/>
                        <a:ea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it-IT" sz="1200" dirty="0">
                        <a:effectLst/>
                        <a:latin typeface="Arial" panose="020B0604020202020204" pitchFamily="34" charset="0"/>
                        <a:ea typeface="Arial Narrow" panose="020B0606020202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85453555"/>
                  </a:ext>
                </a:extLst>
              </a:tr>
              <a:tr h="1488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Palagianello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it-IT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71144170"/>
                  </a:ext>
                </a:extLst>
              </a:tr>
              <a:tr h="14887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it-IT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 CT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b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00000"/>
                        </a:lnSpc>
                        <a:spcAft>
                          <a:spcPts val="400"/>
                        </a:spcAft>
                      </a:pPr>
                      <a:r>
                        <a:rPr lang="it-IT" sz="1200" b="1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</a:t>
                      </a:r>
                    </a:p>
                  </a:txBody>
                  <a:tcPr marL="6350" marR="6350" marT="6350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291947"/>
                  </a:ext>
                </a:extLst>
              </a:tr>
            </a:tbl>
          </a:graphicData>
        </a:graphic>
      </p:graphicFrame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EF97C6CA-F942-4BC7-B979-F5764E8BBA55}"/>
              </a:ext>
            </a:extLst>
          </p:cNvPr>
          <p:cNvSpPr txBox="1"/>
          <p:nvPr/>
        </p:nvSpPr>
        <p:spPr>
          <a:xfrm>
            <a:off x="7570234" y="1705717"/>
            <a:ext cx="4602716" cy="181588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33%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degli edifici strategici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dell</a:t>
            </a:r>
            <a:r>
              <a:rPr lang="it-IT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CLE comunali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ha 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funzioni diverse da ES1, ES2, ES3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lang="it-IT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Esclusi dalla selezione</a:t>
            </a: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lang="it-IT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Numero elevato di elementi</a:t>
            </a:r>
          </a:p>
          <a:p>
            <a:pPr lvl="1">
              <a:defRPr/>
            </a:pPr>
            <a:r>
              <a:rPr lang="it-IT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(27 ES, 43 AE, 241 totali)</a:t>
            </a:r>
            <a:endParaRPr kumimoji="0" lang="it-IT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FFF27DF-C62D-4575-885D-815BCC237BD3}"/>
              </a:ext>
            </a:extLst>
          </p:cNvPr>
          <p:cNvSpPr txBox="1"/>
          <p:nvPr/>
        </p:nvSpPr>
        <p:spPr>
          <a:xfrm>
            <a:off x="7465423" y="1241880"/>
            <a:ext cx="4707527" cy="3666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Identificazione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(dalle CLE comunali)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33499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magine 18">
            <a:extLst>
              <a:ext uri="{FF2B5EF4-FFF2-40B4-BE49-F238E27FC236}">
                <a16:creationId xmlns:a16="http://schemas.microsoft.com/office/drawing/2014/main" id="{A746CCCA-7DDC-4467-98E4-7BC4BC6DAE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0" y="1136773"/>
            <a:ext cx="7040880" cy="5228967"/>
          </a:xfrm>
          <a:prstGeom prst="rect">
            <a:avLst/>
          </a:prstGeom>
        </p:spPr>
      </p:pic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Esempio di applicazione: la CLE del CT di Castellaneta (Ta)</a:t>
            </a: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5488B15E-0BFD-46D1-9196-83D557635E0D}"/>
              </a:ext>
            </a:extLst>
          </p:cNvPr>
          <p:cNvSpPr/>
          <p:nvPr/>
        </p:nvSpPr>
        <p:spPr>
          <a:xfrm>
            <a:off x="2411160" y="2341556"/>
            <a:ext cx="1457325" cy="1409701"/>
          </a:xfrm>
          <a:prstGeom prst="ellipse">
            <a:avLst/>
          </a:prstGeom>
          <a:solidFill>
            <a:srgbClr val="FFE07D">
              <a:alpha val="10196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97BC452F-69C6-4965-94B1-E116B9D96AB3}"/>
              </a:ext>
            </a:extLst>
          </p:cNvPr>
          <p:cNvCxnSpPr>
            <a:cxnSpLocks/>
            <a:stCxn id="2" idx="6"/>
            <a:endCxn id="6" idx="2"/>
          </p:cNvCxnSpPr>
          <p:nvPr/>
        </p:nvCxnSpPr>
        <p:spPr>
          <a:xfrm>
            <a:off x="3868485" y="3046407"/>
            <a:ext cx="4264262" cy="2328119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e 6">
            <a:extLst>
              <a:ext uri="{FF2B5EF4-FFF2-40B4-BE49-F238E27FC236}">
                <a16:creationId xmlns:a16="http://schemas.microsoft.com/office/drawing/2014/main" id="{27A738A2-AAF0-4662-83BB-251A63ADF5C0}"/>
              </a:ext>
            </a:extLst>
          </p:cNvPr>
          <p:cNvSpPr/>
          <p:nvPr/>
        </p:nvSpPr>
        <p:spPr>
          <a:xfrm>
            <a:off x="1424289" y="2280757"/>
            <a:ext cx="1024583" cy="578352"/>
          </a:xfrm>
          <a:prstGeom prst="ellipse">
            <a:avLst/>
          </a:prstGeom>
          <a:solidFill>
            <a:srgbClr val="FFE07D">
              <a:alpha val="10196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5D43F15E-2F91-4443-8CB6-1E7F3F5487C7}"/>
              </a:ext>
            </a:extLst>
          </p:cNvPr>
          <p:cNvSpPr/>
          <p:nvPr/>
        </p:nvSpPr>
        <p:spPr>
          <a:xfrm>
            <a:off x="2264424" y="3941672"/>
            <a:ext cx="1024583" cy="578352"/>
          </a:xfrm>
          <a:prstGeom prst="ellipse">
            <a:avLst/>
          </a:prstGeom>
          <a:solidFill>
            <a:srgbClr val="FFE07D">
              <a:alpha val="10196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7C9BC7C-558D-4D1E-A49B-F16534F2B1F9}"/>
              </a:ext>
            </a:extLst>
          </p:cNvPr>
          <p:cNvSpPr txBox="1"/>
          <p:nvPr/>
        </p:nvSpPr>
        <p:spPr>
          <a:xfrm>
            <a:off x="1341417" y="2027178"/>
            <a:ext cx="314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D042F02-A7C1-4486-86F0-3B1003E6EABD}"/>
              </a:ext>
            </a:extLst>
          </p:cNvPr>
          <p:cNvSpPr txBox="1"/>
          <p:nvPr/>
        </p:nvSpPr>
        <p:spPr>
          <a:xfrm>
            <a:off x="3214774" y="4374239"/>
            <a:ext cx="314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E868BE5-42A9-49E0-AF4D-D9C9E54138A2}"/>
              </a:ext>
            </a:extLst>
          </p:cNvPr>
          <p:cNvSpPr txBox="1"/>
          <p:nvPr/>
        </p:nvSpPr>
        <p:spPr>
          <a:xfrm>
            <a:off x="3729031" y="2411384"/>
            <a:ext cx="314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6DE9794-CC35-4B4E-94A4-14C765BFD5AC}"/>
              </a:ext>
            </a:extLst>
          </p:cNvPr>
          <p:cNvSpPr txBox="1"/>
          <p:nvPr/>
        </p:nvSpPr>
        <p:spPr>
          <a:xfrm>
            <a:off x="7051505" y="1852384"/>
            <a:ext cx="4778544" cy="20621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Mancanza di collegamento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tra Laterza e Castellaneta</a:t>
            </a:r>
          </a:p>
          <a:p>
            <a:pPr marL="342900" indent="-342900">
              <a:buAutoNum type="arabicPeriod"/>
            </a:pPr>
            <a:endParaRPr lang="it-IT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 Mancanza di collegamento </a:t>
            </a: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tra Castellaneta, Palagianello e Palagiano</a:t>
            </a:r>
          </a:p>
          <a:p>
            <a:pPr marL="342900" indent="-342900">
              <a:buFontTx/>
              <a:buAutoNum type="arabicPeriod"/>
            </a:pPr>
            <a:endParaRPr lang="it-IT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it-IT" sz="1600" dirty="0">
                <a:latin typeface="Arial" panose="020B0604020202020204" pitchFamily="34" charset="0"/>
                <a:cs typeface="Arial" panose="020B0604020202020204" pitchFamily="34" charset="0"/>
              </a:rPr>
              <a:t>Le AC di Mottola, Palagiano e Palagianello </a:t>
            </a:r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non arrivano ai limiti comunali</a:t>
            </a: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37E475CD-4AFC-469B-A944-AD7DE74DBA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2747" y="4012530"/>
            <a:ext cx="2657173" cy="2723992"/>
          </a:xfrm>
          <a:prstGeom prst="ellipse">
            <a:avLst/>
          </a:prstGeom>
          <a:ln w="28575">
            <a:solidFill>
              <a:srgbClr val="FF0000"/>
            </a:solidFill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86842DBF-BFE7-4763-8CAE-6A8D548515B6}"/>
              </a:ext>
            </a:extLst>
          </p:cNvPr>
          <p:cNvSpPr txBox="1"/>
          <p:nvPr/>
        </p:nvSpPr>
        <p:spPr>
          <a:xfrm>
            <a:off x="7465423" y="1241880"/>
            <a:ext cx="47075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</a:rPr>
              <a:t>Verifica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702268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Esempio di applicazione: la CLE del CT di Castellaneta (Ta)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9439F94-37A2-4F3F-A8F6-61AE03CCFD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6" y="1086911"/>
            <a:ext cx="7040880" cy="5228967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0EF01A05-C694-45DC-AB2F-407EAF56F3C5}"/>
              </a:ext>
            </a:extLst>
          </p:cNvPr>
          <p:cNvSpPr txBox="1"/>
          <p:nvPr/>
        </p:nvSpPr>
        <p:spPr>
          <a:xfrm>
            <a:off x="7059929" y="4130234"/>
            <a:ext cx="4772407" cy="20313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Introduzione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tratti di percorso aggiuntivi: 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raccordo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tra percorsi di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connessione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reciproca tra territori comunali contigui </a:t>
            </a:r>
          </a:p>
          <a:p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migliore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accessibilità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dall’esterno del Contesto territoriale</a:t>
            </a: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67B790D2-B84A-49EB-A16F-7D7FFF0E16C0}"/>
              </a:ext>
            </a:extLst>
          </p:cNvPr>
          <p:cNvSpPr/>
          <p:nvPr/>
        </p:nvSpPr>
        <p:spPr>
          <a:xfrm rot="20060698">
            <a:off x="2168580" y="3967169"/>
            <a:ext cx="1925971" cy="815857"/>
          </a:xfrm>
          <a:prstGeom prst="ellipse">
            <a:avLst/>
          </a:prstGeom>
          <a:solidFill>
            <a:srgbClr val="FF5050">
              <a:alpha val="10196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9F5BF063-88B5-48C9-8CF0-8D82367C1274}"/>
              </a:ext>
            </a:extLst>
          </p:cNvPr>
          <p:cNvSpPr/>
          <p:nvPr/>
        </p:nvSpPr>
        <p:spPr>
          <a:xfrm rot="20060698">
            <a:off x="1276314" y="2132030"/>
            <a:ext cx="1925971" cy="815857"/>
          </a:xfrm>
          <a:prstGeom prst="ellipse">
            <a:avLst/>
          </a:prstGeom>
          <a:solidFill>
            <a:srgbClr val="FF5050">
              <a:alpha val="10196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A360308-20BE-44C8-83FF-7A0FC2B2F74A}"/>
              </a:ext>
            </a:extLst>
          </p:cNvPr>
          <p:cNvSpPr/>
          <p:nvPr/>
        </p:nvSpPr>
        <p:spPr>
          <a:xfrm rot="472873">
            <a:off x="1132424" y="2963282"/>
            <a:ext cx="1993975" cy="815857"/>
          </a:xfrm>
          <a:prstGeom prst="ellipse">
            <a:avLst/>
          </a:prstGeom>
          <a:solidFill>
            <a:srgbClr val="FF5050">
              <a:alpha val="10196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FE5DCF35-2640-4CE3-B528-36DEBD3AF330}"/>
              </a:ext>
            </a:extLst>
          </p:cNvPr>
          <p:cNvSpPr/>
          <p:nvPr/>
        </p:nvSpPr>
        <p:spPr>
          <a:xfrm>
            <a:off x="2677588" y="2603468"/>
            <a:ext cx="875238" cy="815857"/>
          </a:xfrm>
          <a:prstGeom prst="ellipse">
            <a:avLst/>
          </a:prstGeom>
          <a:solidFill>
            <a:srgbClr val="FF5050">
              <a:alpha val="10196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EC5ED7A4-16DC-4DD9-AB27-A34430A2D436}"/>
              </a:ext>
            </a:extLst>
          </p:cNvPr>
          <p:cNvSpPr/>
          <p:nvPr/>
        </p:nvSpPr>
        <p:spPr>
          <a:xfrm>
            <a:off x="3202100" y="2830325"/>
            <a:ext cx="875238" cy="815857"/>
          </a:xfrm>
          <a:prstGeom prst="ellipse">
            <a:avLst/>
          </a:prstGeom>
          <a:solidFill>
            <a:srgbClr val="FF5050">
              <a:alpha val="10196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D610601-4231-4404-80A5-87345FC78E10}"/>
              </a:ext>
            </a:extLst>
          </p:cNvPr>
          <p:cNvSpPr txBox="1"/>
          <p:nvPr/>
        </p:nvSpPr>
        <p:spPr>
          <a:xfrm>
            <a:off x="7051505" y="1821362"/>
            <a:ext cx="4778544" cy="206210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Mancanza di collegamento </a:t>
            </a: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 Laterza e Castellaneta</a:t>
            </a:r>
          </a:p>
          <a:p>
            <a:pPr marL="342900" indent="-342900">
              <a:buAutoNum type="arabicPeriod"/>
            </a:pPr>
            <a:endParaRPr lang="it-IT" sz="1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Mancanza di collegamento </a:t>
            </a: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 Castellaneta, Palagianello e Palagiano</a:t>
            </a:r>
          </a:p>
          <a:p>
            <a:pPr marL="342900" indent="-342900">
              <a:buFontTx/>
              <a:buAutoNum type="arabicPeriod"/>
            </a:pPr>
            <a:endParaRPr lang="it-IT" sz="1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it-IT" sz="16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AC di Mottola, Palagiano e Palagianello </a:t>
            </a: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arrivano ai limiti comunali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5271FF4-4D58-48EE-985E-8A8449AF736E}"/>
              </a:ext>
            </a:extLst>
          </p:cNvPr>
          <p:cNvSpPr txBox="1"/>
          <p:nvPr/>
        </p:nvSpPr>
        <p:spPr>
          <a:xfrm>
            <a:off x="7465423" y="1241880"/>
            <a:ext cx="47075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</a:rPr>
              <a:t>Verifica </a:t>
            </a:r>
            <a:r>
              <a:rPr lang="it-IT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sz="18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integrazione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562870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9439F94-37A2-4F3F-A8F6-61AE03CCFD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35131"/>
            <a:ext cx="6923314" cy="686736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3941C8B-08E2-43D9-ACED-B243C5D717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9564" y="1086911"/>
            <a:ext cx="3245139" cy="5771089"/>
          </a:xfrm>
          <a:prstGeom prst="rect">
            <a:avLst/>
          </a:prstGeom>
        </p:spPr>
      </p:pic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Esempio di applicazione: la CLE del CT di Castellaneta (Ta)</a:t>
            </a:r>
          </a:p>
        </p:txBody>
      </p:sp>
    </p:spTree>
    <p:extLst>
      <p:ext uri="{BB962C8B-B14F-4D97-AF65-F5344CB8AC3E}">
        <p14:creationId xmlns:p14="http://schemas.microsoft.com/office/powerpoint/2010/main" val="3788314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Esempio di applicazione: la CLE del CT di Castellaneta (Ta)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9439F94-37A2-4F3F-A8F6-61AE03CCFD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0" y="1058383"/>
            <a:ext cx="7040880" cy="5228967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CE871E9-1D29-4F38-B122-B97A95B92D14}"/>
              </a:ext>
            </a:extLst>
          </p:cNvPr>
          <p:cNvSpPr txBox="1"/>
          <p:nvPr/>
        </p:nvSpPr>
        <p:spPr>
          <a:xfrm>
            <a:off x="7059930" y="1086911"/>
            <a:ext cx="4946142" cy="510909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SELEZIONE ELEMENTI RILEVANTI A SCALA DI CT</a:t>
            </a: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(CLE di CT)</a:t>
            </a:r>
          </a:p>
          <a:p>
            <a:endParaRPr lang="it-I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ES1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pt-BR" sz="1400" dirty="0">
                <a:latin typeface="Arial" panose="020B0604020202020204" pitchFamily="34" charset="0"/>
                <a:cs typeface="Arial" panose="020B0604020202020204" pitchFamily="34" charset="0"/>
              </a:rPr>
              <a:t>Municipio - polizia municipale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Castellaneta</a:t>
            </a:r>
          </a:p>
          <a:p>
            <a:endParaRPr lang="it-I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ES2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Presidio Ospedaliero di Castellaneta</a:t>
            </a:r>
          </a:p>
          <a:p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600" b="1" dirty="0">
                <a:latin typeface="Arial" panose="020B0604020202020204" pitchFamily="34" charset="0"/>
                <a:cs typeface="Arial" panose="020B0604020202020204" pitchFamily="34" charset="0"/>
              </a:rPr>
              <a:t>ES3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Dipartimento Vigili del Fuoco Castellaneta</a:t>
            </a:r>
          </a:p>
          <a:p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AE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amm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– Area adiacente VV.F. Castellaneta</a:t>
            </a:r>
          </a:p>
          <a:p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ES1 Ginosa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– COC-Sala Operativa Comunale Alternativa</a:t>
            </a: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ES1 Laterza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– COC-Municipio-Polizia Municipale</a:t>
            </a: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ES1 Mottola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– COC-Polizia Municipale</a:t>
            </a: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ES1 Palagianello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– COC-Municipio Comunale</a:t>
            </a: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ES1 Palagiano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– COC-Polizia Municipale</a:t>
            </a:r>
          </a:p>
          <a:p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AE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ric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 Castellaneta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– Campo sportivo comunale</a:t>
            </a: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AE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ric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Ginosa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Aree Via della Pace e Via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Palatrasio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AE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ric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Laterza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– Stadio</a:t>
            </a: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AE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ric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Mottola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– Campo sportivo comunale</a:t>
            </a: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AE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ric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Palagianello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Campo Sportivo Comunale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AE </a:t>
            </a:r>
            <a:r>
              <a:rPr lang="it-IT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ric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Palagiano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– Stadio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687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Esempio di applicazione: la CLE del CT di Castellaneta (Ta)</a:t>
            </a: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9160F6CB-4374-44F4-91AF-29B964917356}"/>
              </a:ext>
            </a:extLst>
          </p:cNvPr>
          <p:cNvGrpSpPr/>
          <p:nvPr/>
        </p:nvGrpSpPr>
        <p:grpSpPr>
          <a:xfrm>
            <a:off x="434709" y="1158326"/>
            <a:ext cx="5776138" cy="5562514"/>
            <a:chOff x="434709" y="1158326"/>
            <a:chExt cx="5776138" cy="5562514"/>
          </a:xfrm>
        </p:grpSpPr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F307B62B-7723-432E-BE32-32F674DED70B}"/>
                </a:ext>
              </a:extLst>
            </p:cNvPr>
            <p:cNvGrpSpPr/>
            <p:nvPr/>
          </p:nvGrpSpPr>
          <p:grpSpPr>
            <a:xfrm>
              <a:off x="434709" y="1158326"/>
              <a:ext cx="5776138" cy="5562514"/>
              <a:chOff x="190500" y="1021166"/>
              <a:chExt cx="5553087" cy="5347712"/>
            </a:xfrm>
          </p:grpSpPr>
          <p:pic>
            <p:nvPicPr>
              <p:cNvPr id="6" name="Immagine 5">
                <a:extLst>
                  <a:ext uri="{FF2B5EF4-FFF2-40B4-BE49-F238E27FC236}">
                    <a16:creationId xmlns:a16="http://schemas.microsoft.com/office/drawing/2014/main" id="{5EFFA58D-45B7-45AD-A448-E2353DC3AE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9981" r="38864"/>
              <a:stretch/>
            </p:blipFill>
            <p:spPr>
              <a:xfrm>
                <a:off x="190500" y="1336223"/>
                <a:ext cx="5553086" cy="5032655"/>
              </a:xfrm>
              <a:prstGeom prst="rect">
                <a:avLst/>
              </a:prstGeom>
            </p:spPr>
          </p:pic>
          <p:pic>
            <p:nvPicPr>
              <p:cNvPr id="9" name="Immagine 8">
                <a:extLst>
                  <a:ext uri="{FF2B5EF4-FFF2-40B4-BE49-F238E27FC236}">
                    <a16:creationId xmlns:a16="http://schemas.microsoft.com/office/drawing/2014/main" id="{BB8B99EA-34F7-4B3A-A88F-A8B03CE1CD3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832" r="37032" b="90056"/>
              <a:stretch/>
            </p:blipFill>
            <p:spPr>
              <a:xfrm>
                <a:off x="371469" y="1021166"/>
                <a:ext cx="5372118" cy="537805"/>
              </a:xfrm>
              <a:prstGeom prst="rect">
                <a:avLst/>
              </a:prstGeom>
            </p:spPr>
          </p:pic>
        </p:grp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945260BE-2066-4347-9606-4EF3F8FD382C}"/>
                </a:ext>
              </a:extLst>
            </p:cNvPr>
            <p:cNvSpPr/>
            <p:nvPr/>
          </p:nvSpPr>
          <p:spPr>
            <a:xfrm>
              <a:off x="5596128" y="4824823"/>
              <a:ext cx="499872" cy="201168"/>
            </a:xfrm>
            <a:prstGeom prst="rect">
              <a:avLst/>
            </a:prstGeom>
            <a:solidFill>
              <a:srgbClr val="FBDF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3" name="Immagine 12" descr="Immagine che contiene testo, edificio, casa, edificio governativo&#10;&#10;Descrizione generata automaticamente">
            <a:extLst>
              <a:ext uri="{FF2B5EF4-FFF2-40B4-BE49-F238E27FC236}">
                <a16:creationId xmlns:a16="http://schemas.microsoft.com/office/drawing/2014/main" id="{509FBDC7-FB42-4983-ADC5-CB84A543B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047" y="1225678"/>
            <a:ext cx="4931665" cy="2761218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B529599-833D-4A70-91F9-561735D6ABDF}"/>
              </a:ext>
            </a:extLst>
          </p:cNvPr>
          <p:cNvSpPr txBox="1"/>
          <p:nvPr/>
        </p:nvSpPr>
        <p:spPr>
          <a:xfrm>
            <a:off x="6384798" y="4455491"/>
            <a:ext cx="60944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ES1 del CT (coordinamento soccorsi)</a:t>
            </a:r>
          </a:p>
          <a:p>
            <a:r>
              <a:rPr lang="it-IT" dirty="0">
                <a:solidFill>
                  <a:srgbClr val="003A70"/>
                </a:solidFill>
                <a:latin typeface="Arial Bold" charset="0"/>
                <a:cs typeface="Arial Bold" charset="0"/>
              </a:rPr>
              <a:t>Municipio - Polizia municipale di Castellaneta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1637815-8E3B-4098-A794-8071BAC290FA}"/>
              </a:ext>
            </a:extLst>
          </p:cNvPr>
          <p:cNvSpPr txBox="1"/>
          <p:nvPr/>
        </p:nvSpPr>
        <p:spPr>
          <a:xfrm>
            <a:off x="6384798" y="6179280"/>
            <a:ext cx="57761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Esempio di scheda di verifica dei requisiti</a:t>
            </a:r>
          </a:p>
        </p:txBody>
      </p:sp>
    </p:spTree>
    <p:extLst>
      <p:ext uri="{BB962C8B-B14F-4D97-AF65-F5344CB8AC3E}">
        <p14:creationId xmlns:p14="http://schemas.microsoft.com/office/powerpoint/2010/main" val="457237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2BE482D7-97B5-4EE4-ABCB-E2373D431DD2}"/>
              </a:ext>
            </a:extLst>
          </p:cNvPr>
          <p:cNvSpPr/>
          <p:nvPr/>
        </p:nvSpPr>
        <p:spPr>
          <a:xfrm>
            <a:off x="2011680" y="4814550"/>
            <a:ext cx="8751570" cy="14891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5">
            <a:extLst>
              <a:ext uri="{FF2B5EF4-FFF2-40B4-BE49-F238E27FC236}">
                <a16:creationId xmlns:a16="http://schemas.microsoft.com/office/drawing/2014/main" id="{BC67F034-9F67-AA4C-9B2B-9B3CF7C4C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Analisi dell’operatività nel Contesto Territoriale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7DA80A66-CD38-4391-84D1-C9A65DEB2F49}"/>
              </a:ext>
            </a:extLst>
          </p:cNvPr>
          <p:cNvSpPr/>
          <p:nvPr/>
        </p:nvSpPr>
        <p:spPr>
          <a:xfrm>
            <a:off x="2283385" y="4337171"/>
            <a:ext cx="735463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</a:pPr>
            <a:r>
              <a:rPr lang="it-IT" sz="2000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Verificare l’esistenza e la consistenza delle:</a:t>
            </a:r>
          </a:p>
          <a:p>
            <a:pPr algn="ctr">
              <a:buClr>
                <a:srgbClr val="000000"/>
              </a:buClr>
            </a:pPr>
            <a:endParaRPr lang="it-IT" sz="2000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  <a:p>
            <a:pPr marL="342900" indent="-342900">
              <a:buClr>
                <a:srgbClr val="000000"/>
              </a:buClr>
              <a:buFont typeface="Wingdings" panose="05000000000000000000" pitchFamily="2" charset="2"/>
              <a:buChar char="v"/>
            </a:pPr>
            <a:r>
              <a:rPr lang="it-IT" sz="2000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componenti strutturali / fisiche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sz="2000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Edifici strategici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sz="2000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Aree di emergenza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sz="2000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Infrastrutture di connessione e accessibilità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it-IT" sz="2000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8029EE44-F308-422C-B4B0-8C07CEC48E4E}"/>
              </a:ext>
            </a:extLst>
          </p:cNvPr>
          <p:cNvSpPr/>
          <p:nvPr/>
        </p:nvSpPr>
        <p:spPr>
          <a:xfrm>
            <a:off x="5749154" y="3917886"/>
            <a:ext cx="347797" cy="352879"/>
          </a:xfrm>
          <a:prstGeom prst="downArrow">
            <a:avLst/>
          </a:prstGeom>
          <a:solidFill>
            <a:srgbClr val="B9C7CD"/>
          </a:solidFill>
          <a:ln>
            <a:solidFill>
              <a:srgbClr val="B9C7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08459DBB-70AE-4156-9E7A-5B8A210A8248}"/>
              </a:ext>
            </a:extLst>
          </p:cNvPr>
          <p:cNvSpPr/>
          <p:nvPr/>
        </p:nvSpPr>
        <p:spPr>
          <a:xfrm>
            <a:off x="1285875" y="1298867"/>
            <a:ext cx="9477375" cy="1107996"/>
          </a:xfrm>
          <a:prstGeom prst="rect">
            <a:avLst/>
          </a:prstGeom>
          <a:solidFill>
            <a:srgbClr val="00326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</a:pPr>
            <a:r>
              <a:rPr lang="it-IT" sz="2200" b="1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Analizzare la capacità del Sistema di Gestione dell’Emergenza del </a:t>
            </a:r>
          </a:p>
          <a:p>
            <a:pPr algn="ctr">
              <a:buClr>
                <a:srgbClr val="000000"/>
              </a:buClr>
            </a:pPr>
            <a:r>
              <a:rPr lang="it-IT" sz="2200" b="1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Contesto Territoriale </a:t>
            </a:r>
          </a:p>
          <a:p>
            <a:pPr algn="ctr">
              <a:buClr>
                <a:srgbClr val="000000"/>
              </a:buClr>
            </a:pPr>
            <a:r>
              <a:rPr lang="it-IT" sz="2200" b="1" kern="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di fronteggiare l’emergenza  e assicurare il soccorso</a:t>
            </a:r>
          </a:p>
        </p:txBody>
      </p:sp>
      <p:sp>
        <p:nvSpPr>
          <p:cNvPr id="10" name="CasellaDiTesto 5">
            <a:extLst>
              <a:ext uri="{FF2B5EF4-FFF2-40B4-BE49-F238E27FC236}">
                <a16:creationId xmlns:a16="http://schemas.microsoft.com/office/drawing/2014/main" id="{F6819C23-B4FB-4F70-AD99-FE04EEBA4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265" y="2806665"/>
            <a:ext cx="108239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t-IT" sz="2000" dirty="0">
                <a:latin typeface="Arial Bold" charset="0"/>
              </a:rPr>
              <a:t>Individuare gli elementi strategici fondamentali del sistema strutturale di gestione dell'emergenza </a:t>
            </a:r>
          </a:p>
          <a:p>
            <a:pPr algn="ctr" eaLnBrk="1" hangingPunct="1"/>
            <a:r>
              <a:rPr lang="it-IT" sz="2000" b="1" dirty="0">
                <a:latin typeface="Arial Bold" charset="0"/>
              </a:rPr>
              <a:t>(CLE di contesto territoriale)</a:t>
            </a:r>
          </a:p>
        </p:txBody>
      </p:sp>
    </p:spTree>
    <p:extLst>
      <p:ext uri="{BB962C8B-B14F-4D97-AF65-F5344CB8AC3E}">
        <p14:creationId xmlns:p14="http://schemas.microsoft.com/office/powerpoint/2010/main" val="932710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Esempio di applicazione: la CLE del CT di Castellaneta (Ta)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AB529599-833D-4A70-91F9-561735D6ABDF}"/>
              </a:ext>
            </a:extLst>
          </p:cNvPr>
          <p:cNvSpPr txBox="1"/>
          <p:nvPr/>
        </p:nvSpPr>
        <p:spPr>
          <a:xfrm>
            <a:off x="6384798" y="4455491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AC infrastrutture di accessibilità / connessione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D1637815-8E3B-4098-A794-8071BAC290FA}"/>
              </a:ext>
            </a:extLst>
          </p:cNvPr>
          <p:cNvSpPr txBox="1"/>
          <p:nvPr/>
        </p:nvSpPr>
        <p:spPr>
          <a:xfrm>
            <a:off x="6384798" y="6179280"/>
            <a:ext cx="57761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Esempio di scheda di verifica dei requisiti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C3C88EB-146B-4798-9ADA-0A6E972BED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997" b="1175"/>
          <a:stretch/>
        </p:blipFill>
        <p:spPr>
          <a:xfrm>
            <a:off x="271586" y="1086911"/>
            <a:ext cx="5825182" cy="5771089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D8F9DE90-3B25-4953-A095-B13448A334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171" y="1021845"/>
            <a:ext cx="3304903" cy="3388010"/>
          </a:xfrm>
          <a:prstGeom prst="ellipse">
            <a:avLst/>
          </a:prstGeom>
          <a:ln w="28575"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40050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Esempio di applicazione: la CLE del CT di Castellaneta (Ta)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9439F94-37A2-4F3F-A8F6-61AE03CCFD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50" y="1058383"/>
            <a:ext cx="7040880" cy="5228967"/>
          </a:xfrm>
          <a:prstGeom prst="rect">
            <a:avLst/>
          </a:prstGeom>
        </p:spPr>
      </p:pic>
      <p:graphicFrame>
        <p:nvGraphicFramePr>
          <p:cNvPr id="2" name="Tabella 3">
            <a:extLst>
              <a:ext uri="{FF2B5EF4-FFF2-40B4-BE49-F238E27FC236}">
                <a16:creationId xmlns:a16="http://schemas.microsoft.com/office/drawing/2014/main" id="{4B83A539-C6FF-40D9-9C39-0D6F70F61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224369"/>
              </p:ext>
            </p:extLst>
          </p:nvPr>
        </p:nvGraphicFramePr>
        <p:xfrm>
          <a:off x="7059930" y="2175786"/>
          <a:ext cx="4705350" cy="675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68450">
                  <a:extLst>
                    <a:ext uri="{9D8B030D-6E8A-4147-A177-3AD203B41FA5}">
                      <a16:colId xmlns:a16="http://schemas.microsoft.com/office/drawing/2014/main" val="3749750489"/>
                    </a:ext>
                  </a:extLst>
                </a:gridCol>
                <a:gridCol w="1568450">
                  <a:extLst>
                    <a:ext uri="{9D8B030D-6E8A-4147-A177-3AD203B41FA5}">
                      <a16:colId xmlns:a16="http://schemas.microsoft.com/office/drawing/2014/main" val="3347678253"/>
                    </a:ext>
                  </a:extLst>
                </a:gridCol>
                <a:gridCol w="1568450">
                  <a:extLst>
                    <a:ext uri="{9D8B030D-6E8A-4147-A177-3AD203B41FA5}">
                      <a16:colId xmlns:a16="http://schemas.microsoft.com/office/drawing/2014/main" val="3491376554"/>
                    </a:ext>
                  </a:extLst>
                </a:gridCol>
              </a:tblGrid>
              <a:tr h="271356">
                <a:tc gridSpan="3">
                  <a:txBody>
                    <a:bodyPr/>
                    <a:lstStyle/>
                    <a:p>
                      <a:pPr algn="ctr"/>
                      <a:r>
                        <a:rPr lang="it-IT" sz="14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ELEMENTI DALLE ANALISI DELLE CLE COMUNALI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29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 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 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171 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797849"/>
                  </a:ext>
                </a:extLst>
              </a:tr>
            </a:tbl>
          </a:graphicData>
        </a:graphic>
      </p:graphicFrame>
      <p:graphicFrame>
        <p:nvGraphicFramePr>
          <p:cNvPr id="8" name="Tabella 3">
            <a:extLst>
              <a:ext uri="{FF2B5EF4-FFF2-40B4-BE49-F238E27FC236}">
                <a16:creationId xmlns:a16="http://schemas.microsoft.com/office/drawing/2014/main" id="{D7B375DD-B055-4407-A30B-5834D126F1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391291"/>
              </p:ext>
            </p:extLst>
          </p:nvPr>
        </p:nvGraphicFramePr>
        <p:xfrm>
          <a:off x="7059930" y="3788915"/>
          <a:ext cx="4705350" cy="736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68450">
                  <a:extLst>
                    <a:ext uri="{9D8B030D-6E8A-4147-A177-3AD203B41FA5}">
                      <a16:colId xmlns:a16="http://schemas.microsoft.com/office/drawing/2014/main" val="3749750489"/>
                    </a:ext>
                  </a:extLst>
                </a:gridCol>
                <a:gridCol w="1568450">
                  <a:extLst>
                    <a:ext uri="{9D8B030D-6E8A-4147-A177-3AD203B41FA5}">
                      <a16:colId xmlns:a16="http://schemas.microsoft.com/office/drawing/2014/main" val="3347678253"/>
                    </a:ext>
                  </a:extLst>
                </a:gridCol>
                <a:gridCol w="1568450">
                  <a:extLst>
                    <a:ext uri="{9D8B030D-6E8A-4147-A177-3AD203B41FA5}">
                      <a16:colId xmlns:a16="http://schemas.microsoft.com/office/drawing/2014/main" val="3491376554"/>
                    </a:ext>
                  </a:extLst>
                </a:gridCol>
              </a:tblGrid>
              <a:tr h="271356">
                <a:tc gridSpan="3">
                  <a:txBody>
                    <a:bodyPr/>
                    <a:lstStyle/>
                    <a:p>
                      <a:pPr algn="ctr"/>
                      <a:r>
                        <a:rPr lang="it-IT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ELEMENTI CLE di CT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29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 AC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4797849"/>
                  </a:ext>
                </a:extLst>
              </a:tr>
            </a:tbl>
          </a:graphicData>
        </a:graphic>
      </p:graphicFrame>
      <p:sp>
        <p:nvSpPr>
          <p:cNvPr id="4" name="Freccia in giù 3">
            <a:extLst>
              <a:ext uri="{FF2B5EF4-FFF2-40B4-BE49-F238E27FC236}">
                <a16:creationId xmlns:a16="http://schemas.microsoft.com/office/drawing/2014/main" id="{25C23919-66C1-46BC-822E-32B0F653D693}"/>
              </a:ext>
            </a:extLst>
          </p:cNvPr>
          <p:cNvSpPr/>
          <p:nvPr/>
        </p:nvSpPr>
        <p:spPr>
          <a:xfrm>
            <a:off x="9163050" y="3057335"/>
            <a:ext cx="495300" cy="514829"/>
          </a:xfrm>
          <a:prstGeom prst="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A5FD775F-FF78-460F-B2A6-344FC430C29D}"/>
              </a:ext>
            </a:extLst>
          </p:cNvPr>
          <p:cNvSpPr/>
          <p:nvPr/>
        </p:nvSpPr>
        <p:spPr>
          <a:xfrm>
            <a:off x="6934200" y="3712715"/>
            <a:ext cx="4972050" cy="894242"/>
          </a:xfrm>
          <a:prstGeom prst="rect">
            <a:avLst/>
          </a:prstGeom>
          <a:noFill/>
          <a:ln w="28575"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3F534F1-F038-4CCF-8673-34451470C643}"/>
              </a:ext>
            </a:extLst>
          </p:cNvPr>
          <p:cNvSpPr txBox="1"/>
          <p:nvPr/>
        </p:nvSpPr>
        <p:spPr>
          <a:xfrm>
            <a:off x="7059930" y="5034262"/>
            <a:ext cx="4705350" cy="64633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Riduzione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 sensibile degli elementi rispetto alle CLE comunali</a:t>
            </a:r>
          </a:p>
        </p:txBody>
      </p:sp>
    </p:spTree>
    <p:extLst>
      <p:ext uri="{BB962C8B-B14F-4D97-AF65-F5344CB8AC3E}">
        <p14:creationId xmlns:p14="http://schemas.microsoft.com/office/powerpoint/2010/main" val="31015425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5">
            <a:extLst>
              <a:ext uri="{FF2B5EF4-FFF2-40B4-BE49-F238E27FC236}">
                <a16:creationId xmlns:a16="http://schemas.microsoft.com/office/drawing/2014/main" id="{19263D0F-9F1A-4952-A046-2DD4D86ED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Esempio di applicazione: la CLE del CT di Castellaneta (Ta)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CCBA3342-2F8F-4D32-B068-88265F1D0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668" y="2686485"/>
            <a:ext cx="10982899" cy="2669286"/>
          </a:xfrm>
        </p:spPr>
        <p:txBody>
          <a:bodyPr>
            <a:normAutofit lnSpcReduction="10000"/>
          </a:bodyPr>
          <a:lstStyle/>
          <a:p>
            <a:pPr marL="179388" lvl="3" indent="0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Principali risultati raggiunti:</a:t>
            </a:r>
          </a:p>
          <a:p>
            <a:pPr marL="179388" lvl="3" indent="0">
              <a:buNone/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5138" lvl="3" indent="-285750">
              <a:buFont typeface="Arial" panose="020B0604020202020204" pitchFamily="34" charset="0"/>
              <a:buChar char="•"/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5138" lvl="3" indent="-285750">
              <a:buFont typeface="Arial" panose="020B0604020202020204" pitchFamily="34" charset="0"/>
              <a:buChar char="•"/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5138" lvl="3" indent="-285750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Superamento della scala comunale a favore di una visione territoriale / interscalare</a:t>
            </a:r>
          </a:p>
          <a:p>
            <a:pPr marL="465138" lvl="3" indent="-285750"/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Individuazione argomentata degli elementi di rilevanza territoriale per la gestione dell’emergenza</a:t>
            </a:r>
          </a:p>
          <a:p>
            <a:pPr marL="465138" lvl="3" indent="-285750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5138" lvl="3" indent="-285750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Definizione di criteri generali e procedure applicabili in diverse situazioni</a:t>
            </a:r>
          </a:p>
          <a:p>
            <a:pPr marL="465138" lvl="3" indent="-285750">
              <a:buFont typeface="Arial" panose="020B0604020202020204" pitchFamily="34" charset="0"/>
              <a:buChar char="•"/>
            </a:pP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Confrontabilità dei risultati tra diversi contesti (riferimento per le politiche di intervento)</a:t>
            </a:r>
          </a:p>
          <a:p>
            <a:pPr marL="179388" lvl="3" indent="0">
              <a:buNone/>
            </a:pP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2343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5">
            <a:extLst>
              <a:ext uri="{FF2B5EF4-FFF2-40B4-BE49-F238E27FC236}">
                <a16:creationId xmlns:a16="http://schemas.microsoft.com/office/drawing/2014/main" id="{BC67F034-9F67-AA4C-9B2B-9B3CF7C4C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888" y="5922186"/>
            <a:ext cx="109162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Grazie per l’attenzione</a:t>
            </a:r>
          </a:p>
        </p:txBody>
      </p:sp>
      <p:sp>
        <p:nvSpPr>
          <p:cNvPr id="3" name="CasellaDiTesto 5">
            <a:extLst>
              <a:ext uri="{FF2B5EF4-FFF2-40B4-BE49-F238E27FC236}">
                <a16:creationId xmlns:a16="http://schemas.microsoft.com/office/drawing/2014/main" id="{A6300462-CE14-4A13-81E4-24330D0E15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265" y="3852742"/>
            <a:ext cx="108239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chemeClr val="bg1">
                    <a:lumMod val="50000"/>
                  </a:schemeClr>
                </a:solidFill>
                <a:latin typeface="Arial Bold" charset="0"/>
              </a:rPr>
              <a:t>Gli elementi strategici fondamentali del sistema strutturale di gestione dell'emergenza. La CLE di contesto territoriale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652ACFF-B789-47F0-A095-88E63E84FC6A}"/>
              </a:ext>
            </a:extLst>
          </p:cNvPr>
          <p:cNvSpPr txBox="1"/>
          <p:nvPr/>
        </p:nvSpPr>
        <p:spPr>
          <a:xfrm>
            <a:off x="641265" y="4891994"/>
            <a:ext cx="79121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G. Carbone, E. Cianci, F. Fazzio, C. Fontana, A. Gigliotti, V. Tomassoni – CNR IGAG</a:t>
            </a:r>
          </a:p>
        </p:txBody>
      </p:sp>
    </p:spTree>
    <p:extLst>
      <p:ext uri="{BB962C8B-B14F-4D97-AF65-F5344CB8AC3E}">
        <p14:creationId xmlns:p14="http://schemas.microsoft.com/office/powerpoint/2010/main" val="2115076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5">
            <a:extLst>
              <a:ext uri="{FF2B5EF4-FFF2-40B4-BE49-F238E27FC236}">
                <a16:creationId xmlns:a16="http://schemas.microsoft.com/office/drawing/2014/main" id="{BC67F034-9F67-AA4C-9B2B-9B3CF7C4C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Base di partenza: analisi delle CLE comunali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7DA80A66-CD38-4391-84D1-C9A65DEB2F49}"/>
              </a:ext>
            </a:extLst>
          </p:cNvPr>
          <p:cNvSpPr/>
          <p:nvPr/>
        </p:nvSpPr>
        <p:spPr>
          <a:xfrm>
            <a:off x="570926" y="4725631"/>
            <a:ext cx="94773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0000"/>
              </a:buClr>
            </a:pPr>
            <a:r>
              <a:rPr lang="it-IT" sz="2000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Nell’analisi CLE comunale si considerano le</a:t>
            </a:r>
          </a:p>
          <a:p>
            <a:pPr algn="just">
              <a:buClr>
                <a:srgbClr val="000000"/>
              </a:buClr>
            </a:pPr>
            <a:endParaRPr lang="it-IT" sz="2000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  <a:p>
            <a:pPr>
              <a:buClr>
                <a:srgbClr val="000000"/>
              </a:buClr>
            </a:pPr>
            <a:r>
              <a:rPr lang="it-IT" sz="2000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componenti strutturali del Piano di protezione civile </a:t>
            </a:r>
            <a:r>
              <a:rPr lang="it-IT" sz="2000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(elementi fisici)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sz="2000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Edifici strategici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sz="2000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Aree di emergenza</a:t>
            </a:r>
          </a:p>
          <a:p>
            <a:pPr marL="800100" lvl="1" indent="-34290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sz="2000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Infrastrutture di connessione e accessibilità</a:t>
            </a:r>
          </a:p>
        </p:txBody>
      </p:sp>
      <p:sp>
        <p:nvSpPr>
          <p:cNvPr id="8" name="Freccia in giù 7">
            <a:extLst>
              <a:ext uri="{FF2B5EF4-FFF2-40B4-BE49-F238E27FC236}">
                <a16:creationId xmlns:a16="http://schemas.microsoft.com/office/drawing/2014/main" id="{8029EE44-F308-422C-B4B0-8C07CEC48E4E}"/>
              </a:ext>
            </a:extLst>
          </p:cNvPr>
          <p:cNvSpPr/>
          <p:nvPr/>
        </p:nvSpPr>
        <p:spPr>
          <a:xfrm>
            <a:off x="5749154" y="2643370"/>
            <a:ext cx="347797" cy="352879"/>
          </a:xfrm>
          <a:prstGeom prst="downArrow">
            <a:avLst/>
          </a:prstGeom>
          <a:solidFill>
            <a:srgbClr val="B9C7CD"/>
          </a:solidFill>
          <a:ln>
            <a:solidFill>
              <a:srgbClr val="B9C7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08459DBB-70AE-4156-9E7A-5B8A210A8248}"/>
              </a:ext>
            </a:extLst>
          </p:cNvPr>
          <p:cNvSpPr/>
          <p:nvPr/>
        </p:nvSpPr>
        <p:spPr>
          <a:xfrm>
            <a:off x="570926" y="1327581"/>
            <a:ext cx="11259123" cy="2677656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>
              <a:buClr>
                <a:srgbClr val="000000"/>
              </a:buClr>
            </a:pPr>
            <a:r>
              <a:rPr lang="it-IT" sz="2000" b="1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Condizione</a:t>
            </a:r>
            <a:r>
              <a:rPr lang="it-IT" sz="20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it-IT" sz="2000" b="1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limite per l’emergenza (CLE)</a:t>
            </a:r>
          </a:p>
          <a:p>
            <a:pPr algn="just">
              <a:buClr>
                <a:srgbClr val="000000"/>
              </a:buClr>
            </a:pPr>
            <a:endParaRPr lang="it-IT" sz="2000" kern="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  <a:p>
            <a:pPr algn="just">
              <a:buClr>
                <a:srgbClr val="000000"/>
              </a:buClr>
            </a:pPr>
            <a:r>
              <a:rPr lang="it-IT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Condizione fino al cui raggiungimento, a seguito del manifestarsi dell'evento sismico, pur in concomitanza con il verificarsi di danni fisici e funzionali tali da condurre l'interruzione delle quasi totalità delle funzioni urbane presenti, compresa la residenza, l'insediamento urbano conserva comunque, nel suo complesso, l'</a:t>
            </a:r>
            <a:r>
              <a:rPr lang="it-IT" b="1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operatività</a:t>
            </a:r>
            <a:r>
              <a:rPr lang="it-IT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 della maggior parte delle </a:t>
            </a:r>
            <a:r>
              <a:rPr lang="it-IT" b="1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funzioni strategiche per l'emergenza</a:t>
            </a:r>
            <a:r>
              <a:rPr lang="it-IT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, la loro </a:t>
            </a:r>
            <a:r>
              <a:rPr lang="it-IT" b="1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accessibilità</a:t>
            </a:r>
            <a:r>
              <a:rPr lang="it-IT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 e </a:t>
            </a:r>
            <a:r>
              <a:rPr lang="it-IT" b="1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connessione</a:t>
            </a:r>
            <a:r>
              <a:rPr lang="it-IT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 con il contesto territoriale </a:t>
            </a:r>
          </a:p>
          <a:p>
            <a:pPr algn="just">
              <a:buClr>
                <a:srgbClr val="000000"/>
              </a:buClr>
            </a:pPr>
            <a:endParaRPr lang="it-IT" sz="2000" kern="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  <a:p>
            <a:pPr algn="just">
              <a:buClr>
                <a:srgbClr val="000000"/>
              </a:buClr>
            </a:pPr>
            <a:r>
              <a:rPr lang="it-IT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(</a:t>
            </a:r>
            <a:r>
              <a:rPr lang="it-IT" kern="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Opcm</a:t>
            </a:r>
            <a:r>
              <a:rPr lang="it-IT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 4007/2012, </a:t>
            </a:r>
            <a:r>
              <a:rPr lang="it-IT" kern="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Ocdpc</a:t>
            </a:r>
            <a:r>
              <a:rPr lang="it-IT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 344/2016 art. 18 c.2)</a:t>
            </a:r>
            <a:endParaRPr lang="it-IT" sz="2000" b="1" kern="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2915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5">
            <a:extLst>
              <a:ext uri="{FF2B5EF4-FFF2-40B4-BE49-F238E27FC236}">
                <a16:creationId xmlns:a16="http://schemas.microsoft.com/office/drawing/2014/main" id="{BC67F034-9F67-AA4C-9B2B-9B3CF7C4C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Componenti strutturali del Piano di PC: dal comune al contesto territoriale 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00BAB1D3-61B8-4873-9CC8-8CFE650D85C4}"/>
              </a:ext>
            </a:extLst>
          </p:cNvPr>
          <p:cNvGrpSpPr>
            <a:grpSpLocks noChangeAspect="1"/>
          </p:cNvGrpSpPr>
          <p:nvPr/>
        </p:nvGrpSpPr>
        <p:grpSpPr>
          <a:xfrm>
            <a:off x="1378308" y="1196504"/>
            <a:ext cx="1241900" cy="1290721"/>
            <a:chOff x="5257400" y="2037809"/>
            <a:chExt cx="1529321" cy="1589440"/>
          </a:xfrm>
        </p:grpSpPr>
        <p:sp>
          <p:nvSpPr>
            <p:cNvPr id="10" name="Figura a mano libera 3">
              <a:extLst>
                <a:ext uri="{FF2B5EF4-FFF2-40B4-BE49-F238E27FC236}">
                  <a16:creationId xmlns:a16="http://schemas.microsoft.com/office/drawing/2014/main" id="{DA8A9610-0EB8-4985-B565-51346F80DB00}"/>
                </a:ext>
              </a:extLst>
            </p:cNvPr>
            <p:cNvSpPr/>
            <p:nvPr/>
          </p:nvSpPr>
          <p:spPr>
            <a:xfrm>
              <a:off x="5257400" y="2124411"/>
              <a:ext cx="1492848" cy="1472886"/>
            </a:xfrm>
            <a:custGeom>
              <a:avLst/>
              <a:gdLst>
                <a:gd name="connsiteX0" fmla="*/ 744263 w 3588922"/>
                <a:gd name="connsiteY0" fmla="*/ 25374 h 3540932"/>
                <a:gd name="connsiteX1" fmla="*/ 25171 w 3588922"/>
                <a:gd name="connsiteY1" fmla="*/ 1410291 h 3540932"/>
                <a:gd name="connsiteX2" fmla="*/ 1720806 w 3588922"/>
                <a:gd name="connsiteY2" fmla="*/ 3540932 h 3540932"/>
                <a:gd name="connsiteX3" fmla="*/ 3567362 w 3588922"/>
                <a:gd name="connsiteY3" fmla="*/ 1419168 h 3540932"/>
                <a:gd name="connsiteX4" fmla="*/ 2750616 w 3588922"/>
                <a:gd name="connsiteY4" fmla="*/ 779976 h 3540932"/>
                <a:gd name="connsiteX5" fmla="*/ 3079090 w 3588922"/>
                <a:gd name="connsiteY5" fmla="*/ 185172 h 3540932"/>
                <a:gd name="connsiteX6" fmla="*/ 2111424 w 3588922"/>
                <a:gd name="connsiteY6" fmla="*/ 25374 h 3540932"/>
                <a:gd name="connsiteX7" fmla="*/ 1285800 w 3588922"/>
                <a:gd name="connsiteY7" fmla="*/ 646811 h 3540932"/>
                <a:gd name="connsiteX8" fmla="*/ 744263 w 3588922"/>
                <a:gd name="connsiteY8" fmla="*/ 25374 h 35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8922" h="3540932">
                  <a:moveTo>
                    <a:pt x="744263" y="25374"/>
                  </a:moveTo>
                  <a:cubicBezTo>
                    <a:pt x="534158" y="152621"/>
                    <a:pt x="-137586" y="824365"/>
                    <a:pt x="25171" y="1410291"/>
                  </a:cubicBezTo>
                  <a:cubicBezTo>
                    <a:pt x="187928" y="1996217"/>
                    <a:pt x="1130441" y="3539453"/>
                    <a:pt x="1720806" y="3540932"/>
                  </a:cubicBezTo>
                  <a:cubicBezTo>
                    <a:pt x="2311171" y="3542411"/>
                    <a:pt x="3395727" y="1879327"/>
                    <a:pt x="3567362" y="1419168"/>
                  </a:cubicBezTo>
                  <a:cubicBezTo>
                    <a:pt x="3738997" y="959009"/>
                    <a:pt x="2831995" y="985642"/>
                    <a:pt x="2750616" y="779976"/>
                  </a:cubicBezTo>
                  <a:cubicBezTo>
                    <a:pt x="2669237" y="574310"/>
                    <a:pt x="3185622" y="310939"/>
                    <a:pt x="3079090" y="185172"/>
                  </a:cubicBezTo>
                  <a:cubicBezTo>
                    <a:pt x="2972558" y="59405"/>
                    <a:pt x="2410306" y="-51566"/>
                    <a:pt x="2111424" y="25374"/>
                  </a:cubicBezTo>
                  <a:cubicBezTo>
                    <a:pt x="1812542" y="102314"/>
                    <a:pt x="1513660" y="645331"/>
                    <a:pt x="1285800" y="646811"/>
                  </a:cubicBezTo>
                  <a:cubicBezTo>
                    <a:pt x="1057940" y="648291"/>
                    <a:pt x="954368" y="-101873"/>
                    <a:pt x="744263" y="25374"/>
                  </a:cubicBezTo>
                  <a:close/>
                </a:path>
              </a:pathLst>
            </a:custGeom>
            <a:solidFill>
              <a:srgbClr val="EEECE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Figura a mano libera 4">
              <a:extLst>
                <a:ext uri="{FF2B5EF4-FFF2-40B4-BE49-F238E27FC236}">
                  <a16:creationId xmlns:a16="http://schemas.microsoft.com/office/drawing/2014/main" id="{BE11D742-B697-40FE-8173-C9B6E78C03AC}"/>
                </a:ext>
              </a:extLst>
            </p:cNvPr>
            <p:cNvSpPr/>
            <p:nvPr/>
          </p:nvSpPr>
          <p:spPr>
            <a:xfrm>
              <a:off x="5338978" y="2733702"/>
              <a:ext cx="1063514" cy="514186"/>
            </a:xfrm>
            <a:custGeom>
              <a:avLst/>
              <a:gdLst>
                <a:gd name="connsiteX0" fmla="*/ 0 w 2556769"/>
                <a:gd name="connsiteY0" fmla="*/ 359916 h 1236144"/>
                <a:gd name="connsiteX1" fmla="*/ 914400 w 2556769"/>
                <a:gd name="connsiteY1" fmla="*/ 40319 h 1236144"/>
                <a:gd name="connsiteX2" fmla="*/ 1322773 w 2556769"/>
                <a:gd name="connsiteY2" fmla="*/ 1167784 h 1236144"/>
                <a:gd name="connsiteX3" fmla="*/ 2281561 w 2556769"/>
                <a:gd name="connsiteY3" fmla="*/ 1123395 h 1236144"/>
                <a:gd name="connsiteX4" fmla="*/ 2556769 w 2556769"/>
                <a:gd name="connsiteY4" fmla="*/ 1229927 h 123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769" h="1236144">
                  <a:moveTo>
                    <a:pt x="0" y="359916"/>
                  </a:moveTo>
                  <a:cubicBezTo>
                    <a:pt x="346969" y="132795"/>
                    <a:pt x="693938" y="-94326"/>
                    <a:pt x="914400" y="40319"/>
                  </a:cubicBezTo>
                  <a:cubicBezTo>
                    <a:pt x="1134862" y="174964"/>
                    <a:pt x="1094913" y="987271"/>
                    <a:pt x="1322773" y="1167784"/>
                  </a:cubicBezTo>
                  <a:cubicBezTo>
                    <a:pt x="1550633" y="1348297"/>
                    <a:pt x="2075895" y="1113038"/>
                    <a:pt x="2281561" y="1123395"/>
                  </a:cubicBezTo>
                  <a:cubicBezTo>
                    <a:pt x="2487227" y="1133752"/>
                    <a:pt x="2521998" y="1181839"/>
                    <a:pt x="2556769" y="1229927"/>
                  </a:cubicBezTo>
                </a:path>
              </a:pathLst>
            </a:custGeom>
            <a:noFill/>
            <a:ln w="12700" cap="flat" cmpd="sng" algn="ctr">
              <a:solidFill>
                <a:srgbClr val="4F81BD">
                  <a:shade val="50000"/>
                </a:srgb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Figura a mano libera 6">
              <a:extLst>
                <a:ext uri="{FF2B5EF4-FFF2-40B4-BE49-F238E27FC236}">
                  <a16:creationId xmlns:a16="http://schemas.microsoft.com/office/drawing/2014/main" id="{0F53ED6B-CA47-405A-99B3-989333F92109}"/>
                </a:ext>
              </a:extLst>
            </p:cNvPr>
            <p:cNvSpPr/>
            <p:nvPr/>
          </p:nvSpPr>
          <p:spPr>
            <a:xfrm>
              <a:off x="6044295" y="2443974"/>
              <a:ext cx="350812" cy="801328"/>
            </a:xfrm>
            <a:custGeom>
              <a:avLst/>
              <a:gdLst>
                <a:gd name="connsiteX0" fmla="*/ 843379 w 843379"/>
                <a:gd name="connsiteY0" fmla="*/ 0 h 1926454"/>
                <a:gd name="connsiteX1" fmla="*/ 257452 w 843379"/>
                <a:gd name="connsiteY1" fmla="*/ 683580 h 1926454"/>
                <a:gd name="connsiteX2" fmla="*/ 168676 w 843379"/>
                <a:gd name="connsiteY2" fmla="*/ 1393794 h 1926454"/>
                <a:gd name="connsiteX3" fmla="*/ 0 w 843379"/>
                <a:gd name="connsiteY3" fmla="*/ 1926454 h 1926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379" h="1926454">
                  <a:moveTo>
                    <a:pt x="843379" y="0"/>
                  </a:moveTo>
                  <a:cubicBezTo>
                    <a:pt x="606640" y="225640"/>
                    <a:pt x="369902" y="451281"/>
                    <a:pt x="257452" y="683580"/>
                  </a:cubicBezTo>
                  <a:cubicBezTo>
                    <a:pt x="145002" y="915879"/>
                    <a:pt x="211585" y="1186648"/>
                    <a:pt x="168676" y="1393794"/>
                  </a:cubicBezTo>
                  <a:cubicBezTo>
                    <a:pt x="125767" y="1600940"/>
                    <a:pt x="62883" y="1763697"/>
                    <a:pt x="0" y="1926454"/>
                  </a:cubicBezTo>
                </a:path>
              </a:pathLst>
            </a:custGeom>
            <a:noFill/>
            <a:ln w="12700" cap="flat" cmpd="sng" algn="ctr">
              <a:solidFill>
                <a:srgbClr val="4F81BD">
                  <a:shade val="50000"/>
                </a:srgb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Figura a mano libera 7">
              <a:extLst>
                <a:ext uri="{FF2B5EF4-FFF2-40B4-BE49-F238E27FC236}">
                  <a16:creationId xmlns:a16="http://schemas.microsoft.com/office/drawing/2014/main" id="{63A9BC6C-A0A4-44AF-A361-B0F31DA4CC6B}"/>
                </a:ext>
              </a:extLst>
            </p:cNvPr>
            <p:cNvSpPr/>
            <p:nvPr/>
          </p:nvSpPr>
          <p:spPr>
            <a:xfrm>
              <a:off x="6311589" y="2665394"/>
              <a:ext cx="257223" cy="317724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Figura a mano libera 8">
              <a:extLst>
                <a:ext uri="{FF2B5EF4-FFF2-40B4-BE49-F238E27FC236}">
                  <a16:creationId xmlns:a16="http://schemas.microsoft.com/office/drawing/2014/main" id="{14D4D290-9468-4713-AD57-4BAF44588E49}"/>
                </a:ext>
              </a:extLst>
            </p:cNvPr>
            <p:cNvSpPr/>
            <p:nvPr/>
          </p:nvSpPr>
          <p:spPr>
            <a:xfrm rot="16200000">
              <a:off x="5754416" y="2379981"/>
              <a:ext cx="201184" cy="299524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Figura a mano libera 9">
              <a:extLst>
                <a:ext uri="{FF2B5EF4-FFF2-40B4-BE49-F238E27FC236}">
                  <a16:creationId xmlns:a16="http://schemas.microsoft.com/office/drawing/2014/main" id="{5842CABB-3957-414F-B3E9-E49D5D7AB194}"/>
                </a:ext>
              </a:extLst>
            </p:cNvPr>
            <p:cNvSpPr/>
            <p:nvPr/>
          </p:nvSpPr>
          <p:spPr>
            <a:xfrm rot="16200000">
              <a:off x="5448495" y="2819385"/>
              <a:ext cx="350947" cy="289338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Figura a mano libera 10">
              <a:extLst>
                <a:ext uri="{FF2B5EF4-FFF2-40B4-BE49-F238E27FC236}">
                  <a16:creationId xmlns:a16="http://schemas.microsoft.com/office/drawing/2014/main" id="{292EB3EA-4A3A-4DEF-A06F-393219B4985F}"/>
                </a:ext>
              </a:extLst>
            </p:cNvPr>
            <p:cNvSpPr/>
            <p:nvPr/>
          </p:nvSpPr>
          <p:spPr>
            <a:xfrm>
              <a:off x="5593460" y="2390855"/>
              <a:ext cx="879363" cy="1039979"/>
            </a:xfrm>
            <a:custGeom>
              <a:avLst/>
              <a:gdLst>
                <a:gd name="connsiteX0" fmla="*/ 765 w 2114056"/>
                <a:gd name="connsiteY0" fmla="*/ 1272922 h 2500189"/>
                <a:gd name="connsiteX1" fmla="*/ 471282 w 2114056"/>
                <a:gd name="connsiteY1" fmla="*/ 251990 h 2500189"/>
                <a:gd name="connsiteX2" fmla="*/ 1101596 w 2114056"/>
                <a:gd name="connsiteY2" fmla="*/ 21171 h 2500189"/>
                <a:gd name="connsiteX3" fmla="*/ 1749666 w 2114056"/>
                <a:gd name="connsiteY3" fmla="*/ 642608 h 2500189"/>
                <a:gd name="connsiteX4" fmla="*/ 2078140 w 2114056"/>
                <a:gd name="connsiteY4" fmla="*/ 935571 h 2500189"/>
                <a:gd name="connsiteX5" fmla="*/ 906288 w 2114056"/>
                <a:gd name="connsiteY5" fmla="*/ 1610274 h 2500189"/>
                <a:gd name="connsiteX6" fmla="*/ 861899 w 2114056"/>
                <a:gd name="connsiteY6" fmla="*/ 2498041 h 2500189"/>
                <a:gd name="connsiteX7" fmla="*/ 373627 w 2114056"/>
                <a:gd name="connsiteY7" fmla="*/ 1841093 h 2500189"/>
                <a:gd name="connsiteX8" fmla="*/ 765 w 2114056"/>
                <a:gd name="connsiteY8" fmla="*/ 1272922 h 2500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4056" h="2500189">
                  <a:moveTo>
                    <a:pt x="765" y="1272922"/>
                  </a:moveTo>
                  <a:cubicBezTo>
                    <a:pt x="17041" y="1008071"/>
                    <a:pt x="287810" y="460615"/>
                    <a:pt x="471282" y="251990"/>
                  </a:cubicBezTo>
                  <a:cubicBezTo>
                    <a:pt x="654754" y="43365"/>
                    <a:pt x="888532" y="-43932"/>
                    <a:pt x="1101596" y="21171"/>
                  </a:cubicBezTo>
                  <a:cubicBezTo>
                    <a:pt x="1314660" y="86274"/>
                    <a:pt x="1586909" y="490208"/>
                    <a:pt x="1749666" y="642608"/>
                  </a:cubicBezTo>
                  <a:cubicBezTo>
                    <a:pt x="1912423" y="795008"/>
                    <a:pt x="2218703" y="774293"/>
                    <a:pt x="2078140" y="935571"/>
                  </a:cubicBezTo>
                  <a:cubicBezTo>
                    <a:pt x="1937577" y="1096849"/>
                    <a:pt x="1108995" y="1349862"/>
                    <a:pt x="906288" y="1610274"/>
                  </a:cubicBezTo>
                  <a:cubicBezTo>
                    <a:pt x="703581" y="1870686"/>
                    <a:pt x="950676" y="2459571"/>
                    <a:pt x="861899" y="2498041"/>
                  </a:cubicBezTo>
                  <a:cubicBezTo>
                    <a:pt x="773122" y="2536511"/>
                    <a:pt x="515670" y="2048239"/>
                    <a:pt x="373627" y="1841093"/>
                  </a:cubicBezTo>
                  <a:cubicBezTo>
                    <a:pt x="231584" y="1633947"/>
                    <a:pt x="-15511" y="1537773"/>
                    <a:pt x="765" y="1272922"/>
                  </a:cubicBezTo>
                  <a:close/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ttangolo arrotondato 12">
              <a:extLst>
                <a:ext uri="{FF2B5EF4-FFF2-40B4-BE49-F238E27FC236}">
                  <a16:creationId xmlns:a16="http://schemas.microsoft.com/office/drawing/2014/main" id="{F0A00E9D-6847-4A83-AA21-F7FC256BEA3A}"/>
                </a:ext>
              </a:extLst>
            </p:cNvPr>
            <p:cNvSpPr/>
            <p:nvPr/>
          </p:nvSpPr>
          <p:spPr>
            <a:xfrm>
              <a:off x="5549704" y="2884745"/>
              <a:ext cx="89857" cy="89857"/>
            </a:xfrm>
            <a:prstGeom prst="roundRect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ettangolo arrotondato 13">
              <a:extLst>
                <a:ext uri="{FF2B5EF4-FFF2-40B4-BE49-F238E27FC236}">
                  <a16:creationId xmlns:a16="http://schemas.microsoft.com/office/drawing/2014/main" id="{F5113B29-25FF-4638-9B75-5196852AD193}"/>
                </a:ext>
              </a:extLst>
            </p:cNvPr>
            <p:cNvSpPr/>
            <p:nvPr/>
          </p:nvSpPr>
          <p:spPr>
            <a:xfrm>
              <a:off x="6264997" y="2620029"/>
              <a:ext cx="179715" cy="90730"/>
            </a:xfrm>
            <a:prstGeom prst="roundRect">
              <a:avLst/>
            </a:prstGeom>
            <a:solidFill>
              <a:srgbClr val="FFAB5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Figura a mano libera 14">
              <a:extLst>
                <a:ext uri="{FF2B5EF4-FFF2-40B4-BE49-F238E27FC236}">
                  <a16:creationId xmlns:a16="http://schemas.microsoft.com/office/drawing/2014/main" id="{9FBD0868-A910-40D1-A88D-03516A1B988A}"/>
                </a:ext>
              </a:extLst>
            </p:cNvPr>
            <p:cNvSpPr/>
            <p:nvPr/>
          </p:nvSpPr>
          <p:spPr>
            <a:xfrm>
              <a:off x="5970440" y="2783708"/>
              <a:ext cx="494829" cy="653618"/>
            </a:xfrm>
            <a:custGeom>
              <a:avLst/>
              <a:gdLst>
                <a:gd name="connsiteX0" fmla="*/ 1189607 w 1189607"/>
                <a:gd name="connsiteY0" fmla="*/ 0 h 1571348"/>
                <a:gd name="connsiteX1" fmla="*/ 834501 w 1189607"/>
                <a:gd name="connsiteY1" fmla="*/ 807868 h 1571348"/>
                <a:gd name="connsiteX2" fmla="*/ 0 w 1189607"/>
                <a:gd name="connsiteY2" fmla="*/ 1571348 h 157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9607" h="1571348">
                  <a:moveTo>
                    <a:pt x="1189607" y="0"/>
                  </a:moveTo>
                  <a:cubicBezTo>
                    <a:pt x="1111188" y="272988"/>
                    <a:pt x="1032769" y="545977"/>
                    <a:pt x="834501" y="807868"/>
                  </a:cubicBezTo>
                  <a:cubicBezTo>
                    <a:pt x="636233" y="1069759"/>
                    <a:pt x="318116" y="1320553"/>
                    <a:pt x="0" y="1571348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Ovale 19">
              <a:extLst>
                <a:ext uri="{FF2B5EF4-FFF2-40B4-BE49-F238E27FC236}">
                  <a16:creationId xmlns:a16="http://schemas.microsoft.com/office/drawing/2014/main" id="{ECF4633D-1209-4714-A743-C6471E718BD7}"/>
                </a:ext>
              </a:extLst>
            </p:cNvPr>
            <p:cNvSpPr/>
            <p:nvPr/>
          </p:nvSpPr>
          <p:spPr>
            <a:xfrm>
              <a:off x="6431175" y="2729237"/>
              <a:ext cx="89857" cy="89857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Figura a mano libera 29">
              <a:extLst>
                <a:ext uri="{FF2B5EF4-FFF2-40B4-BE49-F238E27FC236}">
                  <a16:creationId xmlns:a16="http://schemas.microsoft.com/office/drawing/2014/main" id="{4978FF80-E20F-47A3-B169-2DA210CAE55A}"/>
                </a:ext>
              </a:extLst>
            </p:cNvPr>
            <p:cNvSpPr/>
            <p:nvPr/>
          </p:nvSpPr>
          <p:spPr>
            <a:xfrm>
              <a:off x="5722836" y="2503059"/>
              <a:ext cx="267231" cy="633089"/>
            </a:xfrm>
            <a:custGeom>
              <a:avLst/>
              <a:gdLst>
                <a:gd name="connsiteX0" fmla="*/ 249028 w 642445"/>
                <a:gd name="connsiteY0" fmla="*/ 0 h 1521996"/>
                <a:gd name="connsiteX1" fmla="*/ 639646 w 642445"/>
                <a:gd name="connsiteY1" fmla="*/ 1242873 h 1521996"/>
                <a:gd name="connsiteX2" fmla="*/ 71475 w 642445"/>
                <a:gd name="connsiteY2" fmla="*/ 1491448 h 1521996"/>
                <a:gd name="connsiteX3" fmla="*/ 27087 w 642445"/>
                <a:gd name="connsiteY3" fmla="*/ 1509203 h 152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445" h="1521996">
                  <a:moveTo>
                    <a:pt x="249028" y="0"/>
                  </a:moveTo>
                  <a:cubicBezTo>
                    <a:pt x="459133" y="497149"/>
                    <a:pt x="669238" y="994298"/>
                    <a:pt x="639646" y="1242873"/>
                  </a:cubicBezTo>
                  <a:cubicBezTo>
                    <a:pt x="610054" y="1491448"/>
                    <a:pt x="173568" y="1447060"/>
                    <a:pt x="71475" y="1491448"/>
                  </a:cubicBezTo>
                  <a:cubicBezTo>
                    <a:pt x="-30618" y="1535836"/>
                    <a:pt x="-1766" y="1522519"/>
                    <a:pt x="27087" y="1509203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Rettangolo arrotondato 30">
              <a:extLst>
                <a:ext uri="{FF2B5EF4-FFF2-40B4-BE49-F238E27FC236}">
                  <a16:creationId xmlns:a16="http://schemas.microsoft.com/office/drawing/2014/main" id="{32BBE75E-E713-459F-B5B6-AEF051EAFB76}"/>
                </a:ext>
              </a:extLst>
            </p:cNvPr>
            <p:cNvSpPr/>
            <p:nvPr/>
          </p:nvSpPr>
          <p:spPr>
            <a:xfrm>
              <a:off x="5690682" y="3094599"/>
              <a:ext cx="89857" cy="89857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le 22">
              <a:extLst>
                <a:ext uri="{FF2B5EF4-FFF2-40B4-BE49-F238E27FC236}">
                  <a16:creationId xmlns:a16="http://schemas.microsoft.com/office/drawing/2014/main" id="{0AEB3068-5284-4CDA-8681-27088658FC0D}"/>
                </a:ext>
              </a:extLst>
            </p:cNvPr>
            <p:cNvSpPr/>
            <p:nvPr/>
          </p:nvSpPr>
          <p:spPr>
            <a:xfrm>
              <a:off x="5761390" y="2449972"/>
              <a:ext cx="89857" cy="89857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Figura a mano libera 33">
              <a:extLst>
                <a:ext uri="{FF2B5EF4-FFF2-40B4-BE49-F238E27FC236}">
                  <a16:creationId xmlns:a16="http://schemas.microsoft.com/office/drawing/2014/main" id="{C8A755F9-8FCB-4C69-B899-9F985CC66585}"/>
                </a:ext>
              </a:extLst>
            </p:cNvPr>
            <p:cNvSpPr/>
            <p:nvPr/>
          </p:nvSpPr>
          <p:spPr>
            <a:xfrm>
              <a:off x="5948283" y="3463175"/>
              <a:ext cx="19017" cy="125554"/>
            </a:xfrm>
            <a:custGeom>
              <a:avLst/>
              <a:gdLst>
                <a:gd name="connsiteX0" fmla="*/ 0 w 8877"/>
                <a:gd name="connsiteY0" fmla="*/ 0 h 630314"/>
                <a:gd name="connsiteX1" fmla="*/ 8877 w 8877"/>
                <a:gd name="connsiteY1" fmla="*/ 630314 h 6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77" h="630314">
                  <a:moveTo>
                    <a:pt x="0" y="0"/>
                  </a:moveTo>
                  <a:lnTo>
                    <a:pt x="8877" y="630314"/>
                  </a:ln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ttangolo arrotondato 34">
              <a:extLst>
                <a:ext uri="{FF2B5EF4-FFF2-40B4-BE49-F238E27FC236}">
                  <a16:creationId xmlns:a16="http://schemas.microsoft.com/office/drawing/2014/main" id="{30D2CF33-274F-4D04-9E3A-D9EF921260BC}"/>
                </a:ext>
              </a:extLst>
            </p:cNvPr>
            <p:cNvSpPr/>
            <p:nvPr/>
          </p:nvSpPr>
          <p:spPr>
            <a:xfrm>
              <a:off x="5914913" y="3387629"/>
              <a:ext cx="89857" cy="89857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le 25">
              <a:extLst>
                <a:ext uri="{FF2B5EF4-FFF2-40B4-BE49-F238E27FC236}">
                  <a16:creationId xmlns:a16="http://schemas.microsoft.com/office/drawing/2014/main" id="{ED6406DC-7C6F-4175-B393-FCDD714D22D3}"/>
                </a:ext>
              </a:extLst>
            </p:cNvPr>
            <p:cNvSpPr/>
            <p:nvPr/>
          </p:nvSpPr>
          <p:spPr>
            <a:xfrm>
              <a:off x="5914913" y="3535871"/>
              <a:ext cx="89857" cy="91378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Rettangolo arrotondato 48">
              <a:extLst>
                <a:ext uri="{FF2B5EF4-FFF2-40B4-BE49-F238E27FC236}">
                  <a16:creationId xmlns:a16="http://schemas.microsoft.com/office/drawing/2014/main" id="{801191AC-1B27-46E9-8B84-35FEBD5CCBFF}"/>
                </a:ext>
              </a:extLst>
            </p:cNvPr>
            <p:cNvSpPr/>
            <p:nvPr/>
          </p:nvSpPr>
          <p:spPr>
            <a:xfrm>
              <a:off x="5744710" y="3243808"/>
              <a:ext cx="179715" cy="108562"/>
            </a:xfrm>
            <a:prstGeom prst="roundRect">
              <a:avLst/>
            </a:prstGeom>
            <a:solidFill>
              <a:srgbClr val="DA6D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ettangolo arrotondato 11">
              <a:extLst>
                <a:ext uri="{FF2B5EF4-FFF2-40B4-BE49-F238E27FC236}">
                  <a16:creationId xmlns:a16="http://schemas.microsoft.com/office/drawing/2014/main" id="{A5B130BF-A6A7-4502-B5EE-D03D79CD6677}"/>
                </a:ext>
              </a:extLst>
            </p:cNvPr>
            <p:cNvSpPr/>
            <p:nvPr/>
          </p:nvSpPr>
          <p:spPr>
            <a:xfrm>
              <a:off x="5284751" y="2642971"/>
              <a:ext cx="179715" cy="90730"/>
            </a:xfrm>
            <a:prstGeom prst="roundRect">
              <a:avLst/>
            </a:prstGeom>
            <a:solidFill>
              <a:srgbClr val="FFAB5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Rettangolo arrotondato 11">
              <a:extLst>
                <a:ext uri="{FF2B5EF4-FFF2-40B4-BE49-F238E27FC236}">
                  <a16:creationId xmlns:a16="http://schemas.microsoft.com/office/drawing/2014/main" id="{D0C9D9D4-A707-4407-ADA6-4B657D8018C6}"/>
                </a:ext>
              </a:extLst>
            </p:cNvPr>
            <p:cNvSpPr/>
            <p:nvPr/>
          </p:nvSpPr>
          <p:spPr>
            <a:xfrm>
              <a:off x="6064745" y="3261639"/>
              <a:ext cx="179715" cy="90730"/>
            </a:xfrm>
            <a:prstGeom prst="roundRect">
              <a:avLst/>
            </a:prstGeom>
            <a:solidFill>
              <a:srgbClr val="FFAB5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0" name="Connettore diritto 29">
              <a:extLst>
                <a:ext uri="{FF2B5EF4-FFF2-40B4-BE49-F238E27FC236}">
                  <a16:creationId xmlns:a16="http://schemas.microsoft.com/office/drawing/2014/main" id="{676B43BF-5F78-4D63-831A-7B40D593E721}"/>
                </a:ext>
              </a:extLst>
            </p:cNvPr>
            <p:cNvCxnSpPr>
              <a:cxnSpLocks/>
              <a:stCxn id="17" idx="0"/>
              <a:endCxn id="28" idx="2"/>
            </p:cNvCxnSpPr>
            <p:nvPr/>
          </p:nvCxnSpPr>
          <p:spPr>
            <a:xfrm flipH="1" flipV="1">
              <a:off x="5374609" y="2733702"/>
              <a:ext cx="220024" cy="15104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1" name="Connettore diritto 30">
              <a:extLst>
                <a:ext uri="{FF2B5EF4-FFF2-40B4-BE49-F238E27FC236}">
                  <a16:creationId xmlns:a16="http://schemas.microsoft.com/office/drawing/2014/main" id="{A3476CAF-196E-447A-BDCC-667A5E6F2F1E}"/>
                </a:ext>
              </a:extLst>
            </p:cNvPr>
            <p:cNvCxnSpPr>
              <a:cxnSpLocks/>
              <a:stCxn id="28" idx="0"/>
            </p:cNvCxnSpPr>
            <p:nvPr/>
          </p:nvCxnSpPr>
          <p:spPr>
            <a:xfrm flipV="1">
              <a:off x="5374609" y="2503059"/>
              <a:ext cx="87980" cy="13991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06EEC6A4-5654-4164-B8B2-211E681D329E}"/>
                </a:ext>
              </a:extLst>
            </p:cNvPr>
            <p:cNvCxnSpPr>
              <a:endCxn id="23" idx="2"/>
            </p:cNvCxnSpPr>
            <p:nvPr/>
          </p:nvCxnSpPr>
          <p:spPr>
            <a:xfrm>
              <a:off x="5489219" y="2443974"/>
              <a:ext cx="272170" cy="50927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33" name="Rettangolo arrotondato 30">
              <a:extLst>
                <a:ext uri="{FF2B5EF4-FFF2-40B4-BE49-F238E27FC236}">
                  <a16:creationId xmlns:a16="http://schemas.microsoft.com/office/drawing/2014/main" id="{87BEF6E3-2B73-4213-9C2A-DD74FA8DF35F}"/>
                </a:ext>
              </a:extLst>
            </p:cNvPr>
            <p:cNvSpPr/>
            <p:nvPr/>
          </p:nvSpPr>
          <p:spPr>
            <a:xfrm>
              <a:off x="5855008" y="2665831"/>
              <a:ext cx="89857" cy="89857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Rettangolo arrotondato 30">
              <a:extLst>
                <a:ext uri="{FF2B5EF4-FFF2-40B4-BE49-F238E27FC236}">
                  <a16:creationId xmlns:a16="http://schemas.microsoft.com/office/drawing/2014/main" id="{2B3100BF-A6EC-44A8-87EF-CDAE00BD905F}"/>
                </a:ext>
              </a:extLst>
            </p:cNvPr>
            <p:cNvSpPr/>
            <p:nvPr/>
          </p:nvSpPr>
          <p:spPr>
            <a:xfrm>
              <a:off x="5937079" y="3006728"/>
              <a:ext cx="89857" cy="89857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5" name="Connettore diritto 34">
              <a:extLst>
                <a:ext uri="{FF2B5EF4-FFF2-40B4-BE49-F238E27FC236}">
                  <a16:creationId xmlns:a16="http://schemas.microsoft.com/office/drawing/2014/main" id="{5083FDFE-8BD3-46E8-882C-FDF82D06BD5D}"/>
                </a:ext>
              </a:extLst>
            </p:cNvPr>
            <p:cNvCxnSpPr>
              <a:stCxn id="38" idx="2"/>
              <a:endCxn id="36" idx="1"/>
            </p:cNvCxnSpPr>
            <p:nvPr/>
          </p:nvCxnSpPr>
          <p:spPr>
            <a:xfrm flipV="1">
              <a:off x="6044295" y="2225526"/>
              <a:ext cx="220702" cy="224446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36" name="Rettangolo arrotondato 30">
              <a:extLst>
                <a:ext uri="{FF2B5EF4-FFF2-40B4-BE49-F238E27FC236}">
                  <a16:creationId xmlns:a16="http://schemas.microsoft.com/office/drawing/2014/main" id="{70DADFC6-0D6F-46A7-B57C-85957D1C42A8}"/>
                </a:ext>
              </a:extLst>
            </p:cNvPr>
            <p:cNvSpPr/>
            <p:nvPr/>
          </p:nvSpPr>
          <p:spPr>
            <a:xfrm>
              <a:off x="6264997" y="2180598"/>
              <a:ext cx="89857" cy="89857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Ovale 36">
              <a:extLst>
                <a:ext uri="{FF2B5EF4-FFF2-40B4-BE49-F238E27FC236}">
                  <a16:creationId xmlns:a16="http://schemas.microsoft.com/office/drawing/2014/main" id="{313D158B-72E0-45BE-9903-DCD643498AB2}"/>
                </a:ext>
              </a:extLst>
            </p:cNvPr>
            <p:cNvSpPr/>
            <p:nvPr/>
          </p:nvSpPr>
          <p:spPr>
            <a:xfrm>
              <a:off x="6123544" y="2263823"/>
              <a:ext cx="89857" cy="89857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Rettangolo arrotondato 11">
              <a:extLst>
                <a:ext uri="{FF2B5EF4-FFF2-40B4-BE49-F238E27FC236}">
                  <a16:creationId xmlns:a16="http://schemas.microsoft.com/office/drawing/2014/main" id="{D35D4676-307D-47E4-90E7-01BF4C4C61E9}"/>
                </a:ext>
              </a:extLst>
            </p:cNvPr>
            <p:cNvSpPr/>
            <p:nvPr/>
          </p:nvSpPr>
          <p:spPr>
            <a:xfrm>
              <a:off x="5954437" y="2359242"/>
              <a:ext cx="179715" cy="90730"/>
            </a:xfrm>
            <a:prstGeom prst="roundRect">
              <a:avLst/>
            </a:prstGeom>
            <a:solidFill>
              <a:srgbClr val="FFAB5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ttangolo arrotondato 30">
              <a:extLst>
                <a:ext uri="{FF2B5EF4-FFF2-40B4-BE49-F238E27FC236}">
                  <a16:creationId xmlns:a16="http://schemas.microsoft.com/office/drawing/2014/main" id="{EF266B3A-F027-427E-A029-5775DC5BA8C1}"/>
                </a:ext>
              </a:extLst>
            </p:cNvPr>
            <p:cNvSpPr/>
            <p:nvPr/>
          </p:nvSpPr>
          <p:spPr>
            <a:xfrm>
              <a:off x="5434005" y="2415097"/>
              <a:ext cx="89857" cy="89857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0" name="Connettore diritto 39">
              <a:extLst>
                <a:ext uri="{FF2B5EF4-FFF2-40B4-BE49-F238E27FC236}">
                  <a16:creationId xmlns:a16="http://schemas.microsoft.com/office/drawing/2014/main" id="{FF54C487-B9BD-42ED-BE69-D988FD28BFFF}"/>
                </a:ext>
              </a:extLst>
            </p:cNvPr>
            <p:cNvCxnSpPr>
              <a:stCxn id="39" idx="0"/>
            </p:cNvCxnSpPr>
            <p:nvPr/>
          </p:nvCxnSpPr>
          <p:spPr>
            <a:xfrm flipV="1">
              <a:off x="5478934" y="2037809"/>
              <a:ext cx="145034" cy="377288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2A04BD65-41B5-448A-9F95-3921F7012C69}"/>
                </a:ext>
              </a:extLst>
            </p:cNvPr>
            <p:cNvCxnSpPr>
              <a:stCxn id="27" idx="1"/>
            </p:cNvCxnSpPr>
            <p:nvPr/>
          </p:nvCxnSpPr>
          <p:spPr>
            <a:xfrm flipH="1">
              <a:off x="5478934" y="3298089"/>
              <a:ext cx="265776" cy="12554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2" name="Connettore diritto 41">
              <a:extLst>
                <a:ext uri="{FF2B5EF4-FFF2-40B4-BE49-F238E27FC236}">
                  <a16:creationId xmlns:a16="http://schemas.microsoft.com/office/drawing/2014/main" id="{C3B204B8-08D2-4CB5-80FB-531559611D29}"/>
                </a:ext>
              </a:extLst>
            </p:cNvPr>
            <p:cNvCxnSpPr>
              <a:stCxn id="20" idx="0"/>
            </p:cNvCxnSpPr>
            <p:nvPr/>
          </p:nvCxnSpPr>
          <p:spPr>
            <a:xfrm flipV="1">
              <a:off x="6476103" y="2505828"/>
              <a:ext cx="310618" cy="22341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sp>
        <p:nvSpPr>
          <p:cNvPr id="43" name="Rettangolo con angoli arrotondati 72">
            <a:extLst>
              <a:ext uri="{FF2B5EF4-FFF2-40B4-BE49-F238E27FC236}">
                <a16:creationId xmlns:a16="http://schemas.microsoft.com/office/drawing/2014/main" id="{9235313E-4094-4CF0-8BA2-F7442FADF9A8}"/>
              </a:ext>
            </a:extLst>
          </p:cNvPr>
          <p:cNvSpPr/>
          <p:nvPr/>
        </p:nvSpPr>
        <p:spPr>
          <a:xfrm>
            <a:off x="673836" y="2136026"/>
            <a:ext cx="828470" cy="447356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CLE DEI COMUNI</a:t>
            </a: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082CFE4E-2853-46F1-A0A9-D795CD616117}"/>
              </a:ext>
            </a:extLst>
          </p:cNvPr>
          <p:cNvGrpSpPr>
            <a:grpSpLocks noChangeAspect="1"/>
          </p:cNvGrpSpPr>
          <p:nvPr/>
        </p:nvGrpSpPr>
        <p:grpSpPr>
          <a:xfrm>
            <a:off x="1444554" y="4862730"/>
            <a:ext cx="1216485" cy="1224626"/>
            <a:chOff x="7218542" y="2093219"/>
            <a:chExt cx="1492847" cy="1502838"/>
          </a:xfrm>
        </p:grpSpPr>
        <p:sp>
          <p:nvSpPr>
            <p:cNvPr id="45" name="Figura a mano libera 3">
              <a:extLst>
                <a:ext uri="{FF2B5EF4-FFF2-40B4-BE49-F238E27FC236}">
                  <a16:creationId xmlns:a16="http://schemas.microsoft.com/office/drawing/2014/main" id="{F22F91C4-5504-4029-A31C-43115A61AE5D}"/>
                </a:ext>
              </a:extLst>
            </p:cNvPr>
            <p:cNvSpPr/>
            <p:nvPr/>
          </p:nvSpPr>
          <p:spPr>
            <a:xfrm>
              <a:off x="7218542" y="2093219"/>
              <a:ext cx="1492847" cy="1472886"/>
            </a:xfrm>
            <a:custGeom>
              <a:avLst/>
              <a:gdLst>
                <a:gd name="connsiteX0" fmla="*/ 744263 w 3588922"/>
                <a:gd name="connsiteY0" fmla="*/ 25374 h 3540932"/>
                <a:gd name="connsiteX1" fmla="*/ 25171 w 3588922"/>
                <a:gd name="connsiteY1" fmla="*/ 1410291 h 3540932"/>
                <a:gd name="connsiteX2" fmla="*/ 1720806 w 3588922"/>
                <a:gd name="connsiteY2" fmla="*/ 3540932 h 3540932"/>
                <a:gd name="connsiteX3" fmla="*/ 3567362 w 3588922"/>
                <a:gd name="connsiteY3" fmla="*/ 1419168 h 3540932"/>
                <a:gd name="connsiteX4" fmla="*/ 2750616 w 3588922"/>
                <a:gd name="connsiteY4" fmla="*/ 779976 h 3540932"/>
                <a:gd name="connsiteX5" fmla="*/ 3079090 w 3588922"/>
                <a:gd name="connsiteY5" fmla="*/ 185172 h 3540932"/>
                <a:gd name="connsiteX6" fmla="*/ 2111424 w 3588922"/>
                <a:gd name="connsiteY6" fmla="*/ 25374 h 3540932"/>
                <a:gd name="connsiteX7" fmla="*/ 1285800 w 3588922"/>
                <a:gd name="connsiteY7" fmla="*/ 646811 h 3540932"/>
                <a:gd name="connsiteX8" fmla="*/ 744263 w 3588922"/>
                <a:gd name="connsiteY8" fmla="*/ 25374 h 35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8922" h="3540932">
                  <a:moveTo>
                    <a:pt x="744263" y="25374"/>
                  </a:moveTo>
                  <a:cubicBezTo>
                    <a:pt x="534158" y="152621"/>
                    <a:pt x="-137586" y="824365"/>
                    <a:pt x="25171" y="1410291"/>
                  </a:cubicBezTo>
                  <a:cubicBezTo>
                    <a:pt x="187928" y="1996217"/>
                    <a:pt x="1130441" y="3539453"/>
                    <a:pt x="1720806" y="3540932"/>
                  </a:cubicBezTo>
                  <a:cubicBezTo>
                    <a:pt x="2311171" y="3542411"/>
                    <a:pt x="3395727" y="1879327"/>
                    <a:pt x="3567362" y="1419168"/>
                  </a:cubicBezTo>
                  <a:cubicBezTo>
                    <a:pt x="3738997" y="959009"/>
                    <a:pt x="2831995" y="985642"/>
                    <a:pt x="2750616" y="779976"/>
                  </a:cubicBezTo>
                  <a:cubicBezTo>
                    <a:pt x="2669237" y="574310"/>
                    <a:pt x="3185622" y="310939"/>
                    <a:pt x="3079090" y="185172"/>
                  </a:cubicBezTo>
                  <a:cubicBezTo>
                    <a:pt x="2972558" y="59405"/>
                    <a:pt x="2410306" y="-51566"/>
                    <a:pt x="2111424" y="25374"/>
                  </a:cubicBezTo>
                  <a:cubicBezTo>
                    <a:pt x="1812542" y="102314"/>
                    <a:pt x="1513660" y="645331"/>
                    <a:pt x="1285800" y="646811"/>
                  </a:cubicBezTo>
                  <a:cubicBezTo>
                    <a:pt x="1057940" y="648291"/>
                    <a:pt x="954368" y="-101873"/>
                    <a:pt x="744263" y="25374"/>
                  </a:cubicBezTo>
                  <a:close/>
                </a:path>
              </a:pathLst>
            </a:custGeom>
            <a:solidFill>
              <a:srgbClr val="EEECE1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Figura a mano libera 4">
              <a:extLst>
                <a:ext uri="{FF2B5EF4-FFF2-40B4-BE49-F238E27FC236}">
                  <a16:creationId xmlns:a16="http://schemas.microsoft.com/office/drawing/2014/main" id="{000FCD01-5F02-4502-B90F-E28203731B85}"/>
                </a:ext>
              </a:extLst>
            </p:cNvPr>
            <p:cNvSpPr/>
            <p:nvPr/>
          </p:nvSpPr>
          <p:spPr>
            <a:xfrm>
              <a:off x="7300120" y="2702510"/>
              <a:ext cx="1063513" cy="514186"/>
            </a:xfrm>
            <a:custGeom>
              <a:avLst/>
              <a:gdLst>
                <a:gd name="connsiteX0" fmla="*/ 0 w 2556769"/>
                <a:gd name="connsiteY0" fmla="*/ 359916 h 1236144"/>
                <a:gd name="connsiteX1" fmla="*/ 914400 w 2556769"/>
                <a:gd name="connsiteY1" fmla="*/ 40319 h 1236144"/>
                <a:gd name="connsiteX2" fmla="*/ 1322773 w 2556769"/>
                <a:gd name="connsiteY2" fmla="*/ 1167784 h 1236144"/>
                <a:gd name="connsiteX3" fmla="*/ 2281561 w 2556769"/>
                <a:gd name="connsiteY3" fmla="*/ 1123395 h 1236144"/>
                <a:gd name="connsiteX4" fmla="*/ 2556769 w 2556769"/>
                <a:gd name="connsiteY4" fmla="*/ 1229927 h 123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769" h="1236144">
                  <a:moveTo>
                    <a:pt x="0" y="359916"/>
                  </a:moveTo>
                  <a:cubicBezTo>
                    <a:pt x="346969" y="132795"/>
                    <a:pt x="693938" y="-94326"/>
                    <a:pt x="914400" y="40319"/>
                  </a:cubicBezTo>
                  <a:cubicBezTo>
                    <a:pt x="1134862" y="174964"/>
                    <a:pt x="1094913" y="987271"/>
                    <a:pt x="1322773" y="1167784"/>
                  </a:cubicBezTo>
                  <a:cubicBezTo>
                    <a:pt x="1550633" y="1348297"/>
                    <a:pt x="2075895" y="1113038"/>
                    <a:pt x="2281561" y="1123395"/>
                  </a:cubicBezTo>
                  <a:cubicBezTo>
                    <a:pt x="2487227" y="1133752"/>
                    <a:pt x="2521998" y="1181839"/>
                    <a:pt x="2556769" y="1229927"/>
                  </a:cubicBezTo>
                </a:path>
              </a:pathLst>
            </a:custGeom>
            <a:noFill/>
            <a:ln w="12700" cap="flat" cmpd="sng" algn="ctr">
              <a:solidFill>
                <a:srgbClr val="4F81BD">
                  <a:shade val="50000"/>
                </a:srgb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Figura a mano libera 6">
              <a:extLst>
                <a:ext uri="{FF2B5EF4-FFF2-40B4-BE49-F238E27FC236}">
                  <a16:creationId xmlns:a16="http://schemas.microsoft.com/office/drawing/2014/main" id="{6DD41CCD-5E19-4A21-9510-048F83C4BDDA}"/>
                </a:ext>
              </a:extLst>
            </p:cNvPr>
            <p:cNvSpPr/>
            <p:nvPr/>
          </p:nvSpPr>
          <p:spPr>
            <a:xfrm>
              <a:off x="8005436" y="2412783"/>
              <a:ext cx="350812" cy="801328"/>
            </a:xfrm>
            <a:custGeom>
              <a:avLst/>
              <a:gdLst>
                <a:gd name="connsiteX0" fmla="*/ 843379 w 843379"/>
                <a:gd name="connsiteY0" fmla="*/ 0 h 1926454"/>
                <a:gd name="connsiteX1" fmla="*/ 257452 w 843379"/>
                <a:gd name="connsiteY1" fmla="*/ 683580 h 1926454"/>
                <a:gd name="connsiteX2" fmla="*/ 168676 w 843379"/>
                <a:gd name="connsiteY2" fmla="*/ 1393794 h 1926454"/>
                <a:gd name="connsiteX3" fmla="*/ 0 w 843379"/>
                <a:gd name="connsiteY3" fmla="*/ 1926454 h 1926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379" h="1926454">
                  <a:moveTo>
                    <a:pt x="843379" y="0"/>
                  </a:moveTo>
                  <a:cubicBezTo>
                    <a:pt x="606640" y="225640"/>
                    <a:pt x="369902" y="451281"/>
                    <a:pt x="257452" y="683580"/>
                  </a:cubicBezTo>
                  <a:cubicBezTo>
                    <a:pt x="145002" y="915879"/>
                    <a:pt x="211585" y="1186648"/>
                    <a:pt x="168676" y="1393794"/>
                  </a:cubicBezTo>
                  <a:cubicBezTo>
                    <a:pt x="125767" y="1600940"/>
                    <a:pt x="62883" y="1763697"/>
                    <a:pt x="0" y="1926454"/>
                  </a:cubicBezTo>
                </a:path>
              </a:pathLst>
            </a:custGeom>
            <a:noFill/>
            <a:ln w="12700" cap="flat" cmpd="sng" algn="ctr">
              <a:solidFill>
                <a:srgbClr val="4F81BD">
                  <a:shade val="50000"/>
                </a:srgbClr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Figura a mano libera 7">
              <a:extLst>
                <a:ext uri="{FF2B5EF4-FFF2-40B4-BE49-F238E27FC236}">
                  <a16:creationId xmlns:a16="http://schemas.microsoft.com/office/drawing/2014/main" id="{C47875F4-1E02-47B4-9CD2-AF7BBC407438}"/>
                </a:ext>
              </a:extLst>
            </p:cNvPr>
            <p:cNvSpPr/>
            <p:nvPr/>
          </p:nvSpPr>
          <p:spPr>
            <a:xfrm>
              <a:off x="8272730" y="2634203"/>
              <a:ext cx="257223" cy="317723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Figura a mano libera 8">
              <a:extLst>
                <a:ext uri="{FF2B5EF4-FFF2-40B4-BE49-F238E27FC236}">
                  <a16:creationId xmlns:a16="http://schemas.microsoft.com/office/drawing/2014/main" id="{6875F720-B993-4549-9887-E29FCFEAECF8}"/>
                </a:ext>
              </a:extLst>
            </p:cNvPr>
            <p:cNvSpPr/>
            <p:nvPr/>
          </p:nvSpPr>
          <p:spPr>
            <a:xfrm rot="16200000">
              <a:off x="7715557" y="2348789"/>
              <a:ext cx="201184" cy="299524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" name="Figura a mano libera 9">
              <a:extLst>
                <a:ext uri="{FF2B5EF4-FFF2-40B4-BE49-F238E27FC236}">
                  <a16:creationId xmlns:a16="http://schemas.microsoft.com/office/drawing/2014/main" id="{E81D9093-3BE2-4CA7-895D-48882E384558}"/>
                </a:ext>
              </a:extLst>
            </p:cNvPr>
            <p:cNvSpPr/>
            <p:nvPr/>
          </p:nvSpPr>
          <p:spPr>
            <a:xfrm rot="16200000">
              <a:off x="7409637" y="2788193"/>
              <a:ext cx="350947" cy="289337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Figura a mano libera 10">
              <a:extLst>
                <a:ext uri="{FF2B5EF4-FFF2-40B4-BE49-F238E27FC236}">
                  <a16:creationId xmlns:a16="http://schemas.microsoft.com/office/drawing/2014/main" id="{6080A5A1-88D5-480B-A63B-1815CAD8D965}"/>
                </a:ext>
              </a:extLst>
            </p:cNvPr>
            <p:cNvSpPr/>
            <p:nvPr/>
          </p:nvSpPr>
          <p:spPr>
            <a:xfrm>
              <a:off x="7554602" y="2359663"/>
              <a:ext cx="879362" cy="1039978"/>
            </a:xfrm>
            <a:custGeom>
              <a:avLst/>
              <a:gdLst>
                <a:gd name="connsiteX0" fmla="*/ 765 w 2114056"/>
                <a:gd name="connsiteY0" fmla="*/ 1272922 h 2500189"/>
                <a:gd name="connsiteX1" fmla="*/ 471282 w 2114056"/>
                <a:gd name="connsiteY1" fmla="*/ 251990 h 2500189"/>
                <a:gd name="connsiteX2" fmla="*/ 1101596 w 2114056"/>
                <a:gd name="connsiteY2" fmla="*/ 21171 h 2500189"/>
                <a:gd name="connsiteX3" fmla="*/ 1749666 w 2114056"/>
                <a:gd name="connsiteY3" fmla="*/ 642608 h 2500189"/>
                <a:gd name="connsiteX4" fmla="*/ 2078140 w 2114056"/>
                <a:gd name="connsiteY4" fmla="*/ 935571 h 2500189"/>
                <a:gd name="connsiteX5" fmla="*/ 906288 w 2114056"/>
                <a:gd name="connsiteY5" fmla="*/ 1610274 h 2500189"/>
                <a:gd name="connsiteX6" fmla="*/ 861899 w 2114056"/>
                <a:gd name="connsiteY6" fmla="*/ 2498041 h 2500189"/>
                <a:gd name="connsiteX7" fmla="*/ 373627 w 2114056"/>
                <a:gd name="connsiteY7" fmla="*/ 1841093 h 2500189"/>
                <a:gd name="connsiteX8" fmla="*/ 765 w 2114056"/>
                <a:gd name="connsiteY8" fmla="*/ 1272922 h 2500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4056" h="2500189">
                  <a:moveTo>
                    <a:pt x="765" y="1272922"/>
                  </a:moveTo>
                  <a:cubicBezTo>
                    <a:pt x="17041" y="1008071"/>
                    <a:pt x="287810" y="460615"/>
                    <a:pt x="471282" y="251990"/>
                  </a:cubicBezTo>
                  <a:cubicBezTo>
                    <a:pt x="654754" y="43365"/>
                    <a:pt x="888532" y="-43932"/>
                    <a:pt x="1101596" y="21171"/>
                  </a:cubicBezTo>
                  <a:cubicBezTo>
                    <a:pt x="1314660" y="86274"/>
                    <a:pt x="1586909" y="490208"/>
                    <a:pt x="1749666" y="642608"/>
                  </a:cubicBezTo>
                  <a:cubicBezTo>
                    <a:pt x="1912423" y="795008"/>
                    <a:pt x="2218703" y="774293"/>
                    <a:pt x="2078140" y="935571"/>
                  </a:cubicBezTo>
                  <a:cubicBezTo>
                    <a:pt x="1937577" y="1096849"/>
                    <a:pt x="1108995" y="1349862"/>
                    <a:pt x="906288" y="1610274"/>
                  </a:cubicBezTo>
                  <a:cubicBezTo>
                    <a:pt x="703581" y="1870686"/>
                    <a:pt x="950676" y="2459571"/>
                    <a:pt x="861899" y="2498041"/>
                  </a:cubicBezTo>
                  <a:cubicBezTo>
                    <a:pt x="773122" y="2536511"/>
                    <a:pt x="515670" y="2048239"/>
                    <a:pt x="373627" y="1841093"/>
                  </a:cubicBezTo>
                  <a:cubicBezTo>
                    <a:pt x="231584" y="1633947"/>
                    <a:pt x="-15511" y="1537773"/>
                    <a:pt x="765" y="1272922"/>
                  </a:cubicBezTo>
                  <a:close/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Rettangolo arrotondato 11">
              <a:extLst>
                <a:ext uri="{FF2B5EF4-FFF2-40B4-BE49-F238E27FC236}">
                  <a16:creationId xmlns:a16="http://schemas.microsoft.com/office/drawing/2014/main" id="{08DADCAA-BEEB-4AC6-97FC-3599D0E66495}"/>
                </a:ext>
              </a:extLst>
            </p:cNvPr>
            <p:cNvSpPr/>
            <p:nvPr/>
          </p:nvSpPr>
          <p:spPr>
            <a:xfrm>
              <a:off x="7915579" y="2328050"/>
              <a:ext cx="179715" cy="90730"/>
            </a:xfrm>
            <a:prstGeom prst="roundRect">
              <a:avLst/>
            </a:prstGeom>
            <a:solidFill>
              <a:srgbClr val="FFAB5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Rettangolo arrotondato 12">
              <a:extLst>
                <a:ext uri="{FF2B5EF4-FFF2-40B4-BE49-F238E27FC236}">
                  <a16:creationId xmlns:a16="http://schemas.microsoft.com/office/drawing/2014/main" id="{0FCC2847-FD34-4830-87B9-20247A9C7722}"/>
                </a:ext>
              </a:extLst>
            </p:cNvPr>
            <p:cNvSpPr/>
            <p:nvPr/>
          </p:nvSpPr>
          <p:spPr>
            <a:xfrm>
              <a:off x="7510846" y="2853553"/>
              <a:ext cx="89857" cy="89857"/>
            </a:xfrm>
            <a:prstGeom prst="roundRect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Rettangolo arrotondato 13">
              <a:extLst>
                <a:ext uri="{FF2B5EF4-FFF2-40B4-BE49-F238E27FC236}">
                  <a16:creationId xmlns:a16="http://schemas.microsoft.com/office/drawing/2014/main" id="{DCA27B00-4197-44E3-88F4-EB6030076FD9}"/>
                </a:ext>
              </a:extLst>
            </p:cNvPr>
            <p:cNvSpPr/>
            <p:nvPr/>
          </p:nvSpPr>
          <p:spPr>
            <a:xfrm>
              <a:off x="8226138" y="2588837"/>
              <a:ext cx="179715" cy="90730"/>
            </a:xfrm>
            <a:prstGeom prst="roundRect">
              <a:avLst/>
            </a:prstGeom>
            <a:solidFill>
              <a:srgbClr val="FFAB5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Figura a mano libera 14">
              <a:extLst>
                <a:ext uri="{FF2B5EF4-FFF2-40B4-BE49-F238E27FC236}">
                  <a16:creationId xmlns:a16="http://schemas.microsoft.com/office/drawing/2014/main" id="{9209FFE8-632F-40C8-97E0-F7B71765EAE9}"/>
                </a:ext>
              </a:extLst>
            </p:cNvPr>
            <p:cNvSpPr/>
            <p:nvPr/>
          </p:nvSpPr>
          <p:spPr>
            <a:xfrm>
              <a:off x="7931581" y="2752516"/>
              <a:ext cx="494829" cy="653618"/>
            </a:xfrm>
            <a:custGeom>
              <a:avLst/>
              <a:gdLst>
                <a:gd name="connsiteX0" fmla="*/ 1189607 w 1189607"/>
                <a:gd name="connsiteY0" fmla="*/ 0 h 1571348"/>
                <a:gd name="connsiteX1" fmla="*/ 834501 w 1189607"/>
                <a:gd name="connsiteY1" fmla="*/ 807868 h 1571348"/>
                <a:gd name="connsiteX2" fmla="*/ 0 w 1189607"/>
                <a:gd name="connsiteY2" fmla="*/ 1571348 h 157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9607" h="1571348">
                  <a:moveTo>
                    <a:pt x="1189607" y="0"/>
                  </a:moveTo>
                  <a:cubicBezTo>
                    <a:pt x="1111188" y="272988"/>
                    <a:pt x="1032769" y="545977"/>
                    <a:pt x="834501" y="807868"/>
                  </a:cubicBezTo>
                  <a:cubicBezTo>
                    <a:pt x="636233" y="1069759"/>
                    <a:pt x="318116" y="1320553"/>
                    <a:pt x="0" y="1571348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Ovale 55">
              <a:extLst>
                <a:ext uri="{FF2B5EF4-FFF2-40B4-BE49-F238E27FC236}">
                  <a16:creationId xmlns:a16="http://schemas.microsoft.com/office/drawing/2014/main" id="{0301F576-39F1-48EC-A1F2-EF3B1CB121B8}"/>
                </a:ext>
              </a:extLst>
            </p:cNvPr>
            <p:cNvSpPr/>
            <p:nvPr/>
          </p:nvSpPr>
          <p:spPr>
            <a:xfrm>
              <a:off x="8392316" y="2698045"/>
              <a:ext cx="89857" cy="89857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" name="Figura a mano libera 29">
              <a:extLst>
                <a:ext uri="{FF2B5EF4-FFF2-40B4-BE49-F238E27FC236}">
                  <a16:creationId xmlns:a16="http://schemas.microsoft.com/office/drawing/2014/main" id="{839D958D-607B-4E38-A20E-E8162F15B70B}"/>
                </a:ext>
              </a:extLst>
            </p:cNvPr>
            <p:cNvSpPr/>
            <p:nvPr/>
          </p:nvSpPr>
          <p:spPr>
            <a:xfrm>
              <a:off x="7683978" y="2471867"/>
              <a:ext cx="267231" cy="633089"/>
            </a:xfrm>
            <a:custGeom>
              <a:avLst/>
              <a:gdLst>
                <a:gd name="connsiteX0" fmla="*/ 249028 w 642445"/>
                <a:gd name="connsiteY0" fmla="*/ 0 h 1521996"/>
                <a:gd name="connsiteX1" fmla="*/ 639646 w 642445"/>
                <a:gd name="connsiteY1" fmla="*/ 1242873 h 1521996"/>
                <a:gd name="connsiteX2" fmla="*/ 71475 w 642445"/>
                <a:gd name="connsiteY2" fmla="*/ 1491448 h 1521996"/>
                <a:gd name="connsiteX3" fmla="*/ 27087 w 642445"/>
                <a:gd name="connsiteY3" fmla="*/ 1509203 h 152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445" h="1521996">
                  <a:moveTo>
                    <a:pt x="249028" y="0"/>
                  </a:moveTo>
                  <a:cubicBezTo>
                    <a:pt x="459133" y="497149"/>
                    <a:pt x="669238" y="994298"/>
                    <a:pt x="639646" y="1242873"/>
                  </a:cubicBezTo>
                  <a:cubicBezTo>
                    <a:pt x="610054" y="1491448"/>
                    <a:pt x="173568" y="1447060"/>
                    <a:pt x="71475" y="1491448"/>
                  </a:cubicBezTo>
                  <a:cubicBezTo>
                    <a:pt x="-30618" y="1535836"/>
                    <a:pt x="-1766" y="1522519"/>
                    <a:pt x="27087" y="1509203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Rettangolo arrotondato 30">
              <a:extLst>
                <a:ext uri="{FF2B5EF4-FFF2-40B4-BE49-F238E27FC236}">
                  <a16:creationId xmlns:a16="http://schemas.microsoft.com/office/drawing/2014/main" id="{EAA83D99-3C77-41CD-94B3-F715C6F4F6B2}"/>
                </a:ext>
              </a:extLst>
            </p:cNvPr>
            <p:cNvSpPr/>
            <p:nvPr/>
          </p:nvSpPr>
          <p:spPr>
            <a:xfrm>
              <a:off x="7651824" y="3063407"/>
              <a:ext cx="89857" cy="89857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9" name="Ovale 58">
              <a:extLst>
                <a:ext uri="{FF2B5EF4-FFF2-40B4-BE49-F238E27FC236}">
                  <a16:creationId xmlns:a16="http://schemas.microsoft.com/office/drawing/2014/main" id="{5E9D5D0E-713B-4C48-8130-67C87C7E27DF}"/>
                </a:ext>
              </a:extLst>
            </p:cNvPr>
            <p:cNvSpPr/>
            <p:nvPr/>
          </p:nvSpPr>
          <p:spPr>
            <a:xfrm>
              <a:off x="7722531" y="2418781"/>
              <a:ext cx="89857" cy="89857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Figura a mano libera 33">
              <a:extLst>
                <a:ext uri="{FF2B5EF4-FFF2-40B4-BE49-F238E27FC236}">
                  <a16:creationId xmlns:a16="http://schemas.microsoft.com/office/drawing/2014/main" id="{AF960A68-3C75-4609-A46D-F93DA342EF98}"/>
                </a:ext>
              </a:extLst>
            </p:cNvPr>
            <p:cNvSpPr/>
            <p:nvPr/>
          </p:nvSpPr>
          <p:spPr>
            <a:xfrm>
              <a:off x="7909425" y="3431983"/>
              <a:ext cx="19017" cy="125554"/>
            </a:xfrm>
            <a:custGeom>
              <a:avLst/>
              <a:gdLst>
                <a:gd name="connsiteX0" fmla="*/ 0 w 8877"/>
                <a:gd name="connsiteY0" fmla="*/ 0 h 630314"/>
                <a:gd name="connsiteX1" fmla="*/ 8877 w 8877"/>
                <a:gd name="connsiteY1" fmla="*/ 630314 h 6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77" h="630314">
                  <a:moveTo>
                    <a:pt x="0" y="0"/>
                  </a:moveTo>
                  <a:lnTo>
                    <a:pt x="8877" y="630314"/>
                  </a:ln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Rettangolo arrotondato 34">
              <a:extLst>
                <a:ext uri="{FF2B5EF4-FFF2-40B4-BE49-F238E27FC236}">
                  <a16:creationId xmlns:a16="http://schemas.microsoft.com/office/drawing/2014/main" id="{FB0CA281-FE8F-4D7D-93B6-A0A730D8651D}"/>
                </a:ext>
              </a:extLst>
            </p:cNvPr>
            <p:cNvSpPr/>
            <p:nvPr/>
          </p:nvSpPr>
          <p:spPr>
            <a:xfrm>
              <a:off x="7876054" y="3356438"/>
              <a:ext cx="89857" cy="89857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Ovale 61">
              <a:extLst>
                <a:ext uri="{FF2B5EF4-FFF2-40B4-BE49-F238E27FC236}">
                  <a16:creationId xmlns:a16="http://schemas.microsoft.com/office/drawing/2014/main" id="{CD393E6C-3525-40F6-AE85-CD9699AB0193}"/>
                </a:ext>
              </a:extLst>
            </p:cNvPr>
            <p:cNvSpPr/>
            <p:nvPr/>
          </p:nvSpPr>
          <p:spPr>
            <a:xfrm>
              <a:off x="7876054" y="3504679"/>
              <a:ext cx="89857" cy="91378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Rettangolo arrotondato 48">
              <a:extLst>
                <a:ext uri="{FF2B5EF4-FFF2-40B4-BE49-F238E27FC236}">
                  <a16:creationId xmlns:a16="http://schemas.microsoft.com/office/drawing/2014/main" id="{6EE75724-95E1-4050-968B-C9BF1295D3B2}"/>
                </a:ext>
              </a:extLst>
            </p:cNvPr>
            <p:cNvSpPr/>
            <p:nvPr/>
          </p:nvSpPr>
          <p:spPr>
            <a:xfrm>
              <a:off x="7705851" y="3212616"/>
              <a:ext cx="179715" cy="108562"/>
            </a:xfrm>
            <a:prstGeom prst="roundRect">
              <a:avLst/>
            </a:prstGeom>
            <a:solidFill>
              <a:srgbClr val="DA6D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4" name="Rettangolo con angoli arrotondati 72">
            <a:extLst>
              <a:ext uri="{FF2B5EF4-FFF2-40B4-BE49-F238E27FC236}">
                <a16:creationId xmlns:a16="http://schemas.microsoft.com/office/drawing/2014/main" id="{39C97D34-7672-476B-A86B-FDB859BDD9CB}"/>
              </a:ext>
            </a:extLst>
          </p:cNvPr>
          <p:cNvSpPr/>
          <p:nvPr/>
        </p:nvSpPr>
        <p:spPr>
          <a:xfrm>
            <a:off x="757288" y="5730206"/>
            <a:ext cx="818418" cy="425362"/>
          </a:xfrm>
          <a:prstGeom prst="roundRect">
            <a:avLst/>
          </a:prstGeom>
          <a:solidFill>
            <a:srgbClr val="FF9933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CLE DI CT</a:t>
            </a:r>
          </a:p>
        </p:txBody>
      </p:sp>
      <p:sp>
        <p:nvSpPr>
          <p:cNvPr id="65" name="Rettangolo 64">
            <a:extLst>
              <a:ext uri="{FF2B5EF4-FFF2-40B4-BE49-F238E27FC236}">
                <a16:creationId xmlns:a16="http://schemas.microsoft.com/office/drawing/2014/main" id="{535FA125-446B-4F9A-8977-6CF390C7A438}"/>
              </a:ext>
            </a:extLst>
          </p:cNvPr>
          <p:cNvSpPr/>
          <p:nvPr/>
        </p:nvSpPr>
        <p:spPr>
          <a:xfrm>
            <a:off x="2883725" y="1437561"/>
            <a:ext cx="8973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L’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analisi della CLE 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permette di verificare le componenti fisiche (manufatti e connessioni) del sistema e le loro caratteristiche fisiche e di uso </a:t>
            </a:r>
            <a:endParaRPr lang="it-IT" b="1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66" name="Rettangolo 65">
            <a:extLst>
              <a:ext uri="{FF2B5EF4-FFF2-40B4-BE49-F238E27FC236}">
                <a16:creationId xmlns:a16="http://schemas.microsoft.com/office/drawing/2014/main" id="{B8FD4DB9-C77E-4533-8554-78F177601E78}"/>
              </a:ext>
            </a:extLst>
          </p:cNvPr>
          <p:cNvSpPr/>
          <p:nvPr/>
        </p:nvSpPr>
        <p:spPr>
          <a:xfrm>
            <a:off x="2883725" y="3002535"/>
            <a:ext cx="89677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Attraverso una metodologia di selezione che utilizza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Linee Guida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Schede di identificazione e verifica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67" name="Rettangolo 66">
            <a:extLst>
              <a:ext uri="{FF2B5EF4-FFF2-40B4-BE49-F238E27FC236}">
                <a16:creationId xmlns:a16="http://schemas.microsoft.com/office/drawing/2014/main" id="{AB793366-44F9-4694-BADE-3078B384AD7F}"/>
              </a:ext>
            </a:extLst>
          </p:cNvPr>
          <p:cNvSpPr/>
          <p:nvPr/>
        </p:nvSpPr>
        <p:spPr>
          <a:xfrm>
            <a:off x="2878850" y="4712769"/>
            <a:ext cx="89732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È possibile individuare le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componenti strutturali minime 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necessarie per la gestione dell’emergenza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rilevanti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 a scala di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Contesto Territoriale: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Edifici strategici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Aree di emergenza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Connessione e accessibilità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it-IT" b="1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Questa selezione è denominata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analisi della CLE a scala di contesto territoriale</a:t>
            </a:r>
          </a:p>
        </p:txBody>
      </p:sp>
      <p:grpSp>
        <p:nvGrpSpPr>
          <p:cNvPr id="68" name="Gruppo 67">
            <a:extLst>
              <a:ext uri="{FF2B5EF4-FFF2-40B4-BE49-F238E27FC236}">
                <a16:creationId xmlns:a16="http://schemas.microsoft.com/office/drawing/2014/main" id="{0D5EDB1E-75AC-45B8-8DE7-910BC65FC6A1}"/>
              </a:ext>
            </a:extLst>
          </p:cNvPr>
          <p:cNvGrpSpPr>
            <a:grpSpLocks noChangeAspect="1"/>
          </p:cNvGrpSpPr>
          <p:nvPr/>
        </p:nvGrpSpPr>
        <p:grpSpPr>
          <a:xfrm>
            <a:off x="1326814" y="3083976"/>
            <a:ext cx="1146541" cy="1443681"/>
            <a:chOff x="5417820" y="3037645"/>
            <a:chExt cx="2113165" cy="2660817"/>
          </a:xfrm>
        </p:grpSpPr>
        <p:pic>
          <p:nvPicPr>
            <p:cNvPr id="69" name="Picture 2">
              <a:extLst>
                <a:ext uri="{FF2B5EF4-FFF2-40B4-BE49-F238E27FC236}">
                  <a16:creationId xmlns:a16="http://schemas.microsoft.com/office/drawing/2014/main" id="{B046DB9D-5317-48F3-88E1-DA47D5DC85F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670574" y="3275833"/>
              <a:ext cx="1860411" cy="242262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0" name="Picture 2">
              <a:extLst>
                <a:ext uri="{FF2B5EF4-FFF2-40B4-BE49-F238E27FC236}">
                  <a16:creationId xmlns:a16="http://schemas.microsoft.com/office/drawing/2014/main" id="{7DFD7F5A-367A-4511-8871-D3D13C0385A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46906" y="3165506"/>
              <a:ext cx="1860411" cy="242262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1" name="Picture 2">
              <a:extLst>
                <a:ext uri="{FF2B5EF4-FFF2-40B4-BE49-F238E27FC236}">
                  <a16:creationId xmlns:a16="http://schemas.microsoft.com/office/drawing/2014/main" id="{F3F097F7-06A3-4A9B-9479-14FB634C916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417820" y="3037645"/>
              <a:ext cx="1860411" cy="242262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sp>
        <p:nvSpPr>
          <p:cNvPr id="72" name="Freccia in giù 71">
            <a:extLst>
              <a:ext uri="{FF2B5EF4-FFF2-40B4-BE49-F238E27FC236}">
                <a16:creationId xmlns:a16="http://schemas.microsoft.com/office/drawing/2014/main" id="{49393660-09EA-4ECA-AAF8-6FDD13529CC5}"/>
              </a:ext>
            </a:extLst>
          </p:cNvPr>
          <p:cNvSpPr/>
          <p:nvPr/>
        </p:nvSpPr>
        <p:spPr>
          <a:xfrm>
            <a:off x="4939669" y="2175708"/>
            <a:ext cx="347797" cy="352879"/>
          </a:xfrm>
          <a:prstGeom prst="downArrow">
            <a:avLst/>
          </a:prstGeom>
          <a:solidFill>
            <a:srgbClr val="B9C7CD"/>
          </a:solidFill>
          <a:ln>
            <a:solidFill>
              <a:srgbClr val="B9C7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3" name="Freccia in giù 72">
            <a:extLst>
              <a:ext uri="{FF2B5EF4-FFF2-40B4-BE49-F238E27FC236}">
                <a16:creationId xmlns:a16="http://schemas.microsoft.com/office/drawing/2014/main" id="{C1F98635-9955-4C00-8C44-F10FB1FA5213}"/>
              </a:ext>
            </a:extLst>
          </p:cNvPr>
          <p:cNvSpPr/>
          <p:nvPr/>
        </p:nvSpPr>
        <p:spPr>
          <a:xfrm>
            <a:off x="4939669" y="4291357"/>
            <a:ext cx="347797" cy="352879"/>
          </a:xfrm>
          <a:prstGeom prst="downArrow">
            <a:avLst/>
          </a:prstGeom>
          <a:solidFill>
            <a:srgbClr val="B9C7CD"/>
          </a:solidFill>
          <a:ln>
            <a:solidFill>
              <a:srgbClr val="B9C7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763F4384-B695-4C1F-9B7F-21F907E0BA0D}"/>
              </a:ext>
            </a:extLst>
          </p:cNvPr>
          <p:cNvSpPr txBox="1"/>
          <p:nvPr/>
        </p:nvSpPr>
        <p:spPr>
          <a:xfrm>
            <a:off x="2590590" y="1072828"/>
            <a:ext cx="6093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i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A scala comunale</a:t>
            </a:r>
            <a:endParaRPr lang="it-IT" i="1" dirty="0"/>
          </a:p>
        </p:txBody>
      </p: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964BC7B1-E955-4F9B-B700-A49ED0884196}"/>
              </a:ext>
            </a:extLst>
          </p:cNvPr>
          <p:cNvSpPr txBox="1"/>
          <p:nvPr/>
        </p:nvSpPr>
        <p:spPr>
          <a:xfrm>
            <a:off x="2590590" y="2620403"/>
            <a:ext cx="6093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i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A scala di contesto territoriale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275656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5">
            <a:extLst>
              <a:ext uri="{FF2B5EF4-FFF2-40B4-BE49-F238E27FC236}">
                <a16:creationId xmlns:a16="http://schemas.microsoft.com/office/drawing/2014/main" id="{BC67F034-9F67-AA4C-9B2B-9B3CF7C4C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Componenti strutturali del Piano di PC: dal comune al contesto territoriale </a:t>
            </a:r>
          </a:p>
        </p:txBody>
      </p:sp>
      <p:sp>
        <p:nvSpPr>
          <p:cNvPr id="65" name="Rettangolo 64">
            <a:extLst>
              <a:ext uri="{FF2B5EF4-FFF2-40B4-BE49-F238E27FC236}">
                <a16:creationId xmlns:a16="http://schemas.microsoft.com/office/drawing/2014/main" id="{535FA125-446B-4F9A-8977-6CF390C7A438}"/>
              </a:ext>
            </a:extLst>
          </p:cNvPr>
          <p:cNvSpPr/>
          <p:nvPr/>
        </p:nvSpPr>
        <p:spPr>
          <a:xfrm>
            <a:off x="570925" y="2165269"/>
            <a:ext cx="1144690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0000"/>
              </a:buClr>
              <a:buAutoNum type="arabicPeriod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Nelle analisi delle CLE comunali si ravvisano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comportamenti molto differenziati 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(numero e tipo di elementi considerati strategici)</a:t>
            </a: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     La diversità può derivare dalla pianificazione ma anche dagli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obiettivi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 delle amministrazioni</a:t>
            </a: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  <a:p>
            <a:pPr marL="342900" indent="-342900">
              <a:buClr>
                <a:srgbClr val="000000"/>
              </a:buClr>
              <a:buAutoNum type="arabicPeriod" startAt="2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Le analisi della CLE tra comuni contigui sono spesso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indipendenti l’una dall’altra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, e quindi trascurano le relazioni tra i Comuni limitrofi (e le infrastrutture che li connettono)</a:t>
            </a:r>
          </a:p>
          <a:p>
            <a:pPr marL="342900" indent="-342900">
              <a:buClr>
                <a:srgbClr val="000000"/>
              </a:buClr>
              <a:buAutoNum type="arabicPeriod" startAt="2"/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  <a:p>
            <a:pPr marL="342900" indent="-342900">
              <a:buClr>
                <a:srgbClr val="000000"/>
              </a:buClr>
              <a:buAutoNum type="arabicPeriod" startAt="3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Non tutti gli elementi individuati nelle analisi della CLE comunali hanno la stessa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rilevanza territoriale</a:t>
            </a:r>
          </a:p>
          <a:p>
            <a:pPr marL="342900" indent="-342900">
              <a:buClr>
                <a:srgbClr val="000000"/>
              </a:buClr>
              <a:buAutoNum type="arabicPeriod" startAt="3"/>
            </a:pPr>
            <a:endParaRPr lang="it-IT" b="1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  <a:p>
            <a:pPr marL="342900" indent="-342900">
              <a:buClr>
                <a:srgbClr val="000000"/>
              </a:buClr>
              <a:buAutoNum type="arabicPeriod" startAt="3"/>
            </a:pPr>
            <a:endParaRPr lang="it-IT" b="1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  <a:p>
            <a:pPr>
              <a:buClr>
                <a:srgbClr val="000000"/>
              </a:buClr>
            </a:pPr>
            <a:endParaRPr lang="it-IT" b="1" kern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  <a:sym typeface="Arial"/>
            </a:endParaRP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La definizione di CLE di contesto territoriale richiede una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procedura specifica 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e non può derivare dalla semplice unione delle CLE comunali</a:t>
            </a:r>
          </a:p>
        </p:txBody>
      </p:sp>
      <p:sp>
        <p:nvSpPr>
          <p:cNvPr id="74" name="CasellaDiTesto 73">
            <a:extLst>
              <a:ext uri="{FF2B5EF4-FFF2-40B4-BE49-F238E27FC236}">
                <a16:creationId xmlns:a16="http://schemas.microsoft.com/office/drawing/2014/main" id="{763F4384-B695-4C1F-9B7F-21F907E0BA0D}"/>
              </a:ext>
            </a:extLst>
          </p:cNvPr>
          <p:cNvSpPr txBox="1"/>
          <p:nvPr/>
        </p:nvSpPr>
        <p:spPr>
          <a:xfrm>
            <a:off x="570927" y="1461078"/>
            <a:ext cx="102320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i="1" kern="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Arial"/>
              </a:rPr>
              <a:t>Perché è necessario definire criteri per passare dalle CLE comunali alla CLE di contesto territoriale</a:t>
            </a:r>
            <a:endParaRPr lang="it-IT" i="1" dirty="0"/>
          </a:p>
        </p:txBody>
      </p:sp>
      <p:sp>
        <p:nvSpPr>
          <p:cNvPr id="76" name="Freccia in giù 75">
            <a:extLst>
              <a:ext uri="{FF2B5EF4-FFF2-40B4-BE49-F238E27FC236}">
                <a16:creationId xmlns:a16="http://schemas.microsoft.com/office/drawing/2014/main" id="{557F317D-779C-48C7-B75C-DA38A1DAD343}"/>
              </a:ext>
            </a:extLst>
          </p:cNvPr>
          <p:cNvSpPr/>
          <p:nvPr/>
        </p:nvSpPr>
        <p:spPr>
          <a:xfrm>
            <a:off x="4939669" y="5044043"/>
            <a:ext cx="347797" cy="352879"/>
          </a:xfrm>
          <a:prstGeom prst="downArrow">
            <a:avLst/>
          </a:prstGeom>
          <a:solidFill>
            <a:srgbClr val="B9C7CD"/>
          </a:solidFill>
          <a:ln>
            <a:solidFill>
              <a:srgbClr val="B9C7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7502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5">
            <a:extLst>
              <a:ext uri="{FF2B5EF4-FFF2-40B4-BE49-F238E27FC236}">
                <a16:creationId xmlns:a16="http://schemas.microsoft.com/office/drawing/2014/main" id="{BC67F034-9F67-AA4C-9B2B-9B3CF7C4C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Procedura di identificazione degli elementi per la CLE di contesto territoriale 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2A3DC520-30B8-40A0-B86D-B4C7029CFAE3}"/>
              </a:ext>
            </a:extLst>
          </p:cNvPr>
          <p:cNvSpPr/>
          <p:nvPr/>
        </p:nvSpPr>
        <p:spPr>
          <a:xfrm>
            <a:off x="570927" y="1419862"/>
            <a:ext cx="2294469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IDENTIFICAZIONE degli elementi </a:t>
            </a:r>
            <a:b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CLE comunali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10E9C88-4B2B-473E-932F-66A5A8347C84}"/>
              </a:ext>
            </a:extLst>
          </p:cNvPr>
          <p:cNvSpPr/>
          <p:nvPr/>
        </p:nvSpPr>
        <p:spPr>
          <a:xfrm>
            <a:off x="570926" y="2587909"/>
            <a:ext cx="2294469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VERIFICHE</a:t>
            </a:r>
            <a:b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 requisiti</a:t>
            </a:r>
          </a:p>
        </p:txBody>
      </p:sp>
      <p:sp>
        <p:nvSpPr>
          <p:cNvPr id="8" name="Rettangolo arrotondato 150">
            <a:extLst>
              <a:ext uri="{FF2B5EF4-FFF2-40B4-BE49-F238E27FC236}">
                <a16:creationId xmlns:a16="http://schemas.microsoft.com/office/drawing/2014/main" id="{8B4B8300-B747-4B65-AF6C-FE31D62A141E}"/>
              </a:ext>
            </a:extLst>
          </p:cNvPr>
          <p:cNvSpPr/>
          <p:nvPr/>
        </p:nvSpPr>
        <p:spPr>
          <a:xfrm>
            <a:off x="580640" y="3718665"/>
            <a:ext cx="2294469" cy="914400"/>
          </a:xfrm>
          <a:prstGeom prst="roundRect">
            <a:avLst>
              <a:gd name="adj" fmla="val 3981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Grafo CLE del CT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682A10BB-C9D7-4C3C-AC48-19750EA4903C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 flipH="1">
            <a:off x="1718161" y="2334262"/>
            <a:ext cx="1" cy="2536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114BC463-B4D3-4702-9F54-8B50594E88B5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1718161" y="3502309"/>
            <a:ext cx="8468" cy="2536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>
            <a:extLst>
              <a:ext uri="{FF2B5EF4-FFF2-40B4-BE49-F238E27FC236}">
                <a16:creationId xmlns:a16="http://schemas.microsoft.com/office/drawing/2014/main" id="{CFD6B71D-1CE2-4626-A60E-125D4F09154B}"/>
              </a:ext>
            </a:extLst>
          </p:cNvPr>
          <p:cNvSpPr/>
          <p:nvPr/>
        </p:nvSpPr>
        <p:spPr>
          <a:xfrm>
            <a:off x="4937761" y="1305341"/>
            <a:ext cx="72457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OBIETTIVI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Individuare gli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elementi strutturali minimi 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la gestione dell’emergenza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rilevanti a scala di contesto</a:t>
            </a: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(«CLE del CT» in analogia alla scala comunale)</a:t>
            </a: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Contribuire a definire il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grafo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sistema da sottoporre a valutazione</a:t>
            </a: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operatività del sistema di gestione dell’emergenza del CT (IOCT)</a:t>
            </a: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FASI:</a:t>
            </a:r>
          </a:p>
          <a:p>
            <a:pPr>
              <a:buClr>
                <a:srgbClr val="000000"/>
              </a:buClr>
            </a:pPr>
            <a:endParaRPr lang="it-IT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0000"/>
              </a:buClr>
              <a:buFont typeface="+mj-lt"/>
              <a:buAutoNum type="arabicPeriod"/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Identificazione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degli elementi</a:t>
            </a:r>
          </a:p>
          <a:p>
            <a:pPr marL="342900" indent="-342900">
              <a:buClr>
                <a:srgbClr val="000000"/>
              </a:buClr>
              <a:buFont typeface="+mj-lt"/>
              <a:buAutoNum type="arabicPeriod"/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dei requisiti degli elementi</a:t>
            </a:r>
          </a:p>
        </p:txBody>
      </p:sp>
    </p:spTree>
    <p:extLst>
      <p:ext uri="{BB962C8B-B14F-4D97-AF65-F5344CB8AC3E}">
        <p14:creationId xmlns:p14="http://schemas.microsoft.com/office/powerpoint/2010/main" val="2593591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3A6C71E4-94FF-4153-9CFE-8C8BFEF71ED9}"/>
              </a:ext>
            </a:extLst>
          </p:cNvPr>
          <p:cNvSpPr/>
          <p:nvPr/>
        </p:nvSpPr>
        <p:spPr>
          <a:xfrm>
            <a:off x="4937760" y="4370731"/>
            <a:ext cx="711267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 elementi sono individuati tramite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selezione e verifica </a:t>
            </a:r>
          </a:p>
          <a:p>
            <a:pPr>
              <a:buClr>
                <a:srgbClr val="000000"/>
              </a:buClr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degli elementi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considerati nelle analisi CLE comunali</a:t>
            </a: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selezione e verifica 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u="sng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progetto</a:t>
            </a:r>
          </a:p>
          <a:p>
            <a:pPr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it-IT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sono considerati gli elementi strutturali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 rilevanti per il CT</a:t>
            </a:r>
          </a:p>
          <a:p>
            <a:pPr>
              <a:buClr>
                <a:srgbClr val="000000"/>
              </a:buClr>
            </a:pPr>
            <a:endParaRPr lang="it-IT" sz="16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segnalazione di eventuali incongruenze o mancanze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5C8CA5B5-83C6-4B41-8EDC-FD90EBFEA2BF}"/>
              </a:ext>
            </a:extLst>
          </p:cNvPr>
          <p:cNvGrpSpPr/>
          <p:nvPr/>
        </p:nvGrpSpPr>
        <p:grpSpPr>
          <a:xfrm>
            <a:off x="9492790" y="2121181"/>
            <a:ext cx="1967384" cy="1980551"/>
            <a:chOff x="7218542" y="2093219"/>
            <a:chExt cx="1492847" cy="1502838"/>
          </a:xfrm>
        </p:grpSpPr>
        <p:sp>
          <p:nvSpPr>
            <p:cNvPr id="14" name="Figura a mano libera 3">
              <a:extLst>
                <a:ext uri="{FF2B5EF4-FFF2-40B4-BE49-F238E27FC236}">
                  <a16:creationId xmlns:a16="http://schemas.microsoft.com/office/drawing/2014/main" id="{223AAD1A-EC8D-4790-A16F-53249BA6B398}"/>
                </a:ext>
              </a:extLst>
            </p:cNvPr>
            <p:cNvSpPr/>
            <p:nvPr/>
          </p:nvSpPr>
          <p:spPr>
            <a:xfrm>
              <a:off x="7218542" y="2093219"/>
              <a:ext cx="1492847" cy="1472886"/>
            </a:xfrm>
            <a:custGeom>
              <a:avLst/>
              <a:gdLst>
                <a:gd name="connsiteX0" fmla="*/ 744263 w 3588922"/>
                <a:gd name="connsiteY0" fmla="*/ 25374 h 3540932"/>
                <a:gd name="connsiteX1" fmla="*/ 25171 w 3588922"/>
                <a:gd name="connsiteY1" fmla="*/ 1410291 h 3540932"/>
                <a:gd name="connsiteX2" fmla="*/ 1720806 w 3588922"/>
                <a:gd name="connsiteY2" fmla="*/ 3540932 h 3540932"/>
                <a:gd name="connsiteX3" fmla="*/ 3567362 w 3588922"/>
                <a:gd name="connsiteY3" fmla="*/ 1419168 h 3540932"/>
                <a:gd name="connsiteX4" fmla="*/ 2750616 w 3588922"/>
                <a:gd name="connsiteY4" fmla="*/ 779976 h 3540932"/>
                <a:gd name="connsiteX5" fmla="*/ 3079090 w 3588922"/>
                <a:gd name="connsiteY5" fmla="*/ 185172 h 3540932"/>
                <a:gd name="connsiteX6" fmla="*/ 2111424 w 3588922"/>
                <a:gd name="connsiteY6" fmla="*/ 25374 h 3540932"/>
                <a:gd name="connsiteX7" fmla="*/ 1285800 w 3588922"/>
                <a:gd name="connsiteY7" fmla="*/ 646811 h 3540932"/>
                <a:gd name="connsiteX8" fmla="*/ 744263 w 3588922"/>
                <a:gd name="connsiteY8" fmla="*/ 25374 h 35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8922" h="3540932">
                  <a:moveTo>
                    <a:pt x="744263" y="25374"/>
                  </a:moveTo>
                  <a:cubicBezTo>
                    <a:pt x="534158" y="152621"/>
                    <a:pt x="-137586" y="824365"/>
                    <a:pt x="25171" y="1410291"/>
                  </a:cubicBezTo>
                  <a:cubicBezTo>
                    <a:pt x="187928" y="1996217"/>
                    <a:pt x="1130441" y="3539453"/>
                    <a:pt x="1720806" y="3540932"/>
                  </a:cubicBezTo>
                  <a:cubicBezTo>
                    <a:pt x="2311171" y="3542411"/>
                    <a:pt x="3395727" y="1879327"/>
                    <a:pt x="3567362" y="1419168"/>
                  </a:cubicBezTo>
                  <a:cubicBezTo>
                    <a:pt x="3738997" y="959009"/>
                    <a:pt x="2831995" y="985642"/>
                    <a:pt x="2750616" y="779976"/>
                  </a:cubicBezTo>
                  <a:cubicBezTo>
                    <a:pt x="2669237" y="574310"/>
                    <a:pt x="3185622" y="310939"/>
                    <a:pt x="3079090" y="185172"/>
                  </a:cubicBezTo>
                  <a:cubicBezTo>
                    <a:pt x="2972558" y="59405"/>
                    <a:pt x="2410306" y="-51566"/>
                    <a:pt x="2111424" y="25374"/>
                  </a:cubicBezTo>
                  <a:cubicBezTo>
                    <a:pt x="1812542" y="102314"/>
                    <a:pt x="1513660" y="645331"/>
                    <a:pt x="1285800" y="646811"/>
                  </a:cubicBezTo>
                  <a:cubicBezTo>
                    <a:pt x="1057940" y="648291"/>
                    <a:pt x="954368" y="-101873"/>
                    <a:pt x="744263" y="25374"/>
                  </a:cubicBezTo>
                  <a:close/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5" name="Figura a mano libera 4">
              <a:extLst>
                <a:ext uri="{FF2B5EF4-FFF2-40B4-BE49-F238E27FC236}">
                  <a16:creationId xmlns:a16="http://schemas.microsoft.com/office/drawing/2014/main" id="{9C1D38E7-A8D7-4F2D-BFFD-CD7041012B66}"/>
                </a:ext>
              </a:extLst>
            </p:cNvPr>
            <p:cNvSpPr/>
            <p:nvPr/>
          </p:nvSpPr>
          <p:spPr>
            <a:xfrm>
              <a:off x="7300120" y="2702510"/>
              <a:ext cx="1063513" cy="514186"/>
            </a:xfrm>
            <a:custGeom>
              <a:avLst/>
              <a:gdLst>
                <a:gd name="connsiteX0" fmla="*/ 0 w 2556769"/>
                <a:gd name="connsiteY0" fmla="*/ 359916 h 1236144"/>
                <a:gd name="connsiteX1" fmla="*/ 914400 w 2556769"/>
                <a:gd name="connsiteY1" fmla="*/ 40319 h 1236144"/>
                <a:gd name="connsiteX2" fmla="*/ 1322773 w 2556769"/>
                <a:gd name="connsiteY2" fmla="*/ 1167784 h 1236144"/>
                <a:gd name="connsiteX3" fmla="*/ 2281561 w 2556769"/>
                <a:gd name="connsiteY3" fmla="*/ 1123395 h 1236144"/>
                <a:gd name="connsiteX4" fmla="*/ 2556769 w 2556769"/>
                <a:gd name="connsiteY4" fmla="*/ 1229927 h 123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769" h="1236144">
                  <a:moveTo>
                    <a:pt x="0" y="359916"/>
                  </a:moveTo>
                  <a:cubicBezTo>
                    <a:pt x="346969" y="132795"/>
                    <a:pt x="693938" y="-94326"/>
                    <a:pt x="914400" y="40319"/>
                  </a:cubicBezTo>
                  <a:cubicBezTo>
                    <a:pt x="1134862" y="174964"/>
                    <a:pt x="1094913" y="987271"/>
                    <a:pt x="1322773" y="1167784"/>
                  </a:cubicBezTo>
                  <a:cubicBezTo>
                    <a:pt x="1550633" y="1348297"/>
                    <a:pt x="2075895" y="1113038"/>
                    <a:pt x="2281561" y="1123395"/>
                  </a:cubicBezTo>
                  <a:cubicBezTo>
                    <a:pt x="2487227" y="1133752"/>
                    <a:pt x="2521998" y="1181839"/>
                    <a:pt x="2556769" y="1229927"/>
                  </a:cubicBezTo>
                </a:path>
              </a:pathLst>
            </a:custGeom>
            <a:noFill/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6" name="Figura a mano libera 6">
              <a:extLst>
                <a:ext uri="{FF2B5EF4-FFF2-40B4-BE49-F238E27FC236}">
                  <a16:creationId xmlns:a16="http://schemas.microsoft.com/office/drawing/2014/main" id="{93AD2A86-1E5D-4F1F-A5EB-DCF894EA8096}"/>
                </a:ext>
              </a:extLst>
            </p:cNvPr>
            <p:cNvSpPr/>
            <p:nvPr/>
          </p:nvSpPr>
          <p:spPr>
            <a:xfrm>
              <a:off x="8005436" y="2412783"/>
              <a:ext cx="350812" cy="801328"/>
            </a:xfrm>
            <a:custGeom>
              <a:avLst/>
              <a:gdLst>
                <a:gd name="connsiteX0" fmla="*/ 843379 w 843379"/>
                <a:gd name="connsiteY0" fmla="*/ 0 h 1926454"/>
                <a:gd name="connsiteX1" fmla="*/ 257452 w 843379"/>
                <a:gd name="connsiteY1" fmla="*/ 683580 h 1926454"/>
                <a:gd name="connsiteX2" fmla="*/ 168676 w 843379"/>
                <a:gd name="connsiteY2" fmla="*/ 1393794 h 1926454"/>
                <a:gd name="connsiteX3" fmla="*/ 0 w 843379"/>
                <a:gd name="connsiteY3" fmla="*/ 1926454 h 1926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379" h="1926454">
                  <a:moveTo>
                    <a:pt x="843379" y="0"/>
                  </a:moveTo>
                  <a:cubicBezTo>
                    <a:pt x="606640" y="225640"/>
                    <a:pt x="369902" y="451281"/>
                    <a:pt x="257452" y="683580"/>
                  </a:cubicBezTo>
                  <a:cubicBezTo>
                    <a:pt x="145002" y="915879"/>
                    <a:pt x="211585" y="1186648"/>
                    <a:pt x="168676" y="1393794"/>
                  </a:cubicBezTo>
                  <a:cubicBezTo>
                    <a:pt x="125767" y="1600940"/>
                    <a:pt x="62883" y="1763697"/>
                    <a:pt x="0" y="1926454"/>
                  </a:cubicBezTo>
                </a:path>
              </a:pathLst>
            </a:custGeom>
            <a:noFill/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7" name="Figura a mano libera 7">
              <a:extLst>
                <a:ext uri="{FF2B5EF4-FFF2-40B4-BE49-F238E27FC236}">
                  <a16:creationId xmlns:a16="http://schemas.microsoft.com/office/drawing/2014/main" id="{F28BD727-4FC9-4B09-989B-15033F4BC7B0}"/>
                </a:ext>
              </a:extLst>
            </p:cNvPr>
            <p:cNvSpPr/>
            <p:nvPr/>
          </p:nvSpPr>
          <p:spPr>
            <a:xfrm>
              <a:off x="8272730" y="2634203"/>
              <a:ext cx="257223" cy="317723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8" name="Figura a mano libera 8">
              <a:extLst>
                <a:ext uri="{FF2B5EF4-FFF2-40B4-BE49-F238E27FC236}">
                  <a16:creationId xmlns:a16="http://schemas.microsoft.com/office/drawing/2014/main" id="{B822F0B7-B5B8-45C7-B72D-8CE1B0A807CF}"/>
                </a:ext>
              </a:extLst>
            </p:cNvPr>
            <p:cNvSpPr/>
            <p:nvPr/>
          </p:nvSpPr>
          <p:spPr>
            <a:xfrm rot="16200000">
              <a:off x="7715557" y="2348789"/>
              <a:ext cx="201184" cy="299524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19" name="Figura a mano libera 9">
              <a:extLst>
                <a:ext uri="{FF2B5EF4-FFF2-40B4-BE49-F238E27FC236}">
                  <a16:creationId xmlns:a16="http://schemas.microsoft.com/office/drawing/2014/main" id="{B680042D-5A98-4774-8AAA-95BF406AE50A}"/>
                </a:ext>
              </a:extLst>
            </p:cNvPr>
            <p:cNvSpPr/>
            <p:nvPr/>
          </p:nvSpPr>
          <p:spPr>
            <a:xfrm rot="16200000">
              <a:off x="7409637" y="2788193"/>
              <a:ext cx="350947" cy="289337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0" name="Figura a mano libera 10">
              <a:extLst>
                <a:ext uri="{FF2B5EF4-FFF2-40B4-BE49-F238E27FC236}">
                  <a16:creationId xmlns:a16="http://schemas.microsoft.com/office/drawing/2014/main" id="{9A4F1F73-2A86-43CD-B99B-E06C4FB353C5}"/>
                </a:ext>
              </a:extLst>
            </p:cNvPr>
            <p:cNvSpPr/>
            <p:nvPr/>
          </p:nvSpPr>
          <p:spPr>
            <a:xfrm>
              <a:off x="7554602" y="2359663"/>
              <a:ext cx="879362" cy="1039978"/>
            </a:xfrm>
            <a:custGeom>
              <a:avLst/>
              <a:gdLst>
                <a:gd name="connsiteX0" fmla="*/ 765 w 2114056"/>
                <a:gd name="connsiteY0" fmla="*/ 1272922 h 2500189"/>
                <a:gd name="connsiteX1" fmla="*/ 471282 w 2114056"/>
                <a:gd name="connsiteY1" fmla="*/ 251990 h 2500189"/>
                <a:gd name="connsiteX2" fmla="*/ 1101596 w 2114056"/>
                <a:gd name="connsiteY2" fmla="*/ 21171 h 2500189"/>
                <a:gd name="connsiteX3" fmla="*/ 1749666 w 2114056"/>
                <a:gd name="connsiteY3" fmla="*/ 642608 h 2500189"/>
                <a:gd name="connsiteX4" fmla="*/ 2078140 w 2114056"/>
                <a:gd name="connsiteY4" fmla="*/ 935571 h 2500189"/>
                <a:gd name="connsiteX5" fmla="*/ 906288 w 2114056"/>
                <a:gd name="connsiteY5" fmla="*/ 1610274 h 2500189"/>
                <a:gd name="connsiteX6" fmla="*/ 861899 w 2114056"/>
                <a:gd name="connsiteY6" fmla="*/ 2498041 h 2500189"/>
                <a:gd name="connsiteX7" fmla="*/ 373627 w 2114056"/>
                <a:gd name="connsiteY7" fmla="*/ 1841093 h 2500189"/>
                <a:gd name="connsiteX8" fmla="*/ 765 w 2114056"/>
                <a:gd name="connsiteY8" fmla="*/ 1272922 h 2500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4056" h="2500189">
                  <a:moveTo>
                    <a:pt x="765" y="1272922"/>
                  </a:moveTo>
                  <a:cubicBezTo>
                    <a:pt x="17041" y="1008071"/>
                    <a:pt x="287810" y="460615"/>
                    <a:pt x="471282" y="251990"/>
                  </a:cubicBezTo>
                  <a:cubicBezTo>
                    <a:pt x="654754" y="43365"/>
                    <a:pt x="888532" y="-43932"/>
                    <a:pt x="1101596" y="21171"/>
                  </a:cubicBezTo>
                  <a:cubicBezTo>
                    <a:pt x="1314660" y="86274"/>
                    <a:pt x="1586909" y="490208"/>
                    <a:pt x="1749666" y="642608"/>
                  </a:cubicBezTo>
                  <a:cubicBezTo>
                    <a:pt x="1912423" y="795008"/>
                    <a:pt x="2218703" y="774293"/>
                    <a:pt x="2078140" y="935571"/>
                  </a:cubicBezTo>
                  <a:cubicBezTo>
                    <a:pt x="1937577" y="1096849"/>
                    <a:pt x="1108995" y="1349862"/>
                    <a:pt x="906288" y="1610274"/>
                  </a:cubicBezTo>
                  <a:cubicBezTo>
                    <a:pt x="703581" y="1870686"/>
                    <a:pt x="950676" y="2459571"/>
                    <a:pt x="861899" y="2498041"/>
                  </a:cubicBezTo>
                  <a:cubicBezTo>
                    <a:pt x="773122" y="2536511"/>
                    <a:pt x="515670" y="2048239"/>
                    <a:pt x="373627" y="1841093"/>
                  </a:cubicBezTo>
                  <a:cubicBezTo>
                    <a:pt x="231584" y="1633947"/>
                    <a:pt x="-15511" y="1537773"/>
                    <a:pt x="765" y="1272922"/>
                  </a:cubicBezTo>
                  <a:close/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1" name="Rettangolo arrotondato 11">
              <a:extLst>
                <a:ext uri="{FF2B5EF4-FFF2-40B4-BE49-F238E27FC236}">
                  <a16:creationId xmlns:a16="http://schemas.microsoft.com/office/drawing/2014/main" id="{B38CA153-56A7-43FA-B45F-9E276ADC26A6}"/>
                </a:ext>
              </a:extLst>
            </p:cNvPr>
            <p:cNvSpPr/>
            <p:nvPr/>
          </p:nvSpPr>
          <p:spPr>
            <a:xfrm>
              <a:off x="7915579" y="2328050"/>
              <a:ext cx="179715" cy="90730"/>
            </a:xfrm>
            <a:prstGeom prst="roundRect">
              <a:avLst/>
            </a:prstGeom>
            <a:solidFill>
              <a:srgbClr val="FFA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2" name="Rettangolo arrotondato 12">
              <a:extLst>
                <a:ext uri="{FF2B5EF4-FFF2-40B4-BE49-F238E27FC236}">
                  <a16:creationId xmlns:a16="http://schemas.microsoft.com/office/drawing/2014/main" id="{47A7678B-FB15-43B2-96E8-7DDFE3B8E814}"/>
                </a:ext>
              </a:extLst>
            </p:cNvPr>
            <p:cNvSpPr/>
            <p:nvPr/>
          </p:nvSpPr>
          <p:spPr>
            <a:xfrm>
              <a:off x="7510846" y="2853553"/>
              <a:ext cx="89857" cy="8985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3" name="Rettangolo arrotondato 13">
              <a:extLst>
                <a:ext uri="{FF2B5EF4-FFF2-40B4-BE49-F238E27FC236}">
                  <a16:creationId xmlns:a16="http://schemas.microsoft.com/office/drawing/2014/main" id="{0B861A49-2A08-4ACB-8EC0-96D609F6B635}"/>
                </a:ext>
              </a:extLst>
            </p:cNvPr>
            <p:cNvSpPr/>
            <p:nvPr/>
          </p:nvSpPr>
          <p:spPr>
            <a:xfrm>
              <a:off x="8226138" y="2588837"/>
              <a:ext cx="179715" cy="90730"/>
            </a:xfrm>
            <a:prstGeom prst="roundRect">
              <a:avLst/>
            </a:prstGeom>
            <a:solidFill>
              <a:srgbClr val="FFA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4" name="Figura a mano libera 14">
              <a:extLst>
                <a:ext uri="{FF2B5EF4-FFF2-40B4-BE49-F238E27FC236}">
                  <a16:creationId xmlns:a16="http://schemas.microsoft.com/office/drawing/2014/main" id="{6423F5D9-0C2F-4F11-8483-A5DA2DE37C89}"/>
                </a:ext>
              </a:extLst>
            </p:cNvPr>
            <p:cNvSpPr/>
            <p:nvPr/>
          </p:nvSpPr>
          <p:spPr>
            <a:xfrm>
              <a:off x="7931581" y="2752516"/>
              <a:ext cx="494829" cy="653618"/>
            </a:xfrm>
            <a:custGeom>
              <a:avLst/>
              <a:gdLst>
                <a:gd name="connsiteX0" fmla="*/ 1189607 w 1189607"/>
                <a:gd name="connsiteY0" fmla="*/ 0 h 1571348"/>
                <a:gd name="connsiteX1" fmla="*/ 834501 w 1189607"/>
                <a:gd name="connsiteY1" fmla="*/ 807868 h 1571348"/>
                <a:gd name="connsiteX2" fmla="*/ 0 w 1189607"/>
                <a:gd name="connsiteY2" fmla="*/ 1571348 h 157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9607" h="1571348">
                  <a:moveTo>
                    <a:pt x="1189607" y="0"/>
                  </a:moveTo>
                  <a:cubicBezTo>
                    <a:pt x="1111188" y="272988"/>
                    <a:pt x="1032769" y="545977"/>
                    <a:pt x="834501" y="807868"/>
                  </a:cubicBezTo>
                  <a:cubicBezTo>
                    <a:pt x="636233" y="1069759"/>
                    <a:pt x="318116" y="1320553"/>
                    <a:pt x="0" y="1571348"/>
                  </a:cubicBezTo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5" name="Ovale 24">
              <a:extLst>
                <a:ext uri="{FF2B5EF4-FFF2-40B4-BE49-F238E27FC236}">
                  <a16:creationId xmlns:a16="http://schemas.microsoft.com/office/drawing/2014/main" id="{9E778A43-9DFC-4B72-ABED-58C8C72FCF0A}"/>
                </a:ext>
              </a:extLst>
            </p:cNvPr>
            <p:cNvSpPr/>
            <p:nvPr/>
          </p:nvSpPr>
          <p:spPr>
            <a:xfrm>
              <a:off x="8392316" y="2698045"/>
              <a:ext cx="89857" cy="89857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6" name="Figura a mano libera 29">
              <a:extLst>
                <a:ext uri="{FF2B5EF4-FFF2-40B4-BE49-F238E27FC236}">
                  <a16:creationId xmlns:a16="http://schemas.microsoft.com/office/drawing/2014/main" id="{6942E22E-0372-49CA-8982-8550D2462B41}"/>
                </a:ext>
              </a:extLst>
            </p:cNvPr>
            <p:cNvSpPr/>
            <p:nvPr/>
          </p:nvSpPr>
          <p:spPr>
            <a:xfrm>
              <a:off x="7683978" y="2471867"/>
              <a:ext cx="267231" cy="633089"/>
            </a:xfrm>
            <a:custGeom>
              <a:avLst/>
              <a:gdLst>
                <a:gd name="connsiteX0" fmla="*/ 249028 w 642445"/>
                <a:gd name="connsiteY0" fmla="*/ 0 h 1521996"/>
                <a:gd name="connsiteX1" fmla="*/ 639646 w 642445"/>
                <a:gd name="connsiteY1" fmla="*/ 1242873 h 1521996"/>
                <a:gd name="connsiteX2" fmla="*/ 71475 w 642445"/>
                <a:gd name="connsiteY2" fmla="*/ 1491448 h 1521996"/>
                <a:gd name="connsiteX3" fmla="*/ 27087 w 642445"/>
                <a:gd name="connsiteY3" fmla="*/ 1509203 h 152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445" h="1521996">
                  <a:moveTo>
                    <a:pt x="249028" y="0"/>
                  </a:moveTo>
                  <a:cubicBezTo>
                    <a:pt x="459133" y="497149"/>
                    <a:pt x="669238" y="994298"/>
                    <a:pt x="639646" y="1242873"/>
                  </a:cubicBezTo>
                  <a:cubicBezTo>
                    <a:pt x="610054" y="1491448"/>
                    <a:pt x="173568" y="1447060"/>
                    <a:pt x="71475" y="1491448"/>
                  </a:cubicBezTo>
                  <a:cubicBezTo>
                    <a:pt x="-30618" y="1535836"/>
                    <a:pt x="-1766" y="1522519"/>
                    <a:pt x="27087" y="1509203"/>
                  </a:cubicBezTo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7" name="Rettangolo arrotondato 30">
              <a:extLst>
                <a:ext uri="{FF2B5EF4-FFF2-40B4-BE49-F238E27FC236}">
                  <a16:creationId xmlns:a16="http://schemas.microsoft.com/office/drawing/2014/main" id="{BC2836B4-A872-450D-A85D-0451E600E0C9}"/>
                </a:ext>
              </a:extLst>
            </p:cNvPr>
            <p:cNvSpPr/>
            <p:nvPr/>
          </p:nvSpPr>
          <p:spPr>
            <a:xfrm>
              <a:off x="7651824" y="3063407"/>
              <a:ext cx="89857" cy="8985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8" name="Ovale 27">
              <a:extLst>
                <a:ext uri="{FF2B5EF4-FFF2-40B4-BE49-F238E27FC236}">
                  <a16:creationId xmlns:a16="http://schemas.microsoft.com/office/drawing/2014/main" id="{269AA051-5FBC-4533-8097-2C97C56E8F61}"/>
                </a:ext>
              </a:extLst>
            </p:cNvPr>
            <p:cNvSpPr/>
            <p:nvPr/>
          </p:nvSpPr>
          <p:spPr>
            <a:xfrm>
              <a:off x="7722531" y="2418781"/>
              <a:ext cx="89857" cy="89857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9" name="Figura a mano libera 33">
              <a:extLst>
                <a:ext uri="{FF2B5EF4-FFF2-40B4-BE49-F238E27FC236}">
                  <a16:creationId xmlns:a16="http://schemas.microsoft.com/office/drawing/2014/main" id="{BAA7756E-6946-4628-8761-3546CC44AD13}"/>
                </a:ext>
              </a:extLst>
            </p:cNvPr>
            <p:cNvSpPr/>
            <p:nvPr/>
          </p:nvSpPr>
          <p:spPr>
            <a:xfrm>
              <a:off x="7909425" y="3431983"/>
              <a:ext cx="19017" cy="125554"/>
            </a:xfrm>
            <a:custGeom>
              <a:avLst/>
              <a:gdLst>
                <a:gd name="connsiteX0" fmla="*/ 0 w 8877"/>
                <a:gd name="connsiteY0" fmla="*/ 0 h 630314"/>
                <a:gd name="connsiteX1" fmla="*/ 8877 w 8877"/>
                <a:gd name="connsiteY1" fmla="*/ 630314 h 6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77" h="630314">
                  <a:moveTo>
                    <a:pt x="0" y="0"/>
                  </a:moveTo>
                  <a:lnTo>
                    <a:pt x="8877" y="63031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0" name="Rettangolo arrotondato 34">
              <a:extLst>
                <a:ext uri="{FF2B5EF4-FFF2-40B4-BE49-F238E27FC236}">
                  <a16:creationId xmlns:a16="http://schemas.microsoft.com/office/drawing/2014/main" id="{5D80FDA5-DBFF-4A15-8D5E-3D4809FFDCD3}"/>
                </a:ext>
              </a:extLst>
            </p:cNvPr>
            <p:cNvSpPr/>
            <p:nvPr/>
          </p:nvSpPr>
          <p:spPr>
            <a:xfrm>
              <a:off x="7876054" y="3356438"/>
              <a:ext cx="89857" cy="89857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1" name="Ovale 30">
              <a:extLst>
                <a:ext uri="{FF2B5EF4-FFF2-40B4-BE49-F238E27FC236}">
                  <a16:creationId xmlns:a16="http://schemas.microsoft.com/office/drawing/2014/main" id="{49AB0796-537F-4767-8A7A-C82818C84775}"/>
                </a:ext>
              </a:extLst>
            </p:cNvPr>
            <p:cNvSpPr/>
            <p:nvPr/>
          </p:nvSpPr>
          <p:spPr>
            <a:xfrm>
              <a:off x="7876054" y="3504679"/>
              <a:ext cx="89857" cy="913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2" name="Rettangolo arrotondato 48">
              <a:extLst>
                <a:ext uri="{FF2B5EF4-FFF2-40B4-BE49-F238E27FC236}">
                  <a16:creationId xmlns:a16="http://schemas.microsoft.com/office/drawing/2014/main" id="{564D6308-B248-4F1F-804F-6FDD36C2E0B6}"/>
                </a:ext>
              </a:extLst>
            </p:cNvPr>
            <p:cNvSpPr/>
            <p:nvPr/>
          </p:nvSpPr>
          <p:spPr>
            <a:xfrm>
              <a:off x="7705851" y="3212616"/>
              <a:ext cx="179715" cy="108562"/>
            </a:xfrm>
            <a:prstGeom prst="roundRect">
              <a:avLst/>
            </a:prstGeom>
            <a:solidFill>
              <a:srgbClr val="DA6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2229ED79-CB15-4257-8529-830CBEA8F59C}"/>
              </a:ext>
            </a:extLst>
          </p:cNvPr>
          <p:cNvGrpSpPr/>
          <p:nvPr/>
        </p:nvGrpSpPr>
        <p:grpSpPr>
          <a:xfrm>
            <a:off x="6157966" y="2065772"/>
            <a:ext cx="2015453" cy="2094682"/>
            <a:chOff x="5257400" y="2037809"/>
            <a:chExt cx="1529321" cy="1589440"/>
          </a:xfrm>
        </p:grpSpPr>
        <p:sp>
          <p:nvSpPr>
            <p:cNvPr id="34" name="Figura a mano libera 3">
              <a:extLst>
                <a:ext uri="{FF2B5EF4-FFF2-40B4-BE49-F238E27FC236}">
                  <a16:creationId xmlns:a16="http://schemas.microsoft.com/office/drawing/2014/main" id="{B73D2C29-EE50-453E-AA6F-C631E03CC57A}"/>
                </a:ext>
              </a:extLst>
            </p:cNvPr>
            <p:cNvSpPr/>
            <p:nvPr/>
          </p:nvSpPr>
          <p:spPr>
            <a:xfrm>
              <a:off x="5257400" y="2124411"/>
              <a:ext cx="1492848" cy="1472886"/>
            </a:xfrm>
            <a:custGeom>
              <a:avLst/>
              <a:gdLst>
                <a:gd name="connsiteX0" fmla="*/ 744263 w 3588922"/>
                <a:gd name="connsiteY0" fmla="*/ 25374 h 3540932"/>
                <a:gd name="connsiteX1" fmla="*/ 25171 w 3588922"/>
                <a:gd name="connsiteY1" fmla="*/ 1410291 h 3540932"/>
                <a:gd name="connsiteX2" fmla="*/ 1720806 w 3588922"/>
                <a:gd name="connsiteY2" fmla="*/ 3540932 h 3540932"/>
                <a:gd name="connsiteX3" fmla="*/ 3567362 w 3588922"/>
                <a:gd name="connsiteY3" fmla="*/ 1419168 h 3540932"/>
                <a:gd name="connsiteX4" fmla="*/ 2750616 w 3588922"/>
                <a:gd name="connsiteY4" fmla="*/ 779976 h 3540932"/>
                <a:gd name="connsiteX5" fmla="*/ 3079090 w 3588922"/>
                <a:gd name="connsiteY5" fmla="*/ 185172 h 3540932"/>
                <a:gd name="connsiteX6" fmla="*/ 2111424 w 3588922"/>
                <a:gd name="connsiteY6" fmla="*/ 25374 h 3540932"/>
                <a:gd name="connsiteX7" fmla="*/ 1285800 w 3588922"/>
                <a:gd name="connsiteY7" fmla="*/ 646811 h 3540932"/>
                <a:gd name="connsiteX8" fmla="*/ 744263 w 3588922"/>
                <a:gd name="connsiteY8" fmla="*/ 25374 h 3540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88922" h="3540932">
                  <a:moveTo>
                    <a:pt x="744263" y="25374"/>
                  </a:moveTo>
                  <a:cubicBezTo>
                    <a:pt x="534158" y="152621"/>
                    <a:pt x="-137586" y="824365"/>
                    <a:pt x="25171" y="1410291"/>
                  </a:cubicBezTo>
                  <a:cubicBezTo>
                    <a:pt x="187928" y="1996217"/>
                    <a:pt x="1130441" y="3539453"/>
                    <a:pt x="1720806" y="3540932"/>
                  </a:cubicBezTo>
                  <a:cubicBezTo>
                    <a:pt x="2311171" y="3542411"/>
                    <a:pt x="3395727" y="1879327"/>
                    <a:pt x="3567362" y="1419168"/>
                  </a:cubicBezTo>
                  <a:cubicBezTo>
                    <a:pt x="3738997" y="959009"/>
                    <a:pt x="2831995" y="985642"/>
                    <a:pt x="2750616" y="779976"/>
                  </a:cubicBezTo>
                  <a:cubicBezTo>
                    <a:pt x="2669237" y="574310"/>
                    <a:pt x="3185622" y="310939"/>
                    <a:pt x="3079090" y="185172"/>
                  </a:cubicBezTo>
                  <a:cubicBezTo>
                    <a:pt x="2972558" y="59405"/>
                    <a:pt x="2410306" y="-51566"/>
                    <a:pt x="2111424" y="25374"/>
                  </a:cubicBezTo>
                  <a:cubicBezTo>
                    <a:pt x="1812542" y="102314"/>
                    <a:pt x="1513660" y="645331"/>
                    <a:pt x="1285800" y="646811"/>
                  </a:cubicBezTo>
                  <a:cubicBezTo>
                    <a:pt x="1057940" y="648291"/>
                    <a:pt x="954368" y="-101873"/>
                    <a:pt x="744263" y="25374"/>
                  </a:cubicBezTo>
                  <a:close/>
                </a:path>
              </a:pathLst>
            </a:cu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5" name="Figura a mano libera 4">
              <a:extLst>
                <a:ext uri="{FF2B5EF4-FFF2-40B4-BE49-F238E27FC236}">
                  <a16:creationId xmlns:a16="http://schemas.microsoft.com/office/drawing/2014/main" id="{E453D0D5-8D07-41DA-A8F0-4C0F1827DC81}"/>
                </a:ext>
              </a:extLst>
            </p:cNvPr>
            <p:cNvSpPr/>
            <p:nvPr/>
          </p:nvSpPr>
          <p:spPr>
            <a:xfrm>
              <a:off x="5338978" y="2733702"/>
              <a:ext cx="1063514" cy="514186"/>
            </a:xfrm>
            <a:custGeom>
              <a:avLst/>
              <a:gdLst>
                <a:gd name="connsiteX0" fmla="*/ 0 w 2556769"/>
                <a:gd name="connsiteY0" fmla="*/ 359916 h 1236144"/>
                <a:gd name="connsiteX1" fmla="*/ 914400 w 2556769"/>
                <a:gd name="connsiteY1" fmla="*/ 40319 h 1236144"/>
                <a:gd name="connsiteX2" fmla="*/ 1322773 w 2556769"/>
                <a:gd name="connsiteY2" fmla="*/ 1167784 h 1236144"/>
                <a:gd name="connsiteX3" fmla="*/ 2281561 w 2556769"/>
                <a:gd name="connsiteY3" fmla="*/ 1123395 h 1236144"/>
                <a:gd name="connsiteX4" fmla="*/ 2556769 w 2556769"/>
                <a:gd name="connsiteY4" fmla="*/ 1229927 h 1236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6769" h="1236144">
                  <a:moveTo>
                    <a:pt x="0" y="359916"/>
                  </a:moveTo>
                  <a:cubicBezTo>
                    <a:pt x="346969" y="132795"/>
                    <a:pt x="693938" y="-94326"/>
                    <a:pt x="914400" y="40319"/>
                  </a:cubicBezTo>
                  <a:cubicBezTo>
                    <a:pt x="1134862" y="174964"/>
                    <a:pt x="1094913" y="987271"/>
                    <a:pt x="1322773" y="1167784"/>
                  </a:cubicBezTo>
                  <a:cubicBezTo>
                    <a:pt x="1550633" y="1348297"/>
                    <a:pt x="2075895" y="1113038"/>
                    <a:pt x="2281561" y="1123395"/>
                  </a:cubicBezTo>
                  <a:cubicBezTo>
                    <a:pt x="2487227" y="1133752"/>
                    <a:pt x="2521998" y="1181839"/>
                    <a:pt x="2556769" y="1229927"/>
                  </a:cubicBezTo>
                </a:path>
              </a:pathLst>
            </a:custGeom>
            <a:noFill/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6" name="Figura a mano libera 6">
              <a:extLst>
                <a:ext uri="{FF2B5EF4-FFF2-40B4-BE49-F238E27FC236}">
                  <a16:creationId xmlns:a16="http://schemas.microsoft.com/office/drawing/2014/main" id="{98E29719-089C-41C2-B776-B85AA6ABABC2}"/>
                </a:ext>
              </a:extLst>
            </p:cNvPr>
            <p:cNvSpPr/>
            <p:nvPr/>
          </p:nvSpPr>
          <p:spPr>
            <a:xfrm>
              <a:off x="6044295" y="2443974"/>
              <a:ext cx="350812" cy="801328"/>
            </a:xfrm>
            <a:custGeom>
              <a:avLst/>
              <a:gdLst>
                <a:gd name="connsiteX0" fmla="*/ 843379 w 843379"/>
                <a:gd name="connsiteY0" fmla="*/ 0 h 1926454"/>
                <a:gd name="connsiteX1" fmla="*/ 257452 w 843379"/>
                <a:gd name="connsiteY1" fmla="*/ 683580 h 1926454"/>
                <a:gd name="connsiteX2" fmla="*/ 168676 w 843379"/>
                <a:gd name="connsiteY2" fmla="*/ 1393794 h 1926454"/>
                <a:gd name="connsiteX3" fmla="*/ 0 w 843379"/>
                <a:gd name="connsiteY3" fmla="*/ 1926454 h 1926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3379" h="1926454">
                  <a:moveTo>
                    <a:pt x="843379" y="0"/>
                  </a:moveTo>
                  <a:cubicBezTo>
                    <a:pt x="606640" y="225640"/>
                    <a:pt x="369902" y="451281"/>
                    <a:pt x="257452" y="683580"/>
                  </a:cubicBezTo>
                  <a:cubicBezTo>
                    <a:pt x="145002" y="915879"/>
                    <a:pt x="211585" y="1186648"/>
                    <a:pt x="168676" y="1393794"/>
                  </a:cubicBezTo>
                  <a:cubicBezTo>
                    <a:pt x="125767" y="1600940"/>
                    <a:pt x="62883" y="1763697"/>
                    <a:pt x="0" y="1926454"/>
                  </a:cubicBezTo>
                </a:path>
              </a:pathLst>
            </a:custGeom>
            <a:noFill/>
            <a:ln w="1270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7" name="Figura a mano libera 7">
              <a:extLst>
                <a:ext uri="{FF2B5EF4-FFF2-40B4-BE49-F238E27FC236}">
                  <a16:creationId xmlns:a16="http://schemas.microsoft.com/office/drawing/2014/main" id="{5AC607E4-C4F8-4910-B099-7607493CD3BD}"/>
                </a:ext>
              </a:extLst>
            </p:cNvPr>
            <p:cNvSpPr/>
            <p:nvPr/>
          </p:nvSpPr>
          <p:spPr>
            <a:xfrm>
              <a:off x="6311589" y="2665394"/>
              <a:ext cx="257223" cy="317724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8" name="Figura a mano libera 8">
              <a:extLst>
                <a:ext uri="{FF2B5EF4-FFF2-40B4-BE49-F238E27FC236}">
                  <a16:creationId xmlns:a16="http://schemas.microsoft.com/office/drawing/2014/main" id="{89B2EF80-9A22-4A33-AA76-7A4EE5FE2FA9}"/>
                </a:ext>
              </a:extLst>
            </p:cNvPr>
            <p:cNvSpPr/>
            <p:nvPr/>
          </p:nvSpPr>
          <p:spPr>
            <a:xfrm rot="16200000">
              <a:off x="5754416" y="2379981"/>
              <a:ext cx="201184" cy="299524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39" name="Figura a mano libera 9">
              <a:extLst>
                <a:ext uri="{FF2B5EF4-FFF2-40B4-BE49-F238E27FC236}">
                  <a16:creationId xmlns:a16="http://schemas.microsoft.com/office/drawing/2014/main" id="{8A3E1BD5-1DD1-4427-92E6-48C17E7CA8BD}"/>
                </a:ext>
              </a:extLst>
            </p:cNvPr>
            <p:cNvSpPr/>
            <p:nvPr/>
          </p:nvSpPr>
          <p:spPr>
            <a:xfrm rot="16200000">
              <a:off x="5448495" y="2819385"/>
              <a:ext cx="350947" cy="289338"/>
            </a:xfrm>
            <a:custGeom>
              <a:avLst/>
              <a:gdLst>
                <a:gd name="connsiteX0" fmla="*/ 431603 w 618385"/>
                <a:gd name="connsiteY0" fmla="*/ 349 h 763832"/>
                <a:gd name="connsiteX1" fmla="*/ 120885 w 618385"/>
                <a:gd name="connsiteY1" fmla="*/ 186780 h 763832"/>
                <a:gd name="connsiteX2" fmla="*/ 14353 w 618385"/>
                <a:gd name="connsiteY2" fmla="*/ 737196 h 763832"/>
                <a:gd name="connsiteX3" fmla="*/ 413848 w 618385"/>
                <a:gd name="connsiteY3" fmla="*/ 630664 h 763832"/>
                <a:gd name="connsiteX4" fmla="*/ 618034 w 618385"/>
                <a:gd name="connsiteY4" fmla="*/ 222291 h 763832"/>
                <a:gd name="connsiteX5" fmla="*/ 431603 w 618385"/>
                <a:gd name="connsiteY5" fmla="*/ 349 h 7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8385" h="763832">
                  <a:moveTo>
                    <a:pt x="431603" y="349"/>
                  </a:moveTo>
                  <a:cubicBezTo>
                    <a:pt x="348745" y="-5569"/>
                    <a:pt x="190427" y="63972"/>
                    <a:pt x="120885" y="186780"/>
                  </a:cubicBezTo>
                  <a:cubicBezTo>
                    <a:pt x="51343" y="309588"/>
                    <a:pt x="-34474" y="663215"/>
                    <a:pt x="14353" y="737196"/>
                  </a:cubicBezTo>
                  <a:cubicBezTo>
                    <a:pt x="63180" y="811177"/>
                    <a:pt x="313235" y="716481"/>
                    <a:pt x="413848" y="630664"/>
                  </a:cubicBezTo>
                  <a:cubicBezTo>
                    <a:pt x="514461" y="544847"/>
                    <a:pt x="610636" y="325864"/>
                    <a:pt x="618034" y="222291"/>
                  </a:cubicBezTo>
                  <a:cubicBezTo>
                    <a:pt x="625432" y="118718"/>
                    <a:pt x="514461" y="6267"/>
                    <a:pt x="431603" y="3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0" name="Figura a mano libera 10">
              <a:extLst>
                <a:ext uri="{FF2B5EF4-FFF2-40B4-BE49-F238E27FC236}">
                  <a16:creationId xmlns:a16="http://schemas.microsoft.com/office/drawing/2014/main" id="{D96CC487-1BA8-44DE-982C-9C4C8133A1C2}"/>
                </a:ext>
              </a:extLst>
            </p:cNvPr>
            <p:cNvSpPr/>
            <p:nvPr/>
          </p:nvSpPr>
          <p:spPr>
            <a:xfrm>
              <a:off x="5593460" y="2390855"/>
              <a:ext cx="879363" cy="1039979"/>
            </a:xfrm>
            <a:custGeom>
              <a:avLst/>
              <a:gdLst>
                <a:gd name="connsiteX0" fmla="*/ 765 w 2114056"/>
                <a:gd name="connsiteY0" fmla="*/ 1272922 h 2500189"/>
                <a:gd name="connsiteX1" fmla="*/ 471282 w 2114056"/>
                <a:gd name="connsiteY1" fmla="*/ 251990 h 2500189"/>
                <a:gd name="connsiteX2" fmla="*/ 1101596 w 2114056"/>
                <a:gd name="connsiteY2" fmla="*/ 21171 h 2500189"/>
                <a:gd name="connsiteX3" fmla="*/ 1749666 w 2114056"/>
                <a:gd name="connsiteY3" fmla="*/ 642608 h 2500189"/>
                <a:gd name="connsiteX4" fmla="*/ 2078140 w 2114056"/>
                <a:gd name="connsiteY4" fmla="*/ 935571 h 2500189"/>
                <a:gd name="connsiteX5" fmla="*/ 906288 w 2114056"/>
                <a:gd name="connsiteY5" fmla="*/ 1610274 h 2500189"/>
                <a:gd name="connsiteX6" fmla="*/ 861899 w 2114056"/>
                <a:gd name="connsiteY6" fmla="*/ 2498041 h 2500189"/>
                <a:gd name="connsiteX7" fmla="*/ 373627 w 2114056"/>
                <a:gd name="connsiteY7" fmla="*/ 1841093 h 2500189"/>
                <a:gd name="connsiteX8" fmla="*/ 765 w 2114056"/>
                <a:gd name="connsiteY8" fmla="*/ 1272922 h 2500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4056" h="2500189">
                  <a:moveTo>
                    <a:pt x="765" y="1272922"/>
                  </a:moveTo>
                  <a:cubicBezTo>
                    <a:pt x="17041" y="1008071"/>
                    <a:pt x="287810" y="460615"/>
                    <a:pt x="471282" y="251990"/>
                  </a:cubicBezTo>
                  <a:cubicBezTo>
                    <a:pt x="654754" y="43365"/>
                    <a:pt x="888532" y="-43932"/>
                    <a:pt x="1101596" y="21171"/>
                  </a:cubicBezTo>
                  <a:cubicBezTo>
                    <a:pt x="1314660" y="86274"/>
                    <a:pt x="1586909" y="490208"/>
                    <a:pt x="1749666" y="642608"/>
                  </a:cubicBezTo>
                  <a:cubicBezTo>
                    <a:pt x="1912423" y="795008"/>
                    <a:pt x="2218703" y="774293"/>
                    <a:pt x="2078140" y="935571"/>
                  </a:cubicBezTo>
                  <a:cubicBezTo>
                    <a:pt x="1937577" y="1096849"/>
                    <a:pt x="1108995" y="1349862"/>
                    <a:pt x="906288" y="1610274"/>
                  </a:cubicBezTo>
                  <a:cubicBezTo>
                    <a:pt x="703581" y="1870686"/>
                    <a:pt x="950676" y="2459571"/>
                    <a:pt x="861899" y="2498041"/>
                  </a:cubicBezTo>
                  <a:cubicBezTo>
                    <a:pt x="773122" y="2536511"/>
                    <a:pt x="515670" y="2048239"/>
                    <a:pt x="373627" y="1841093"/>
                  </a:cubicBezTo>
                  <a:cubicBezTo>
                    <a:pt x="231584" y="1633947"/>
                    <a:pt x="-15511" y="1537773"/>
                    <a:pt x="765" y="1272922"/>
                  </a:cubicBezTo>
                  <a:close/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1" name="Rettangolo arrotondato 12">
              <a:extLst>
                <a:ext uri="{FF2B5EF4-FFF2-40B4-BE49-F238E27FC236}">
                  <a16:creationId xmlns:a16="http://schemas.microsoft.com/office/drawing/2014/main" id="{FD30CC25-1E8E-4472-87D6-8990AE349E6E}"/>
                </a:ext>
              </a:extLst>
            </p:cNvPr>
            <p:cNvSpPr/>
            <p:nvPr/>
          </p:nvSpPr>
          <p:spPr>
            <a:xfrm>
              <a:off x="5549704" y="2884745"/>
              <a:ext cx="89857" cy="89857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2" name="Rettangolo arrotondato 13">
              <a:extLst>
                <a:ext uri="{FF2B5EF4-FFF2-40B4-BE49-F238E27FC236}">
                  <a16:creationId xmlns:a16="http://schemas.microsoft.com/office/drawing/2014/main" id="{B5C1099B-8F58-4D7D-8880-9E3608F50A6B}"/>
                </a:ext>
              </a:extLst>
            </p:cNvPr>
            <p:cNvSpPr/>
            <p:nvPr/>
          </p:nvSpPr>
          <p:spPr>
            <a:xfrm>
              <a:off x="6264997" y="2620029"/>
              <a:ext cx="179715" cy="90730"/>
            </a:xfrm>
            <a:prstGeom prst="roundRect">
              <a:avLst/>
            </a:prstGeom>
            <a:solidFill>
              <a:srgbClr val="FFA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3" name="Figura a mano libera 14">
              <a:extLst>
                <a:ext uri="{FF2B5EF4-FFF2-40B4-BE49-F238E27FC236}">
                  <a16:creationId xmlns:a16="http://schemas.microsoft.com/office/drawing/2014/main" id="{BFFF7357-4072-4605-A700-034895ACA10A}"/>
                </a:ext>
              </a:extLst>
            </p:cNvPr>
            <p:cNvSpPr/>
            <p:nvPr/>
          </p:nvSpPr>
          <p:spPr>
            <a:xfrm>
              <a:off x="5970440" y="2783708"/>
              <a:ext cx="494829" cy="653618"/>
            </a:xfrm>
            <a:custGeom>
              <a:avLst/>
              <a:gdLst>
                <a:gd name="connsiteX0" fmla="*/ 1189607 w 1189607"/>
                <a:gd name="connsiteY0" fmla="*/ 0 h 1571348"/>
                <a:gd name="connsiteX1" fmla="*/ 834501 w 1189607"/>
                <a:gd name="connsiteY1" fmla="*/ 807868 h 1571348"/>
                <a:gd name="connsiteX2" fmla="*/ 0 w 1189607"/>
                <a:gd name="connsiteY2" fmla="*/ 1571348 h 1571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89607" h="1571348">
                  <a:moveTo>
                    <a:pt x="1189607" y="0"/>
                  </a:moveTo>
                  <a:cubicBezTo>
                    <a:pt x="1111188" y="272988"/>
                    <a:pt x="1032769" y="545977"/>
                    <a:pt x="834501" y="807868"/>
                  </a:cubicBezTo>
                  <a:cubicBezTo>
                    <a:pt x="636233" y="1069759"/>
                    <a:pt x="318116" y="1320553"/>
                    <a:pt x="0" y="1571348"/>
                  </a:cubicBezTo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4" name="Ovale 43">
              <a:extLst>
                <a:ext uri="{FF2B5EF4-FFF2-40B4-BE49-F238E27FC236}">
                  <a16:creationId xmlns:a16="http://schemas.microsoft.com/office/drawing/2014/main" id="{99BE48AB-FECA-459D-BFDE-E0008345FE6E}"/>
                </a:ext>
              </a:extLst>
            </p:cNvPr>
            <p:cNvSpPr/>
            <p:nvPr/>
          </p:nvSpPr>
          <p:spPr>
            <a:xfrm>
              <a:off x="6431175" y="2729237"/>
              <a:ext cx="89857" cy="89857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5" name="Figura a mano libera 29">
              <a:extLst>
                <a:ext uri="{FF2B5EF4-FFF2-40B4-BE49-F238E27FC236}">
                  <a16:creationId xmlns:a16="http://schemas.microsoft.com/office/drawing/2014/main" id="{5EC809E6-3894-44E0-BCA4-C7CAC5F44DC6}"/>
                </a:ext>
              </a:extLst>
            </p:cNvPr>
            <p:cNvSpPr/>
            <p:nvPr/>
          </p:nvSpPr>
          <p:spPr>
            <a:xfrm>
              <a:off x="5722836" y="2503059"/>
              <a:ext cx="267231" cy="633089"/>
            </a:xfrm>
            <a:custGeom>
              <a:avLst/>
              <a:gdLst>
                <a:gd name="connsiteX0" fmla="*/ 249028 w 642445"/>
                <a:gd name="connsiteY0" fmla="*/ 0 h 1521996"/>
                <a:gd name="connsiteX1" fmla="*/ 639646 w 642445"/>
                <a:gd name="connsiteY1" fmla="*/ 1242873 h 1521996"/>
                <a:gd name="connsiteX2" fmla="*/ 71475 w 642445"/>
                <a:gd name="connsiteY2" fmla="*/ 1491448 h 1521996"/>
                <a:gd name="connsiteX3" fmla="*/ 27087 w 642445"/>
                <a:gd name="connsiteY3" fmla="*/ 1509203 h 152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2445" h="1521996">
                  <a:moveTo>
                    <a:pt x="249028" y="0"/>
                  </a:moveTo>
                  <a:cubicBezTo>
                    <a:pt x="459133" y="497149"/>
                    <a:pt x="669238" y="994298"/>
                    <a:pt x="639646" y="1242873"/>
                  </a:cubicBezTo>
                  <a:cubicBezTo>
                    <a:pt x="610054" y="1491448"/>
                    <a:pt x="173568" y="1447060"/>
                    <a:pt x="71475" y="1491448"/>
                  </a:cubicBezTo>
                  <a:cubicBezTo>
                    <a:pt x="-30618" y="1535836"/>
                    <a:pt x="-1766" y="1522519"/>
                    <a:pt x="27087" y="1509203"/>
                  </a:cubicBezTo>
                </a:path>
              </a:pathLst>
            </a:cu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6" name="Rettangolo arrotondato 30">
              <a:extLst>
                <a:ext uri="{FF2B5EF4-FFF2-40B4-BE49-F238E27FC236}">
                  <a16:creationId xmlns:a16="http://schemas.microsoft.com/office/drawing/2014/main" id="{E22A5707-0E09-4D8A-9526-DBCB294DAB1D}"/>
                </a:ext>
              </a:extLst>
            </p:cNvPr>
            <p:cNvSpPr/>
            <p:nvPr/>
          </p:nvSpPr>
          <p:spPr>
            <a:xfrm>
              <a:off x="5690682" y="3094599"/>
              <a:ext cx="89857" cy="8985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7" name="Ovale 46">
              <a:extLst>
                <a:ext uri="{FF2B5EF4-FFF2-40B4-BE49-F238E27FC236}">
                  <a16:creationId xmlns:a16="http://schemas.microsoft.com/office/drawing/2014/main" id="{580A1002-2D26-49FA-9139-D468BE3F8081}"/>
                </a:ext>
              </a:extLst>
            </p:cNvPr>
            <p:cNvSpPr/>
            <p:nvPr/>
          </p:nvSpPr>
          <p:spPr>
            <a:xfrm>
              <a:off x="5761390" y="2449972"/>
              <a:ext cx="89857" cy="89857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8" name="Figura a mano libera 33">
              <a:extLst>
                <a:ext uri="{FF2B5EF4-FFF2-40B4-BE49-F238E27FC236}">
                  <a16:creationId xmlns:a16="http://schemas.microsoft.com/office/drawing/2014/main" id="{D65B2A6D-11A4-4FA9-A58B-ACE9A1DD2C91}"/>
                </a:ext>
              </a:extLst>
            </p:cNvPr>
            <p:cNvSpPr/>
            <p:nvPr/>
          </p:nvSpPr>
          <p:spPr>
            <a:xfrm>
              <a:off x="5948283" y="3463175"/>
              <a:ext cx="19017" cy="125554"/>
            </a:xfrm>
            <a:custGeom>
              <a:avLst/>
              <a:gdLst>
                <a:gd name="connsiteX0" fmla="*/ 0 w 8877"/>
                <a:gd name="connsiteY0" fmla="*/ 0 h 630314"/>
                <a:gd name="connsiteX1" fmla="*/ 8877 w 8877"/>
                <a:gd name="connsiteY1" fmla="*/ 630314 h 6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77" h="630314">
                  <a:moveTo>
                    <a:pt x="0" y="0"/>
                  </a:moveTo>
                  <a:lnTo>
                    <a:pt x="8877" y="63031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49" name="Rettangolo arrotondato 34">
              <a:extLst>
                <a:ext uri="{FF2B5EF4-FFF2-40B4-BE49-F238E27FC236}">
                  <a16:creationId xmlns:a16="http://schemas.microsoft.com/office/drawing/2014/main" id="{9E4D2C37-C2BF-4957-BE46-49DCDE7A77C7}"/>
                </a:ext>
              </a:extLst>
            </p:cNvPr>
            <p:cNvSpPr/>
            <p:nvPr/>
          </p:nvSpPr>
          <p:spPr>
            <a:xfrm>
              <a:off x="5914913" y="3387629"/>
              <a:ext cx="89857" cy="89857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0" name="Ovale 49">
              <a:extLst>
                <a:ext uri="{FF2B5EF4-FFF2-40B4-BE49-F238E27FC236}">
                  <a16:creationId xmlns:a16="http://schemas.microsoft.com/office/drawing/2014/main" id="{45D70924-856C-4F5B-8F97-BBFDAE9297ED}"/>
                </a:ext>
              </a:extLst>
            </p:cNvPr>
            <p:cNvSpPr/>
            <p:nvPr/>
          </p:nvSpPr>
          <p:spPr>
            <a:xfrm>
              <a:off x="5914913" y="3535871"/>
              <a:ext cx="89857" cy="9137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1" name="Rettangolo arrotondato 48">
              <a:extLst>
                <a:ext uri="{FF2B5EF4-FFF2-40B4-BE49-F238E27FC236}">
                  <a16:creationId xmlns:a16="http://schemas.microsoft.com/office/drawing/2014/main" id="{BE4A5E4A-D5A6-4555-AEAC-6A3E78B95E15}"/>
                </a:ext>
              </a:extLst>
            </p:cNvPr>
            <p:cNvSpPr/>
            <p:nvPr/>
          </p:nvSpPr>
          <p:spPr>
            <a:xfrm>
              <a:off x="5744710" y="3243808"/>
              <a:ext cx="179715" cy="108562"/>
            </a:xfrm>
            <a:prstGeom prst="roundRect">
              <a:avLst/>
            </a:prstGeom>
            <a:solidFill>
              <a:srgbClr val="DA6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2" name="Rettangolo arrotondato 11">
              <a:extLst>
                <a:ext uri="{FF2B5EF4-FFF2-40B4-BE49-F238E27FC236}">
                  <a16:creationId xmlns:a16="http://schemas.microsoft.com/office/drawing/2014/main" id="{D6B523F8-F309-46AF-9198-6B970355F86E}"/>
                </a:ext>
              </a:extLst>
            </p:cNvPr>
            <p:cNvSpPr/>
            <p:nvPr/>
          </p:nvSpPr>
          <p:spPr>
            <a:xfrm>
              <a:off x="5284751" y="2642971"/>
              <a:ext cx="179715" cy="90730"/>
            </a:xfrm>
            <a:prstGeom prst="roundRect">
              <a:avLst/>
            </a:prstGeom>
            <a:solidFill>
              <a:srgbClr val="FFA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3" name="Rettangolo arrotondato 11">
              <a:extLst>
                <a:ext uri="{FF2B5EF4-FFF2-40B4-BE49-F238E27FC236}">
                  <a16:creationId xmlns:a16="http://schemas.microsoft.com/office/drawing/2014/main" id="{54D5D392-05D6-4B1E-A9C1-B575FA33B83D}"/>
                </a:ext>
              </a:extLst>
            </p:cNvPr>
            <p:cNvSpPr/>
            <p:nvPr/>
          </p:nvSpPr>
          <p:spPr>
            <a:xfrm>
              <a:off x="6064745" y="3261639"/>
              <a:ext cx="179715" cy="90730"/>
            </a:xfrm>
            <a:prstGeom prst="roundRect">
              <a:avLst/>
            </a:prstGeom>
            <a:solidFill>
              <a:srgbClr val="FFA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54" name="Connettore diritto 53">
              <a:extLst>
                <a:ext uri="{FF2B5EF4-FFF2-40B4-BE49-F238E27FC236}">
                  <a16:creationId xmlns:a16="http://schemas.microsoft.com/office/drawing/2014/main" id="{90B55A02-6DCD-4CF1-A177-EC368A2620E2}"/>
                </a:ext>
              </a:extLst>
            </p:cNvPr>
            <p:cNvCxnSpPr>
              <a:cxnSpLocks/>
              <a:stCxn id="41" idx="0"/>
              <a:endCxn id="52" idx="2"/>
            </p:cNvCxnSpPr>
            <p:nvPr/>
          </p:nvCxnSpPr>
          <p:spPr>
            <a:xfrm flipH="1" flipV="1">
              <a:off x="5374609" y="2733702"/>
              <a:ext cx="220024" cy="1510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diritto 54">
              <a:extLst>
                <a:ext uri="{FF2B5EF4-FFF2-40B4-BE49-F238E27FC236}">
                  <a16:creationId xmlns:a16="http://schemas.microsoft.com/office/drawing/2014/main" id="{14674A7E-447A-4310-92F1-63197BC3D1E1}"/>
                </a:ext>
              </a:extLst>
            </p:cNvPr>
            <p:cNvCxnSpPr>
              <a:cxnSpLocks/>
              <a:stCxn id="52" idx="0"/>
            </p:cNvCxnSpPr>
            <p:nvPr/>
          </p:nvCxnSpPr>
          <p:spPr>
            <a:xfrm flipV="1">
              <a:off x="5374609" y="2503059"/>
              <a:ext cx="87980" cy="1399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diritto 55">
              <a:extLst>
                <a:ext uri="{FF2B5EF4-FFF2-40B4-BE49-F238E27FC236}">
                  <a16:creationId xmlns:a16="http://schemas.microsoft.com/office/drawing/2014/main" id="{B430E63B-31B2-44A5-AB0C-E9FDF322DDF1}"/>
                </a:ext>
              </a:extLst>
            </p:cNvPr>
            <p:cNvCxnSpPr>
              <a:endCxn id="47" idx="2"/>
            </p:cNvCxnSpPr>
            <p:nvPr/>
          </p:nvCxnSpPr>
          <p:spPr>
            <a:xfrm>
              <a:off x="5489219" y="2443974"/>
              <a:ext cx="272170" cy="509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ttangolo arrotondato 30">
              <a:extLst>
                <a:ext uri="{FF2B5EF4-FFF2-40B4-BE49-F238E27FC236}">
                  <a16:creationId xmlns:a16="http://schemas.microsoft.com/office/drawing/2014/main" id="{CC261FAA-1CC2-4FB1-9681-DF55DDD974AA}"/>
                </a:ext>
              </a:extLst>
            </p:cNvPr>
            <p:cNvSpPr/>
            <p:nvPr/>
          </p:nvSpPr>
          <p:spPr>
            <a:xfrm>
              <a:off x="5855008" y="2665831"/>
              <a:ext cx="89857" cy="8985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58" name="Rettangolo arrotondato 30">
              <a:extLst>
                <a:ext uri="{FF2B5EF4-FFF2-40B4-BE49-F238E27FC236}">
                  <a16:creationId xmlns:a16="http://schemas.microsoft.com/office/drawing/2014/main" id="{2076AF5B-2A31-41CC-B2B1-88930013FBB1}"/>
                </a:ext>
              </a:extLst>
            </p:cNvPr>
            <p:cNvSpPr/>
            <p:nvPr/>
          </p:nvSpPr>
          <p:spPr>
            <a:xfrm>
              <a:off x="5937079" y="3006728"/>
              <a:ext cx="89857" cy="8985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59" name="Connettore diritto 58">
              <a:extLst>
                <a:ext uri="{FF2B5EF4-FFF2-40B4-BE49-F238E27FC236}">
                  <a16:creationId xmlns:a16="http://schemas.microsoft.com/office/drawing/2014/main" id="{08A8CE8F-2C1C-4614-9A9B-1A5A8CE01508}"/>
                </a:ext>
              </a:extLst>
            </p:cNvPr>
            <p:cNvCxnSpPr>
              <a:stCxn id="62" idx="2"/>
              <a:endCxn id="60" idx="1"/>
            </p:cNvCxnSpPr>
            <p:nvPr/>
          </p:nvCxnSpPr>
          <p:spPr>
            <a:xfrm flipV="1">
              <a:off x="6044295" y="2225526"/>
              <a:ext cx="220702" cy="2244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ttangolo arrotondato 30">
              <a:extLst>
                <a:ext uri="{FF2B5EF4-FFF2-40B4-BE49-F238E27FC236}">
                  <a16:creationId xmlns:a16="http://schemas.microsoft.com/office/drawing/2014/main" id="{61A867C9-CC60-4CE8-8B2D-94AC2E0E68AE}"/>
                </a:ext>
              </a:extLst>
            </p:cNvPr>
            <p:cNvSpPr/>
            <p:nvPr/>
          </p:nvSpPr>
          <p:spPr>
            <a:xfrm>
              <a:off x="6264997" y="2180598"/>
              <a:ext cx="89857" cy="8985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1" name="Ovale 60">
              <a:extLst>
                <a:ext uri="{FF2B5EF4-FFF2-40B4-BE49-F238E27FC236}">
                  <a16:creationId xmlns:a16="http://schemas.microsoft.com/office/drawing/2014/main" id="{72173BB6-9899-4253-A899-F48938CF90F6}"/>
                </a:ext>
              </a:extLst>
            </p:cNvPr>
            <p:cNvSpPr/>
            <p:nvPr/>
          </p:nvSpPr>
          <p:spPr>
            <a:xfrm>
              <a:off x="6123544" y="2263823"/>
              <a:ext cx="89857" cy="89857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2" name="Rettangolo arrotondato 11">
              <a:extLst>
                <a:ext uri="{FF2B5EF4-FFF2-40B4-BE49-F238E27FC236}">
                  <a16:creationId xmlns:a16="http://schemas.microsoft.com/office/drawing/2014/main" id="{65909774-5792-4CDC-B64E-349D775C7A71}"/>
                </a:ext>
              </a:extLst>
            </p:cNvPr>
            <p:cNvSpPr/>
            <p:nvPr/>
          </p:nvSpPr>
          <p:spPr>
            <a:xfrm>
              <a:off x="5954437" y="2359242"/>
              <a:ext cx="179715" cy="90730"/>
            </a:xfrm>
            <a:prstGeom prst="roundRect">
              <a:avLst/>
            </a:prstGeom>
            <a:solidFill>
              <a:srgbClr val="FFA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63" name="Rettangolo arrotondato 30">
              <a:extLst>
                <a:ext uri="{FF2B5EF4-FFF2-40B4-BE49-F238E27FC236}">
                  <a16:creationId xmlns:a16="http://schemas.microsoft.com/office/drawing/2014/main" id="{32D88C1A-EF47-4FE0-82E1-2C3C181C0051}"/>
                </a:ext>
              </a:extLst>
            </p:cNvPr>
            <p:cNvSpPr/>
            <p:nvPr/>
          </p:nvSpPr>
          <p:spPr>
            <a:xfrm>
              <a:off x="5434005" y="2415097"/>
              <a:ext cx="89857" cy="8985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64" name="Connettore diritto 63">
              <a:extLst>
                <a:ext uri="{FF2B5EF4-FFF2-40B4-BE49-F238E27FC236}">
                  <a16:creationId xmlns:a16="http://schemas.microsoft.com/office/drawing/2014/main" id="{9E1B327C-8557-4D0F-814A-BB9183FA81B7}"/>
                </a:ext>
              </a:extLst>
            </p:cNvPr>
            <p:cNvCxnSpPr>
              <a:stCxn id="63" idx="0"/>
            </p:cNvCxnSpPr>
            <p:nvPr/>
          </p:nvCxnSpPr>
          <p:spPr>
            <a:xfrm flipV="1">
              <a:off x="5478934" y="2037809"/>
              <a:ext cx="145034" cy="3772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diritto 64">
              <a:extLst>
                <a:ext uri="{FF2B5EF4-FFF2-40B4-BE49-F238E27FC236}">
                  <a16:creationId xmlns:a16="http://schemas.microsoft.com/office/drawing/2014/main" id="{FBBB97D2-188B-4408-9408-C669B78A0ED0}"/>
                </a:ext>
              </a:extLst>
            </p:cNvPr>
            <p:cNvCxnSpPr>
              <a:stCxn id="51" idx="1"/>
            </p:cNvCxnSpPr>
            <p:nvPr/>
          </p:nvCxnSpPr>
          <p:spPr>
            <a:xfrm flipH="1">
              <a:off x="5478934" y="3298089"/>
              <a:ext cx="265776" cy="1255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diritto 65">
              <a:extLst>
                <a:ext uri="{FF2B5EF4-FFF2-40B4-BE49-F238E27FC236}">
                  <a16:creationId xmlns:a16="http://schemas.microsoft.com/office/drawing/2014/main" id="{2EFC471C-7D00-4307-BFBF-D6E870549FDA}"/>
                </a:ext>
              </a:extLst>
            </p:cNvPr>
            <p:cNvCxnSpPr>
              <a:stCxn id="44" idx="0"/>
            </p:cNvCxnSpPr>
            <p:nvPr/>
          </p:nvCxnSpPr>
          <p:spPr>
            <a:xfrm flipV="1">
              <a:off x="6476103" y="2505828"/>
              <a:ext cx="310618" cy="22341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Rettangolo con angoli arrotondati 72">
            <a:extLst>
              <a:ext uri="{FF2B5EF4-FFF2-40B4-BE49-F238E27FC236}">
                <a16:creationId xmlns:a16="http://schemas.microsoft.com/office/drawing/2014/main" id="{24D7D04A-50E1-4CAD-A190-4F02FDB33D71}"/>
              </a:ext>
            </a:extLst>
          </p:cNvPr>
          <p:cNvSpPr/>
          <p:nvPr/>
        </p:nvSpPr>
        <p:spPr>
          <a:xfrm>
            <a:off x="6040988" y="1348495"/>
            <a:ext cx="2084363" cy="502580"/>
          </a:xfrm>
          <a:prstGeom prst="roundRect">
            <a:avLst/>
          </a:prstGeom>
          <a:solidFill>
            <a:srgbClr val="FFC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CLE COMUNALI</a:t>
            </a:r>
          </a:p>
        </p:txBody>
      </p:sp>
      <p:sp>
        <p:nvSpPr>
          <p:cNvPr id="68" name="Rettangolo con angoli arrotondati 72">
            <a:extLst>
              <a:ext uri="{FF2B5EF4-FFF2-40B4-BE49-F238E27FC236}">
                <a16:creationId xmlns:a16="http://schemas.microsoft.com/office/drawing/2014/main" id="{402F7A9E-4EB6-4BCC-996B-A6FC3859CCA6}"/>
              </a:ext>
            </a:extLst>
          </p:cNvPr>
          <p:cNvSpPr/>
          <p:nvPr/>
        </p:nvSpPr>
        <p:spPr>
          <a:xfrm>
            <a:off x="9456266" y="1336456"/>
            <a:ext cx="1967384" cy="506608"/>
          </a:xfrm>
          <a:prstGeom prst="roundRect">
            <a:avLst/>
          </a:prstGeom>
          <a:solidFill>
            <a:srgbClr val="FF9933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/>
              <a:t>CLE DI CT</a:t>
            </a:r>
          </a:p>
        </p:txBody>
      </p:sp>
      <p:cxnSp>
        <p:nvCxnSpPr>
          <p:cNvPr id="69" name="Connettore 2 68">
            <a:extLst>
              <a:ext uri="{FF2B5EF4-FFF2-40B4-BE49-F238E27FC236}">
                <a16:creationId xmlns:a16="http://schemas.microsoft.com/office/drawing/2014/main" id="{C7BA1F82-5F73-4473-B9EF-45D6CDC6FE6F}"/>
              </a:ext>
            </a:extLst>
          </p:cNvPr>
          <p:cNvCxnSpPr>
            <a:cxnSpLocks/>
          </p:cNvCxnSpPr>
          <p:nvPr/>
        </p:nvCxnSpPr>
        <p:spPr>
          <a:xfrm>
            <a:off x="8586560" y="3034691"/>
            <a:ext cx="412266" cy="0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ttangolo 70">
            <a:extLst>
              <a:ext uri="{FF2B5EF4-FFF2-40B4-BE49-F238E27FC236}">
                <a16:creationId xmlns:a16="http://schemas.microsoft.com/office/drawing/2014/main" id="{213B33B7-EABC-4241-9249-B5F904B7A94B}"/>
              </a:ext>
            </a:extLst>
          </p:cNvPr>
          <p:cNvSpPr/>
          <p:nvPr/>
        </p:nvSpPr>
        <p:spPr>
          <a:xfrm>
            <a:off x="570927" y="1419862"/>
            <a:ext cx="2294469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IDENTIFICAZIONE degli elementi </a:t>
            </a:r>
            <a:b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CLE comunali</a:t>
            </a:r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94734355-4FA3-49F5-BA57-71AE9FF19523}"/>
              </a:ext>
            </a:extLst>
          </p:cNvPr>
          <p:cNvSpPr/>
          <p:nvPr/>
        </p:nvSpPr>
        <p:spPr>
          <a:xfrm>
            <a:off x="570926" y="2587909"/>
            <a:ext cx="2294469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VERIFICHE</a:t>
            </a:r>
            <a:b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 requisiti</a:t>
            </a:r>
          </a:p>
        </p:txBody>
      </p:sp>
      <p:sp>
        <p:nvSpPr>
          <p:cNvPr id="73" name="Rettangolo arrotondato 150">
            <a:extLst>
              <a:ext uri="{FF2B5EF4-FFF2-40B4-BE49-F238E27FC236}">
                <a16:creationId xmlns:a16="http://schemas.microsoft.com/office/drawing/2014/main" id="{4FD58D9A-5D48-4137-BE1A-61A8D90EA9BD}"/>
              </a:ext>
            </a:extLst>
          </p:cNvPr>
          <p:cNvSpPr/>
          <p:nvPr/>
        </p:nvSpPr>
        <p:spPr>
          <a:xfrm>
            <a:off x="580640" y="3718665"/>
            <a:ext cx="2294469" cy="914400"/>
          </a:xfrm>
          <a:prstGeom prst="roundRect">
            <a:avLst>
              <a:gd name="adj" fmla="val 3981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Grafo CLE del CT</a:t>
            </a:r>
          </a:p>
        </p:txBody>
      </p:sp>
      <p:cxnSp>
        <p:nvCxnSpPr>
          <p:cNvPr id="74" name="Connettore 2 73">
            <a:extLst>
              <a:ext uri="{FF2B5EF4-FFF2-40B4-BE49-F238E27FC236}">
                <a16:creationId xmlns:a16="http://schemas.microsoft.com/office/drawing/2014/main" id="{AB7C3137-A6D4-4987-ACE4-36C8CC5A807B}"/>
              </a:ext>
            </a:extLst>
          </p:cNvPr>
          <p:cNvCxnSpPr>
            <a:cxnSpLocks/>
            <a:stCxn id="71" idx="2"/>
            <a:endCxn id="72" idx="0"/>
          </p:cNvCxnSpPr>
          <p:nvPr/>
        </p:nvCxnSpPr>
        <p:spPr>
          <a:xfrm flipH="1">
            <a:off x="1718161" y="2334262"/>
            <a:ext cx="1" cy="2536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>
            <a:extLst>
              <a:ext uri="{FF2B5EF4-FFF2-40B4-BE49-F238E27FC236}">
                <a16:creationId xmlns:a16="http://schemas.microsoft.com/office/drawing/2014/main" id="{230736C9-278E-47A8-A1DA-4192D21C47E9}"/>
              </a:ext>
            </a:extLst>
          </p:cNvPr>
          <p:cNvCxnSpPr>
            <a:cxnSpLocks/>
            <a:stCxn id="72" idx="2"/>
          </p:cNvCxnSpPr>
          <p:nvPr/>
        </p:nvCxnSpPr>
        <p:spPr>
          <a:xfrm>
            <a:off x="1718161" y="3502309"/>
            <a:ext cx="8468" cy="2536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asellaDiTesto 5">
            <a:extLst>
              <a:ext uri="{FF2B5EF4-FFF2-40B4-BE49-F238E27FC236}">
                <a16:creationId xmlns:a16="http://schemas.microsoft.com/office/drawing/2014/main" id="{280CF5D3-D8EE-40DF-B884-BD096D8F6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Procedura di identificazione degli elementi per la CLE di contesto territoriale </a:t>
            </a:r>
          </a:p>
        </p:txBody>
      </p:sp>
    </p:spTree>
    <p:extLst>
      <p:ext uri="{BB962C8B-B14F-4D97-AF65-F5344CB8AC3E}">
        <p14:creationId xmlns:p14="http://schemas.microsoft.com/office/powerpoint/2010/main" val="1519460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3A6C71E4-94FF-4153-9CFE-8C8BFEF71ED9}"/>
              </a:ext>
            </a:extLst>
          </p:cNvPr>
          <p:cNvSpPr/>
          <p:nvPr/>
        </p:nvSpPr>
        <p:spPr>
          <a:xfrm>
            <a:off x="4937759" y="1419862"/>
            <a:ext cx="6183326" cy="45243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Elementi selezionati:</a:t>
            </a:r>
          </a:p>
          <a:p>
            <a:endParaRPr lang="it-IT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EDIFICI STRATEGICI 			(ES)</a:t>
            </a:r>
          </a:p>
          <a:p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ES per il CT </a:t>
            </a:r>
          </a:p>
          <a:p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ES1 = coordinamento interventi</a:t>
            </a:r>
          </a:p>
          <a:p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ES2 = soccorso sanitario</a:t>
            </a:r>
          </a:p>
          <a:p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ES3 = intervento operativo</a:t>
            </a:r>
          </a:p>
          <a:p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it-IT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ES1 per ogni comune </a:t>
            </a:r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CT 		(COC)</a:t>
            </a:r>
          </a:p>
          <a:p>
            <a:endParaRPr lang="it-IT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AREE EMERGENZA 			(AE)</a:t>
            </a:r>
          </a:p>
          <a:p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AE di ammassamento per ogni CT</a:t>
            </a:r>
          </a:p>
          <a:p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AE di ricovero per ogni comune</a:t>
            </a:r>
          </a:p>
          <a:p>
            <a:endParaRPr lang="it-IT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INFRASTRUTTURE 			(AC) </a:t>
            </a:r>
          </a:p>
          <a:p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 di accessibilità al/dal CT e</a:t>
            </a:r>
          </a:p>
          <a:p>
            <a:r>
              <a:rPr lang="it-I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 di connessione tra nodi (ES-AE)</a:t>
            </a:r>
          </a:p>
        </p:txBody>
      </p:sp>
      <p:sp>
        <p:nvSpPr>
          <p:cNvPr id="71" name="Rettangolo 70">
            <a:extLst>
              <a:ext uri="{FF2B5EF4-FFF2-40B4-BE49-F238E27FC236}">
                <a16:creationId xmlns:a16="http://schemas.microsoft.com/office/drawing/2014/main" id="{213B33B7-EABC-4241-9249-B5F904B7A94B}"/>
              </a:ext>
            </a:extLst>
          </p:cNvPr>
          <p:cNvSpPr/>
          <p:nvPr/>
        </p:nvSpPr>
        <p:spPr>
          <a:xfrm>
            <a:off x="570927" y="1419862"/>
            <a:ext cx="2294469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IDENTIFICAZIONE degli elementi </a:t>
            </a:r>
            <a:b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CLE comunali</a:t>
            </a:r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94734355-4FA3-49F5-BA57-71AE9FF19523}"/>
              </a:ext>
            </a:extLst>
          </p:cNvPr>
          <p:cNvSpPr/>
          <p:nvPr/>
        </p:nvSpPr>
        <p:spPr>
          <a:xfrm>
            <a:off x="570926" y="2587909"/>
            <a:ext cx="2294469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VERIFICHE</a:t>
            </a:r>
            <a:b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 requisiti</a:t>
            </a:r>
          </a:p>
        </p:txBody>
      </p:sp>
      <p:sp>
        <p:nvSpPr>
          <p:cNvPr id="73" name="Rettangolo arrotondato 150">
            <a:extLst>
              <a:ext uri="{FF2B5EF4-FFF2-40B4-BE49-F238E27FC236}">
                <a16:creationId xmlns:a16="http://schemas.microsoft.com/office/drawing/2014/main" id="{4FD58D9A-5D48-4137-BE1A-61A8D90EA9BD}"/>
              </a:ext>
            </a:extLst>
          </p:cNvPr>
          <p:cNvSpPr/>
          <p:nvPr/>
        </p:nvSpPr>
        <p:spPr>
          <a:xfrm>
            <a:off x="580640" y="3718665"/>
            <a:ext cx="2294469" cy="914400"/>
          </a:xfrm>
          <a:prstGeom prst="roundRect">
            <a:avLst>
              <a:gd name="adj" fmla="val 3981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Grafo CLE del CT</a:t>
            </a:r>
          </a:p>
        </p:txBody>
      </p:sp>
      <p:cxnSp>
        <p:nvCxnSpPr>
          <p:cNvPr id="74" name="Connettore 2 73">
            <a:extLst>
              <a:ext uri="{FF2B5EF4-FFF2-40B4-BE49-F238E27FC236}">
                <a16:creationId xmlns:a16="http://schemas.microsoft.com/office/drawing/2014/main" id="{AB7C3137-A6D4-4987-ACE4-36C8CC5A807B}"/>
              </a:ext>
            </a:extLst>
          </p:cNvPr>
          <p:cNvCxnSpPr>
            <a:cxnSpLocks/>
            <a:stCxn id="71" idx="2"/>
            <a:endCxn id="72" idx="0"/>
          </p:cNvCxnSpPr>
          <p:nvPr/>
        </p:nvCxnSpPr>
        <p:spPr>
          <a:xfrm flipH="1">
            <a:off x="1718161" y="2334262"/>
            <a:ext cx="1" cy="2536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>
            <a:extLst>
              <a:ext uri="{FF2B5EF4-FFF2-40B4-BE49-F238E27FC236}">
                <a16:creationId xmlns:a16="http://schemas.microsoft.com/office/drawing/2014/main" id="{230736C9-278E-47A8-A1DA-4192D21C47E9}"/>
              </a:ext>
            </a:extLst>
          </p:cNvPr>
          <p:cNvCxnSpPr>
            <a:cxnSpLocks/>
            <a:stCxn id="72" idx="2"/>
          </p:cNvCxnSpPr>
          <p:nvPr/>
        </p:nvCxnSpPr>
        <p:spPr>
          <a:xfrm>
            <a:off x="1718161" y="3502309"/>
            <a:ext cx="8468" cy="2536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ttore 2 2">
            <a:extLst>
              <a:ext uri="{FF2B5EF4-FFF2-40B4-BE49-F238E27FC236}">
                <a16:creationId xmlns:a16="http://schemas.microsoft.com/office/drawing/2014/main" id="{C5E9A7A3-A3F1-465D-853D-D87B7109EDC3}"/>
              </a:ext>
            </a:extLst>
          </p:cNvPr>
          <p:cNvCxnSpPr>
            <a:stCxn id="71" idx="3"/>
          </p:cNvCxnSpPr>
          <p:nvPr/>
        </p:nvCxnSpPr>
        <p:spPr>
          <a:xfrm>
            <a:off x="2865396" y="1877062"/>
            <a:ext cx="2072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asellaDiTesto 5">
            <a:extLst>
              <a:ext uri="{FF2B5EF4-FFF2-40B4-BE49-F238E27FC236}">
                <a16:creationId xmlns:a16="http://schemas.microsoft.com/office/drawing/2014/main" id="{28E1E191-B8FD-4A55-BA0A-D8627BDC2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Procedura di identificazione degli elementi per la CLE di contesto territoriale </a:t>
            </a:r>
          </a:p>
        </p:txBody>
      </p:sp>
    </p:spTree>
    <p:extLst>
      <p:ext uri="{BB962C8B-B14F-4D97-AF65-F5344CB8AC3E}">
        <p14:creationId xmlns:p14="http://schemas.microsoft.com/office/powerpoint/2010/main" val="440492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>
            <a:extLst>
              <a:ext uri="{FF2B5EF4-FFF2-40B4-BE49-F238E27FC236}">
                <a16:creationId xmlns:a16="http://schemas.microsoft.com/office/drawing/2014/main" id="{3A6C71E4-94FF-4153-9CFE-8C8BFEF71ED9}"/>
              </a:ext>
            </a:extLst>
          </p:cNvPr>
          <p:cNvSpPr/>
          <p:nvPr/>
        </p:nvSpPr>
        <p:spPr>
          <a:xfrm>
            <a:off x="4937760" y="1336710"/>
            <a:ext cx="7112670" cy="23083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</a:pP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Analisi di coerenza 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i sistemi a </a:t>
            </a:r>
            <a:r>
              <a:rPr lang="it-IT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scala regionale</a:t>
            </a: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Rete sanitaria regionale </a:t>
            </a: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Rete edifici </a:t>
            </a:r>
            <a:r>
              <a:rPr lang="it-IT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VvF</a:t>
            </a: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Rete infrastrutturale primaria</a:t>
            </a: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</a:pPr>
            <a:endParaRPr lang="it-IT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Identificare gli elementi minimi necessari anche se esterni al CT</a:t>
            </a:r>
          </a:p>
          <a:p>
            <a:pPr marL="285750" indent="-285750"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it-IT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Assicurare la coerenza reciproca tra CT contigui</a:t>
            </a:r>
          </a:p>
        </p:txBody>
      </p:sp>
      <p:sp>
        <p:nvSpPr>
          <p:cNvPr id="71" name="Rettangolo 70">
            <a:extLst>
              <a:ext uri="{FF2B5EF4-FFF2-40B4-BE49-F238E27FC236}">
                <a16:creationId xmlns:a16="http://schemas.microsoft.com/office/drawing/2014/main" id="{213B33B7-EABC-4241-9249-B5F904B7A94B}"/>
              </a:ext>
            </a:extLst>
          </p:cNvPr>
          <p:cNvSpPr/>
          <p:nvPr/>
        </p:nvSpPr>
        <p:spPr>
          <a:xfrm>
            <a:off x="570927" y="1419862"/>
            <a:ext cx="2294469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IDENTIFICAZIONE degli elementi </a:t>
            </a:r>
            <a:b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CLE comunali</a:t>
            </a:r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94734355-4FA3-49F5-BA57-71AE9FF19523}"/>
              </a:ext>
            </a:extLst>
          </p:cNvPr>
          <p:cNvSpPr/>
          <p:nvPr/>
        </p:nvSpPr>
        <p:spPr>
          <a:xfrm>
            <a:off x="570926" y="2587909"/>
            <a:ext cx="2294469" cy="914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VERIFICHE</a:t>
            </a:r>
            <a:br>
              <a:rPr lang="it-IT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 requisiti</a:t>
            </a:r>
          </a:p>
        </p:txBody>
      </p:sp>
      <p:sp>
        <p:nvSpPr>
          <p:cNvPr id="73" name="Rettangolo arrotondato 150">
            <a:extLst>
              <a:ext uri="{FF2B5EF4-FFF2-40B4-BE49-F238E27FC236}">
                <a16:creationId xmlns:a16="http://schemas.microsoft.com/office/drawing/2014/main" id="{4FD58D9A-5D48-4137-BE1A-61A8D90EA9BD}"/>
              </a:ext>
            </a:extLst>
          </p:cNvPr>
          <p:cNvSpPr/>
          <p:nvPr/>
        </p:nvSpPr>
        <p:spPr>
          <a:xfrm>
            <a:off x="580640" y="3718665"/>
            <a:ext cx="2294469" cy="914400"/>
          </a:xfrm>
          <a:prstGeom prst="roundRect">
            <a:avLst>
              <a:gd name="adj" fmla="val 3981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Grafo CLE del CT</a:t>
            </a:r>
          </a:p>
        </p:txBody>
      </p:sp>
      <p:cxnSp>
        <p:nvCxnSpPr>
          <p:cNvPr id="74" name="Connettore 2 73">
            <a:extLst>
              <a:ext uri="{FF2B5EF4-FFF2-40B4-BE49-F238E27FC236}">
                <a16:creationId xmlns:a16="http://schemas.microsoft.com/office/drawing/2014/main" id="{AB7C3137-A6D4-4987-ACE4-36C8CC5A807B}"/>
              </a:ext>
            </a:extLst>
          </p:cNvPr>
          <p:cNvCxnSpPr>
            <a:cxnSpLocks/>
            <a:stCxn id="71" idx="2"/>
            <a:endCxn id="72" idx="0"/>
          </p:cNvCxnSpPr>
          <p:nvPr/>
        </p:nvCxnSpPr>
        <p:spPr>
          <a:xfrm flipH="1">
            <a:off x="1718161" y="2334262"/>
            <a:ext cx="1" cy="2536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>
            <a:extLst>
              <a:ext uri="{FF2B5EF4-FFF2-40B4-BE49-F238E27FC236}">
                <a16:creationId xmlns:a16="http://schemas.microsoft.com/office/drawing/2014/main" id="{230736C9-278E-47A8-A1DA-4192D21C47E9}"/>
              </a:ext>
            </a:extLst>
          </p:cNvPr>
          <p:cNvCxnSpPr>
            <a:cxnSpLocks/>
            <a:stCxn id="72" idx="2"/>
          </p:cNvCxnSpPr>
          <p:nvPr/>
        </p:nvCxnSpPr>
        <p:spPr>
          <a:xfrm>
            <a:off x="1718161" y="3502309"/>
            <a:ext cx="8468" cy="253647"/>
          </a:xfrm>
          <a:prstGeom prst="straightConnector1">
            <a:avLst/>
          </a:prstGeom>
          <a:ln w="38100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8">
            <a:extLst>
              <a:ext uri="{FF2B5EF4-FFF2-40B4-BE49-F238E27FC236}">
                <a16:creationId xmlns:a16="http://schemas.microsoft.com/office/drawing/2014/main" id="{6FD6E1AF-90E6-44DB-99A8-202937CA10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760" y="3755956"/>
            <a:ext cx="3681816" cy="2603622"/>
          </a:xfrm>
          <a:prstGeom prst="rect">
            <a:avLst/>
          </a:prstGeom>
        </p:spPr>
      </p:pic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FB8195F2-32F9-4B90-8D92-16AEA453C81F}"/>
              </a:ext>
            </a:extLst>
          </p:cNvPr>
          <p:cNvCxnSpPr/>
          <p:nvPr/>
        </p:nvCxnSpPr>
        <p:spPr>
          <a:xfrm>
            <a:off x="2865396" y="1877062"/>
            <a:ext cx="2072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5">
            <a:extLst>
              <a:ext uri="{FF2B5EF4-FFF2-40B4-BE49-F238E27FC236}">
                <a16:creationId xmlns:a16="http://schemas.microsoft.com/office/drawing/2014/main" id="{9BFCBD2C-5428-4230-9BF0-21278C1E9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926" y="625246"/>
            <a:ext cx="112591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it-IT" b="1" dirty="0">
                <a:solidFill>
                  <a:srgbClr val="003A70"/>
                </a:solidFill>
                <a:latin typeface="Arial Bold" charset="0"/>
                <a:cs typeface="Arial Bold" charset="0"/>
              </a:rPr>
              <a:t>Procedura di identificazione degli elementi per la CLE di contesto territoriale </a:t>
            </a:r>
          </a:p>
        </p:txBody>
      </p:sp>
    </p:spTree>
    <p:extLst>
      <p:ext uri="{BB962C8B-B14F-4D97-AF65-F5344CB8AC3E}">
        <p14:creationId xmlns:p14="http://schemas.microsoft.com/office/powerpoint/2010/main" val="17238509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1732</Words>
  <Application>Microsoft Office PowerPoint</Application>
  <PresentationFormat>Widescreen</PresentationFormat>
  <Paragraphs>358</Paragraphs>
  <Slides>23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9" baseType="lpstr">
      <vt:lpstr>Arial</vt:lpstr>
      <vt:lpstr>Arial Bold</vt:lpstr>
      <vt:lpstr>Calibri</vt:lpstr>
      <vt:lpstr>Calibri Light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francesco fazzio</cp:lastModifiedBy>
  <cp:revision>170</cp:revision>
  <dcterms:created xsi:type="dcterms:W3CDTF">2020-10-20T07:58:26Z</dcterms:created>
  <dcterms:modified xsi:type="dcterms:W3CDTF">2021-04-12T14:53:25Z</dcterms:modified>
</cp:coreProperties>
</file>