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3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4"/>
  </p:notesMasterIdLst>
  <p:sldIdLst>
    <p:sldId id="256" r:id="rId2"/>
    <p:sldId id="308" r:id="rId3"/>
    <p:sldId id="257" r:id="rId4"/>
    <p:sldId id="259" r:id="rId5"/>
    <p:sldId id="260" r:id="rId6"/>
    <p:sldId id="302" r:id="rId7"/>
    <p:sldId id="261" r:id="rId8"/>
    <p:sldId id="262" r:id="rId9"/>
    <p:sldId id="263" r:id="rId10"/>
    <p:sldId id="264" r:id="rId11"/>
    <p:sldId id="265" r:id="rId12"/>
    <p:sldId id="267" r:id="rId13"/>
    <p:sldId id="299" r:id="rId14"/>
    <p:sldId id="268" r:id="rId15"/>
    <p:sldId id="269" r:id="rId16"/>
    <p:sldId id="270" r:id="rId17"/>
    <p:sldId id="271" r:id="rId18"/>
    <p:sldId id="273" r:id="rId19"/>
    <p:sldId id="292" r:id="rId20"/>
    <p:sldId id="293" r:id="rId21"/>
    <p:sldId id="274" r:id="rId22"/>
    <p:sldId id="275" r:id="rId23"/>
    <p:sldId id="276" r:id="rId24"/>
    <p:sldId id="307" r:id="rId25"/>
    <p:sldId id="300" r:id="rId26"/>
    <p:sldId id="277" r:id="rId27"/>
    <p:sldId id="278" r:id="rId28"/>
    <p:sldId id="279" r:id="rId29"/>
    <p:sldId id="306" r:id="rId30"/>
    <p:sldId id="280" r:id="rId31"/>
    <p:sldId id="281" r:id="rId32"/>
    <p:sldId id="282" r:id="rId33"/>
    <p:sldId id="283" r:id="rId34"/>
    <p:sldId id="305" r:id="rId35"/>
    <p:sldId id="289" r:id="rId36"/>
    <p:sldId id="290" r:id="rId37"/>
    <p:sldId id="303" r:id="rId38"/>
    <p:sldId id="322" r:id="rId39"/>
    <p:sldId id="309" r:id="rId40"/>
    <p:sldId id="310" r:id="rId41"/>
    <p:sldId id="311" r:id="rId42"/>
    <p:sldId id="312" r:id="rId43"/>
    <p:sldId id="313" r:id="rId44"/>
    <p:sldId id="314" r:id="rId45"/>
    <p:sldId id="315" r:id="rId46"/>
    <p:sldId id="316" r:id="rId47"/>
    <p:sldId id="317" r:id="rId48"/>
    <p:sldId id="318" r:id="rId49"/>
    <p:sldId id="319" r:id="rId50"/>
    <p:sldId id="320" r:id="rId51"/>
    <p:sldId id="321" r:id="rId52"/>
    <p:sldId id="297" r:id="rId5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5332" autoAdjust="0"/>
  </p:normalViewPr>
  <p:slideViewPr>
    <p:cSldViewPr snapToGrid="0" snapToObjects="1">
      <p:cViewPr varScale="1">
        <p:scale>
          <a:sx n="83" d="100"/>
          <a:sy n="83" d="100"/>
        </p:scale>
        <p:origin x="682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ederico\Downloads\SoftIOCT\SoftIOCT\4_test%20complessivi\20210330_castellaneta\20210317_Radar_castellaneta_miglioramento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federico\Downloads\SoftIOCT\SoftIOCT\4_test%20complessivi\20210330_castellaneta\D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ederico\Downloads\SoftIOCT\SoftIOCT\4_test%20complessivi\20210330_castellaneta\20210317_Radar_castellaneta_miglioramento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alet\Downloads\A4.3_Allegato_Scheda_di_Valutazione_20210407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9"/>
    </mc:Choice>
    <mc:Fallback>
      <c:style val="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73751599743152"/>
          <c:y val="0.23617468565308794"/>
          <c:w val="0.41705270068907679"/>
          <c:h val="0.68286923670344724"/>
        </c:manualLayout>
      </c:layout>
      <c:radarChart>
        <c:radarStyle val="marker"/>
        <c:varyColors val="0"/>
        <c:ser>
          <c:idx val="0"/>
          <c:order val="0"/>
          <c:tx>
            <c:v>ANTE</c:v>
          </c:tx>
          <c:spPr>
            <a:ln w="41275">
              <a:solidFill>
                <a:schemeClr val="bg1"/>
              </a:solidFill>
            </a:ln>
          </c:spPr>
          <c:cat>
            <c:strRef>
              <c:f>'100_FINALE'!$C$57:$C$62</c:f>
              <c:strCache>
                <c:ptCount val="6"/>
                <c:pt idx="0">
                  <c:v>ES fondamentali</c:v>
                </c:pt>
                <c:pt idx="1">
                  <c:v>Area di ammassamento</c:v>
                </c:pt>
                <c:pt idx="2">
                  <c:v>Edifici COC</c:v>
                </c:pt>
                <c:pt idx="3">
                  <c:v>Aree di ricovero</c:v>
                </c:pt>
                <c:pt idx="4">
                  <c:v>Connessioni</c:v>
                </c:pt>
                <c:pt idx="5">
                  <c:v>Out</c:v>
                </c:pt>
              </c:strCache>
            </c:strRef>
          </c:cat>
          <c:val>
            <c:numRef>
              <c:f>'100_FINALE'!$D$57:$D$62</c:f>
              <c:numCache>
                <c:formatCode>General</c:formatCode>
                <c:ptCount val="6"/>
                <c:pt idx="0">
                  <c:v>0.78</c:v>
                </c:pt>
                <c:pt idx="1">
                  <c:v>1</c:v>
                </c:pt>
                <c:pt idx="2">
                  <c:v>0.86</c:v>
                </c:pt>
                <c:pt idx="3">
                  <c:v>1</c:v>
                </c:pt>
                <c:pt idx="4">
                  <c:v>0.87</c:v>
                </c:pt>
                <c:pt idx="5" formatCode="0.0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5D-4072-940F-C183200D08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6709376"/>
        <c:axId val="196711168"/>
      </c:radarChart>
      <c:catAx>
        <c:axId val="196709376"/>
        <c:scaling>
          <c:orientation val="minMax"/>
        </c:scaling>
        <c:delete val="0"/>
        <c:axPos val="b"/>
        <c:majorGridlines/>
        <c:numFmt formatCode="General" sourceLinked="0"/>
        <c:majorTickMark val="none"/>
        <c:minorTickMark val="none"/>
        <c:tickLblPos val="nextTo"/>
        <c:crossAx val="196711168"/>
        <c:crosses val="autoZero"/>
        <c:auto val="1"/>
        <c:lblAlgn val="ctr"/>
        <c:lblOffset val="100"/>
        <c:noMultiLvlLbl val="0"/>
      </c:catAx>
      <c:valAx>
        <c:axId val="196711168"/>
        <c:scaling>
          <c:orientation val="minMax"/>
          <c:max val="1"/>
          <c:min val="0"/>
        </c:scaling>
        <c:delete val="0"/>
        <c:axPos val="l"/>
        <c:majorGridlines>
          <c:spPr>
            <a:ln w="38100">
              <a:solidFill>
                <a:schemeClr val="tx1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crossAx val="196709376"/>
        <c:crosses val="autoZero"/>
        <c:crossBetween val="between"/>
        <c:majorUnit val="0.2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400" b="1"/>
      </a:pPr>
      <a:endParaRPr lang="it-IT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4"/>
          <c:order val="0"/>
          <c:tx>
            <c:strRef>
              <c:f>Foglio1!$G$9</c:f>
              <c:strCache>
                <c:ptCount val="1"/>
                <c:pt idx="0">
                  <c:v>ES1</c:v>
                </c:pt>
              </c:strCache>
            </c:strRef>
          </c:tx>
          <c:spPr>
            <a:ln w="952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xVal>
            <c:numRef>
              <c:f>Foglio1!$C$10:$C$27</c:f>
              <c:numCache>
                <c:formatCode>General</c:formatCode>
                <c:ptCount val="18"/>
                <c:pt idx="0">
                  <c:v>0</c:v>
                </c:pt>
                <c:pt idx="1">
                  <c:v>2.2400000000000003E-2</c:v>
                </c:pt>
                <c:pt idx="2">
                  <c:v>4.4800000000000006E-2</c:v>
                </c:pt>
                <c:pt idx="3">
                  <c:v>6.720000000000001E-2</c:v>
                </c:pt>
                <c:pt idx="4">
                  <c:v>8.9600000000000013E-2</c:v>
                </c:pt>
                <c:pt idx="5">
                  <c:v>0.11200000000000002</c:v>
                </c:pt>
                <c:pt idx="6">
                  <c:v>0.13440000000000002</c:v>
                </c:pt>
                <c:pt idx="7">
                  <c:v>0.15680000000000002</c:v>
                </c:pt>
                <c:pt idx="8">
                  <c:v>0.17920000000000003</c:v>
                </c:pt>
                <c:pt idx="9">
                  <c:v>0.2016</c:v>
                </c:pt>
                <c:pt idx="10">
                  <c:v>0.22400000000000003</c:v>
                </c:pt>
                <c:pt idx="11">
                  <c:v>0.24640000000000004</c:v>
                </c:pt>
                <c:pt idx="12">
                  <c:v>0.26880000000000004</c:v>
                </c:pt>
                <c:pt idx="13">
                  <c:v>0.29120000000000001</c:v>
                </c:pt>
                <c:pt idx="14">
                  <c:v>0.31360000000000005</c:v>
                </c:pt>
                <c:pt idx="15">
                  <c:v>0.33600000000000002</c:v>
                </c:pt>
                <c:pt idx="16">
                  <c:v>0.35840000000000005</c:v>
                </c:pt>
                <c:pt idx="17">
                  <c:v>0.38080000000000008</c:v>
                </c:pt>
              </c:numCache>
            </c:numRef>
          </c:xVal>
          <c:yVal>
            <c:numRef>
              <c:f>Foglio1!$G$10:$G$27</c:f>
              <c:numCache>
                <c:formatCode>General</c:formatCode>
                <c:ptCount val="18"/>
                <c:pt idx="0">
                  <c:v>0</c:v>
                </c:pt>
                <c:pt idx="1">
                  <c:v>1.0254569791095298E-53</c:v>
                </c:pt>
                <c:pt idx="2">
                  <c:v>1.5183260169931478E-19</c:v>
                </c:pt>
                <c:pt idx="3">
                  <c:v>9.2871232238260977E-8</c:v>
                </c:pt>
                <c:pt idx="4">
                  <c:v>5.3962673571625163E-3</c:v>
                </c:pt>
                <c:pt idx="5">
                  <c:v>0.31447636421806069</c:v>
                </c:pt>
                <c:pt idx="6">
                  <c:v>0.88589084894048964</c:v>
                </c:pt>
                <c:pt idx="7">
                  <c:v>0.99575933152327267</c:v>
                </c:pt>
                <c:pt idx="8">
                  <c:v>0.99994528783562897</c:v>
                </c:pt>
                <c:pt idx="9">
                  <c:v>0.99999964620298021</c:v>
                </c:pt>
                <c:pt idx="10">
                  <c:v>0.99999999852923172</c:v>
                </c:pt>
                <c:pt idx="11">
                  <c:v>0.9999999999953626</c:v>
                </c:pt>
                <c:pt idx="12">
                  <c:v>0.99999999999998757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626-4481-A3EA-C3FC8FFB8D71}"/>
            </c:ext>
          </c:extLst>
        </c:ser>
        <c:ser>
          <c:idx val="1"/>
          <c:order val="1"/>
          <c:tx>
            <c:strRef>
              <c:f>Foglio1!$E$9</c:f>
              <c:strCache>
                <c:ptCount val="1"/>
                <c:pt idx="0">
                  <c:v>ES3</c:v>
                </c:pt>
              </c:strCache>
            </c:strRef>
          </c:tx>
          <c:spPr>
            <a:ln w="952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Foglio1!$C$10:$C$27</c:f>
              <c:numCache>
                <c:formatCode>General</c:formatCode>
                <c:ptCount val="18"/>
                <c:pt idx="0">
                  <c:v>0</c:v>
                </c:pt>
                <c:pt idx="1">
                  <c:v>2.2400000000000003E-2</c:v>
                </c:pt>
                <c:pt idx="2">
                  <c:v>4.4800000000000006E-2</c:v>
                </c:pt>
                <c:pt idx="3">
                  <c:v>6.720000000000001E-2</c:v>
                </c:pt>
                <c:pt idx="4">
                  <c:v>8.9600000000000013E-2</c:v>
                </c:pt>
                <c:pt idx="5">
                  <c:v>0.11200000000000002</c:v>
                </c:pt>
                <c:pt idx="6">
                  <c:v>0.13440000000000002</c:v>
                </c:pt>
                <c:pt idx="7">
                  <c:v>0.15680000000000002</c:v>
                </c:pt>
                <c:pt idx="8">
                  <c:v>0.17920000000000003</c:v>
                </c:pt>
                <c:pt idx="9">
                  <c:v>0.2016</c:v>
                </c:pt>
                <c:pt idx="10">
                  <c:v>0.22400000000000003</c:v>
                </c:pt>
                <c:pt idx="11">
                  <c:v>0.24640000000000004</c:v>
                </c:pt>
                <c:pt idx="12">
                  <c:v>0.26880000000000004</c:v>
                </c:pt>
                <c:pt idx="13">
                  <c:v>0.29120000000000001</c:v>
                </c:pt>
                <c:pt idx="14">
                  <c:v>0.31360000000000005</c:v>
                </c:pt>
                <c:pt idx="15">
                  <c:v>0.33600000000000002</c:v>
                </c:pt>
                <c:pt idx="16">
                  <c:v>0.35840000000000005</c:v>
                </c:pt>
                <c:pt idx="17">
                  <c:v>0.38080000000000008</c:v>
                </c:pt>
              </c:numCache>
            </c:numRef>
          </c:xVal>
          <c:yVal>
            <c:numRef>
              <c:f>Foglio1!$E$10:$E$27</c:f>
              <c:numCache>
                <c:formatCode>General</c:formatCode>
                <c:ptCount val="18"/>
                <c:pt idx="0">
                  <c:v>0</c:v>
                </c:pt>
                <c:pt idx="1">
                  <c:v>6.9703351617977075E-29</c:v>
                </c:pt>
                <c:pt idx="2">
                  <c:v>3.3541021697082234E-15</c:v>
                </c:pt>
                <c:pt idx="3">
                  <c:v>2.3272415438886817E-9</c:v>
                </c:pt>
                <c:pt idx="4">
                  <c:v>3.5751977393873245E-6</c:v>
                </c:pt>
                <c:pt idx="5">
                  <c:v>3.0562414155399471E-4</c:v>
                </c:pt>
                <c:pt idx="6">
                  <c:v>5.2581215799134282E-3</c:v>
                </c:pt>
                <c:pt idx="7">
                  <c:v>3.405149415834631E-2</c:v>
                </c:pt>
                <c:pt idx="8">
                  <c:v>0.11732591958746716</c:v>
                </c:pt>
                <c:pt idx="9">
                  <c:v>0.26513647920102712</c:v>
                </c:pt>
                <c:pt idx="10">
                  <c:v>0.4499163652245512</c:v>
                </c:pt>
                <c:pt idx="11">
                  <c:v>0.6285386288768805</c:v>
                </c:pt>
                <c:pt idx="12">
                  <c:v>0.77105484754560305</c:v>
                </c:pt>
                <c:pt idx="13">
                  <c:v>0.86938336458438514</c:v>
                </c:pt>
                <c:pt idx="14">
                  <c:v>0.93007852153969772</c:v>
                </c:pt>
                <c:pt idx="15">
                  <c:v>0.96445589651506325</c:v>
                </c:pt>
                <c:pt idx="16">
                  <c:v>0.98266705969748558</c:v>
                </c:pt>
                <c:pt idx="17">
                  <c:v>0.99182323520007276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8626-4481-A3EA-C3FC8FFB8D71}"/>
            </c:ext>
          </c:extLst>
        </c:ser>
        <c:ser>
          <c:idx val="2"/>
          <c:order val="2"/>
          <c:tx>
            <c:v>COC1</c:v>
          </c:tx>
          <c:spPr>
            <a:ln w="952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Foglio1!$C$10:$C$27</c:f>
              <c:numCache>
                <c:formatCode>General</c:formatCode>
                <c:ptCount val="18"/>
                <c:pt idx="0">
                  <c:v>0</c:v>
                </c:pt>
                <c:pt idx="1">
                  <c:v>2.2400000000000003E-2</c:v>
                </c:pt>
                <c:pt idx="2">
                  <c:v>4.4800000000000006E-2</c:v>
                </c:pt>
                <c:pt idx="3">
                  <c:v>6.720000000000001E-2</c:v>
                </c:pt>
                <c:pt idx="4">
                  <c:v>8.9600000000000013E-2</c:v>
                </c:pt>
                <c:pt idx="5">
                  <c:v>0.11200000000000002</c:v>
                </c:pt>
                <c:pt idx="6">
                  <c:v>0.13440000000000002</c:v>
                </c:pt>
                <c:pt idx="7">
                  <c:v>0.15680000000000002</c:v>
                </c:pt>
                <c:pt idx="8">
                  <c:v>0.17920000000000003</c:v>
                </c:pt>
                <c:pt idx="9">
                  <c:v>0.2016</c:v>
                </c:pt>
                <c:pt idx="10">
                  <c:v>0.22400000000000003</c:v>
                </c:pt>
                <c:pt idx="11">
                  <c:v>0.24640000000000004</c:v>
                </c:pt>
                <c:pt idx="12">
                  <c:v>0.26880000000000004</c:v>
                </c:pt>
                <c:pt idx="13">
                  <c:v>0.29120000000000001</c:v>
                </c:pt>
                <c:pt idx="14">
                  <c:v>0.31360000000000005</c:v>
                </c:pt>
                <c:pt idx="15">
                  <c:v>0.33600000000000002</c:v>
                </c:pt>
                <c:pt idx="16">
                  <c:v>0.35840000000000005</c:v>
                </c:pt>
                <c:pt idx="17">
                  <c:v>0.38080000000000008</c:v>
                </c:pt>
              </c:numCache>
            </c:numRef>
          </c:xVal>
          <c:yVal>
            <c:numRef>
              <c:f>Foglio1!$F$10:$F$27</c:f>
              <c:numCache>
                <c:formatCode>General</c:formatCode>
                <c:ptCount val="18"/>
                <c:pt idx="0">
                  <c:v>0</c:v>
                </c:pt>
                <c:pt idx="1">
                  <c:v>4.5024187075576561E-64</c:v>
                </c:pt>
                <c:pt idx="2">
                  <c:v>4.487522609485886E-30</c:v>
                </c:pt>
                <c:pt idx="3">
                  <c:v>2.7262612410000394E-16</c:v>
                </c:pt>
                <c:pt idx="4">
                  <c:v>3.1691041968750844E-9</c:v>
                </c:pt>
                <c:pt idx="5">
                  <c:v>2.8043811674992788E-5</c:v>
                </c:pt>
                <c:pt idx="6">
                  <c:v>5.0085642547451894E-3</c:v>
                </c:pt>
                <c:pt idx="7">
                  <c:v>8.9093594431828682E-2</c:v>
                </c:pt>
                <c:pt idx="8">
                  <c:v>0.38902788325306192</c:v>
                </c:pt>
                <c:pt idx="9">
                  <c:v>0.74444347320303073</c:v>
                </c:pt>
                <c:pt idx="10">
                  <c:v>0.93280768051925778</c:v>
                </c:pt>
                <c:pt idx="11">
                  <c:v>0.98799096420807697</c:v>
                </c:pt>
                <c:pt idx="12">
                  <c:v>0.99841364541504918</c:v>
                </c:pt>
                <c:pt idx="13">
                  <c:v>0.99983376118792133</c:v>
                </c:pt>
                <c:pt idx="14">
                  <c:v>0.99998538406021131</c:v>
                </c:pt>
                <c:pt idx="15">
                  <c:v>0.99999887394601694</c:v>
                </c:pt>
                <c:pt idx="16">
                  <c:v>0.99999992137989424</c:v>
                </c:pt>
                <c:pt idx="17">
                  <c:v>0.99999999489398039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8626-4481-A3EA-C3FC8FFB8D71}"/>
            </c:ext>
          </c:extLst>
        </c:ser>
        <c:ser>
          <c:idx val="0"/>
          <c:order val="3"/>
          <c:tx>
            <c:v>COC2</c:v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Foglio1!$C$10:$C$27</c:f>
              <c:numCache>
                <c:formatCode>General</c:formatCode>
                <c:ptCount val="18"/>
                <c:pt idx="0">
                  <c:v>0</c:v>
                </c:pt>
                <c:pt idx="1">
                  <c:v>2.2400000000000003E-2</c:v>
                </c:pt>
                <c:pt idx="2">
                  <c:v>4.4800000000000006E-2</c:v>
                </c:pt>
                <c:pt idx="3">
                  <c:v>6.720000000000001E-2</c:v>
                </c:pt>
                <c:pt idx="4">
                  <c:v>8.9600000000000013E-2</c:v>
                </c:pt>
                <c:pt idx="5">
                  <c:v>0.11200000000000002</c:v>
                </c:pt>
                <c:pt idx="6">
                  <c:v>0.13440000000000002</c:v>
                </c:pt>
                <c:pt idx="7">
                  <c:v>0.15680000000000002</c:v>
                </c:pt>
                <c:pt idx="8">
                  <c:v>0.17920000000000003</c:v>
                </c:pt>
                <c:pt idx="9">
                  <c:v>0.2016</c:v>
                </c:pt>
                <c:pt idx="10">
                  <c:v>0.22400000000000003</c:v>
                </c:pt>
                <c:pt idx="11">
                  <c:v>0.24640000000000004</c:v>
                </c:pt>
                <c:pt idx="12">
                  <c:v>0.26880000000000004</c:v>
                </c:pt>
                <c:pt idx="13">
                  <c:v>0.29120000000000001</c:v>
                </c:pt>
                <c:pt idx="14">
                  <c:v>0.31360000000000005</c:v>
                </c:pt>
                <c:pt idx="15">
                  <c:v>0.33600000000000002</c:v>
                </c:pt>
                <c:pt idx="16">
                  <c:v>0.35840000000000005</c:v>
                </c:pt>
                <c:pt idx="17">
                  <c:v>0.38080000000000008</c:v>
                </c:pt>
              </c:numCache>
            </c:numRef>
          </c:xVal>
          <c:yVal>
            <c:numRef>
              <c:f>Foglio1!$D$10:$D$27</c:f>
              <c:numCache>
                <c:formatCode>General</c:formatCode>
                <c:ptCount val="18"/>
                <c:pt idx="0">
                  <c:v>0</c:v>
                </c:pt>
                <c:pt idx="1">
                  <c:v>1.9782846142704071E-24</c:v>
                </c:pt>
                <c:pt idx="2">
                  <c:v>8.5175150697905765E-11</c:v>
                </c:pt>
                <c:pt idx="3">
                  <c:v>1.3689734070015808E-5</c:v>
                </c:pt>
                <c:pt idx="4">
                  <c:v>4.1551431866056728E-3</c:v>
                </c:pt>
                <c:pt idx="5">
                  <c:v>7.5926794330456529E-2</c:v>
                </c:pt>
                <c:pt idx="6">
                  <c:v>0.32725959266480775</c:v>
                </c:pt>
                <c:pt idx="7">
                  <c:v>0.65016055940333262</c:v>
                </c:pt>
                <c:pt idx="8">
                  <c:v>0.86597087900640435</c:v>
                </c:pt>
                <c:pt idx="9">
                  <c:v>0.95943879126081522</c:v>
                </c:pt>
                <c:pt idx="10">
                  <c:v>0.98965863944160293</c:v>
                </c:pt>
                <c:pt idx="11">
                  <c:v>0.9976647081093083</c:v>
                </c:pt>
                <c:pt idx="12">
                  <c:v>0.99951527987548561</c:v>
                </c:pt>
                <c:pt idx="13">
                  <c:v>0.99990498400220351</c:v>
                </c:pt>
                <c:pt idx="14">
                  <c:v>0.99998205770995974</c:v>
                </c:pt>
                <c:pt idx="15">
                  <c:v>0.999996688065387</c:v>
                </c:pt>
                <c:pt idx="16">
                  <c:v>0.99999939589615205</c:v>
                </c:pt>
                <c:pt idx="17">
                  <c:v>0.99999989023301439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8626-4481-A3EA-C3FC8FFB8D71}"/>
            </c:ext>
          </c:extLst>
        </c:ser>
        <c:ser>
          <c:idx val="3"/>
          <c:order val="4"/>
          <c:tx>
            <c:v>COC3</c:v>
          </c:tx>
          <c:spPr>
            <a:ln w="952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Foglio1!$C$10:$C$27</c:f>
              <c:numCache>
                <c:formatCode>General</c:formatCode>
                <c:ptCount val="18"/>
                <c:pt idx="0">
                  <c:v>0</c:v>
                </c:pt>
                <c:pt idx="1">
                  <c:v>2.2400000000000003E-2</c:v>
                </c:pt>
                <c:pt idx="2">
                  <c:v>4.4800000000000006E-2</c:v>
                </c:pt>
                <c:pt idx="3">
                  <c:v>6.720000000000001E-2</c:v>
                </c:pt>
                <c:pt idx="4">
                  <c:v>8.9600000000000013E-2</c:v>
                </c:pt>
                <c:pt idx="5">
                  <c:v>0.11200000000000002</c:v>
                </c:pt>
                <c:pt idx="6">
                  <c:v>0.13440000000000002</c:v>
                </c:pt>
                <c:pt idx="7">
                  <c:v>0.15680000000000002</c:v>
                </c:pt>
                <c:pt idx="8">
                  <c:v>0.17920000000000003</c:v>
                </c:pt>
                <c:pt idx="9">
                  <c:v>0.2016</c:v>
                </c:pt>
                <c:pt idx="10">
                  <c:v>0.22400000000000003</c:v>
                </c:pt>
                <c:pt idx="11">
                  <c:v>0.24640000000000004</c:v>
                </c:pt>
                <c:pt idx="12">
                  <c:v>0.26880000000000004</c:v>
                </c:pt>
                <c:pt idx="13">
                  <c:v>0.29120000000000001</c:v>
                </c:pt>
                <c:pt idx="14">
                  <c:v>0.31360000000000005</c:v>
                </c:pt>
                <c:pt idx="15">
                  <c:v>0.33600000000000002</c:v>
                </c:pt>
                <c:pt idx="16">
                  <c:v>0.35840000000000005</c:v>
                </c:pt>
                <c:pt idx="17">
                  <c:v>0.38080000000000008</c:v>
                </c:pt>
              </c:numCache>
            </c:numRef>
          </c:xVal>
          <c:yVal>
            <c:numRef>
              <c:f>Foglio1!$I$10:$I$27</c:f>
              <c:numCache>
                <c:formatCode>General</c:formatCode>
                <c:ptCount val="18"/>
                <c:pt idx="0">
                  <c:v>0</c:v>
                </c:pt>
                <c:pt idx="1">
                  <c:v>7.9832186557153159E-58</c:v>
                </c:pt>
                <c:pt idx="2">
                  <c:v>1.749726265156195E-22</c:v>
                </c:pt>
                <c:pt idx="3">
                  <c:v>9.9428323473909094E-10</c:v>
                </c:pt>
                <c:pt idx="4">
                  <c:v>3.5791057870763977E-4</c:v>
                </c:pt>
                <c:pt idx="5">
                  <c:v>8.7729664680915115E-2</c:v>
                </c:pt>
                <c:pt idx="6">
                  <c:v>0.61890256527820786</c:v>
                </c:pt>
                <c:pt idx="7">
                  <c:v>0.95580661785330956</c:v>
                </c:pt>
                <c:pt idx="8">
                  <c:v>0.99823796448525537</c:v>
                </c:pt>
                <c:pt idx="9">
                  <c:v>0.99996677428299297</c:v>
                </c:pt>
                <c:pt idx="10">
                  <c:v>0.99999962214142091</c:v>
                </c:pt>
                <c:pt idx="11">
                  <c:v>0.9999999969304767</c:v>
                </c:pt>
                <c:pt idx="12">
                  <c:v>0.99999999997998112</c:v>
                </c:pt>
                <c:pt idx="13">
                  <c:v>0.99999999999988631</c:v>
                </c:pt>
                <c:pt idx="14">
                  <c:v>0.99999999999999944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8626-4481-A3EA-C3FC8FFB8D71}"/>
            </c:ext>
          </c:extLst>
        </c:ser>
        <c:ser>
          <c:idx val="5"/>
          <c:order val="5"/>
          <c:tx>
            <c:v>COC4</c:v>
          </c:tx>
          <c:spPr>
            <a:ln w="952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xVal>
            <c:numRef>
              <c:f>Foglio1!$C$10:$C$27</c:f>
              <c:numCache>
                <c:formatCode>General</c:formatCode>
                <c:ptCount val="18"/>
                <c:pt idx="0">
                  <c:v>0</c:v>
                </c:pt>
                <c:pt idx="1">
                  <c:v>2.2400000000000003E-2</c:v>
                </c:pt>
                <c:pt idx="2">
                  <c:v>4.4800000000000006E-2</c:v>
                </c:pt>
                <c:pt idx="3">
                  <c:v>6.720000000000001E-2</c:v>
                </c:pt>
                <c:pt idx="4">
                  <c:v>8.9600000000000013E-2</c:v>
                </c:pt>
                <c:pt idx="5">
                  <c:v>0.11200000000000002</c:v>
                </c:pt>
                <c:pt idx="6">
                  <c:v>0.13440000000000002</c:v>
                </c:pt>
                <c:pt idx="7">
                  <c:v>0.15680000000000002</c:v>
                </c:pt>
                <c:pt idx="8">
                  <c:v>0.17920000000000003</c:v>
                </c:pt>
                <c:pt idx="9">
                  <c:v>0.2016</c:v>
                </c:pt>
                <c:pt idx="10">
                  <c:v>0.22400000000000003</c:v>
                </c:pt>
                <c:pt idx="11">
                  <c:v>0.24640000000000004</c:v>
                </c:pt>
                <c:pt idx="12">
                  <c:v>0.26880000000000004</c:v>
                </c:pt>
                <c:pt idx="13">
                  <c:v>0.29120000000000001</c:v>
                </c:pt>
                <c:pt idx="14">
                  <c:v>0.31360000000000005</c:v>
                </c:pt>
                <c:pt idx="15">
                  <c:v>0.33600000000000002</c:v>
                </c:pt>
                <c:pt idx="16">
                  <c:v>0.35840000000000005</c:v>
                </c:pt>
                <c:pt idx="17">
                  <c:v>0.38080000000000008</c:v>
                </c:pt>
              </c:numCache>
            </c:numRef>
          </c:xVal>
          <c:yVal>
            <c:numRef>
              <c:f>Foglio1!$J$10:$J$27</c:f>
              <c:numCache>
                <c:formatCode>General</c:formatCode>
                <c:ptCount val="18"/>
                <c:pt idx="0">
                  <c:v>0</c:v>
                </c:pt>
                <c:pt idx="1">
                  <c:v>7.4032782949632415E-58</c:v>
                </c:pt>
                <c:pt idx="2">
                  <c:v>6.145372195192987E-28</c:v>
                </c:pt>
                <c:pt idx="3">
                  <c:v>1.2584190634615485E-15</c:v>
                </c:pt>
                <c:pt idx="4">
                  <c:v>3.3659284506944654E-9</c:v>
                </c:pt>
                <c:pt idx="5">
                  <c:v>1.6142521186706232E-5</c:v>
                </c:pt>
                <c:pt idx="6">
                  <c:v>2.430379132085853E-3</c:v>
                </c:pt>
                <c:pt idx="7">
                  <c:v>4.6220598241777593E-2</c:v>
                </c:pt>
                <c:pt idx="8">
                  <c:v>0.24171075281093579</c:v>
                </c:pt>
                <c:pt idx="9">
                  <c:v>0.5656230833291862</c:v>
                </c:pt>
                <c:pt idx="10">
                  <c:v>0.82637871924679707</c:v>
                </c:pt>
                <c:pt idx="11">
                  <c:v>0.94957652379389368</c:v>
                </c:pt>
                <c:pt idx="12">
                  <c:v>0.98871248350153584</c:v>
                </c:pt>
                <c:pt idx="13">
                  <c:v>0.99794179356764079</c:v>
                </c:pt>
                <c:pt idx="14">
                  <c:v>0.99967993101257324</c:v>
                </c:pt>
                <c:pt idx="15">
                  <c:v>0.99995596599165582</c:v>
                </c:pt>
                <c:pt idx="16">
                  <c:v>0.99999448325592655</c:v>
                </c:pt>
                <c:pt idx="17">
                  <c:v>0.99999935610671453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8626-4481-A3EA-C3FC8FFB8D71}"/>
            </c:ext>
          </c:extLst>
        </c:ser>
        <c:ser>
          <c:idx val="6"/>
          <c:order val="6"/>
          <c:tx>
            <c:v>COC5</c:v>
          </c:tx>
          <c:spPr>
            <a:ln w="952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xVal>
            <c:numRef>
              <c:f>Foglio1!$C$10:$C$27</c:f>
              <c:numCache>
                <c:formatCode>General</c:formatCode>
                <c:ptCount val="18"/>
                <c:pt idx="0">
                  <c:v>0</c:v>
                </c:pt>
                <c:pt idx="1">
                  <c:v>2.2400000000000003E-2</c:v>
                </c:pt>
                <c:pt idx="2">
                  <c:v>4.4800000000000006E-2</c:v>
                </c:pt>
                <c:pt idx="3">
                  <c:v>6.720000000000001E-2</c:v>
                </c:pt>
                <c:pt idx="4">
                  <c:v>8.9600000000000013E-2</c:v>
                </c:pt>
                <c:pt idx="5">
                  <c:v>0.11200000000000002</c:v>
                </c:pt>
                <c:pt idx="6">
                  <c:v>0.13440000000000002</c:v>
                </c:pt>
                <c:pt idx="7">
                  <c:v>0.15680000000000002</c:v>
                </c:pt>
                <c:pt idx="8">
                  <c:v>0.17920000000000003</c:v>
                </c:pt>
                <c:pt idx="9">
                  <c:v>0.2016</c:v>
                </c:pt>
                <c:pt idx="10">
                  <c:v>0.22400000000000003</c:v>
                </c:pt>
                <c:pt idx="11">
                  <c:v>0.24640000000000004</c:v>
                </c:pt>
                <c:pt idx="12">
                  <c:v>0.26880000000000004</c:v>
                </c:pt>
                <c:pt idx="13">
                  <c:v>0.29120000000000001</c:v>
                </c:pt>
                <c:pt idx="14">
                  <c:v>0.31360000000000005</c:v>
                </c:pt>
                <c:pt idx="15">
                  <c:v>0.33600000000000002</c:v>
                </c:pt>
                <c:pt idx="16">
                  <c:v>0.35840000000000005</c:v>
                </c:pt>
                <c:pt idx="17">
                  <c:v>0.38080000000000008</c:v>
                </c:pt>
              </c:numCache>
            </c:numRef>
          </c:xVal>
          <c:yVal>
            <c:numRef>
              <c:f>Foglio1!$H$10:$H$27</c:f>
              <c:numCache>
                <c:formatCode>General</c:formatCode>
                <c:ptCount val="18"/>
                <c:pt idx="0">
                  <c:v>0</c:v>
                </c:pt>
                <c:pt idx="1">
                  <c:v>1.280603517544494E-45</c:v>
                </c:pt>
                <c:pt idx="2">
                  <c:v>8.4976308495414277E-20</c:v>
                </c:pt>
                <c:pt idx="3">
                  <c:v>7.2539779962489822E-10</c:v>
                </c:pt>
                <c:pt idx="4">
                  <c:v>4.1697029132557814E-5</c:v>
                </c:pt>
                <c:pt idx="5">
                  <c:v>1.0904745378949667E-2</c:v>
                </c:pt>
                <c:pt idx="6">
                  <c:v>0.17027735222725096</c:v>
                </c:pt>
                <c:pt idx="7">
                  <c:v>0.57157722067856276</c:v>
                </c:pt>
                <c:pt idx="8">
                  <c:v>0.87743091370648829</c:v>
                </c:pt>
                <c:pt idx="9">
                  <c:v>0.97873473606258776</c:v>
                </c:pt>
                <c:pt idx="10">
                  <c:v>0.99746852406251241</c:v>
                </c:pt>
                <c:pt idx="11">
                  <c:v>0.99977067471481951</c:v>
                </c:pt>
                <c:pt idx="12">
                  <c:v>0.99998290525376654</c:v>
                </c:pt>
                <c:pt idx="13">
                  <c:v>0.99999888922907243</c:v>
                </c:pt>
                <c:pt idx="14">
                  <c:v>0.99999993436408785</c:v>
                </c:pt>
                <c:pt idx="15">
                  <c:v>0.99999999636059866</c:v>
                </c:pt>
                <c:pt idx="16">
                  <c:v>0.99999999980616128</c:v>
                </c:pt>
                <c:pt idx="17">
                  <c:v>0.99999999998990752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8626-4481-A3EA-C3FC8FFB8D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77932703"/>
        <c:axId val="1577930623"/>
      </c:scatterChart>
      <c:valAx>
        <c:axId val="1577932703"/>
        <c:scaling>
          <c:orientation val="minMax"/>
          <c:max val="0.35000000000000003"/>
          <c:min val="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it-IT" dirty="0"/>
                  <a:t>ASI</a:t>
                </a:r>
                <a:r>
                  <a:rPr lang="it-IT" sz="800" dirty="0"/>
                  <a:t>0105</a:t>
                </a:r>
                <a:r>
                  <a:rPr lang="it-IT" dirty="0"/>
                  <a:t>[g*s]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it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it-IT"/>
          </a:p>
        </c:txPr>
        <c:crossAx val="1577930623"/>
        <c:crosses val="autoZero"/>
        <c:crossBetween val="midCat"/>
      </c:valAx>
      <c:valAx>
        <c:axId val="1577930623"/>
        <c:scaling>
          <c:orientation val="minMax"/>
          <c:max val="1"/>
          <c:min val="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it-IT"/>
                  <a:t>Pdanno&gt;D2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it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2">
                <a:lumMod val="40000"/>
                <a:lumOff val="6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it-IT"/>
          </a:p>
        </c:txPr>
        <c:crossAx val="1577932703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it-I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9"/>
    </mc:Choice>
    <mc:Fallback>
      <c:style val="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73751599743152"/>
          <c:y val="0.12089285251432419"/>
          <c:w val="0.51857711228719361"/>
          <c:h val="0.79153312723601921"/>
        </c:manualLayout>
      </c:layout>
      <c:radarChart>
        <c:radarStyle val="marker"/>
        <c:varyColors val="0"/>
        <c:ser>
          <c:idx val="0"/>
          <c:order val="0"/>
          <c:tx>
            <c:v>ANTE</c:v>
          </c:tx>
          <c:spPr>
            <a:ln w="34925">
              <a:solidFill>
                <a:schemeClr val="tx1"/>
              </a:solidFill>
            </a:ln>
          </c:spPr>
          <c:cat>
            <c:strRef>
              <c:f>'100_FINALE'!$C$57:$C$62</c:f>
              <c:strCache>
                <c:ptCount val="6"/>
                <c:pt idx="0">
                  <c:v>ES fondamentali</c:v>
                </c:pt>
                <c:pt idx="1">
                  <c:v>Area di ammassamento</c:v>
                </c:pt>
                <c:pt idx="2">
                  <c:v>Edifici COC</c:v>
                </c:pt>
                <c:pt idx="3">
                  <c:v>Aree di ricovero</c:v>
                </c:pt>
                <c:pt idx="4">
                  <c:v>Connessioni</c:v>
                </c:pt>
                <c:pt idx="5">
                  <c:v>Out</c:v>
                </c:pt>
              </c:strCache>
            </c:strRef>
          </c:cat>
          <c:val>
            <c:numRef>
              <c:f>'100_FINALE'!$D$57:$D$62</c:f>
              <c:numCache>
                <c:formatCode>General</c:formatCode>
                <c:ptCount val="6"/>
                <c:pt idx="0">
                  <c:v>0.78</c:v>
                </c:pt>
                <c:pt idx="1">
                  <c:v>1</c:v>
                </c:pt>
                <c:pt idx="2">
                  <c:v>0.86</c:v>
                </c:pt>
                <c:pt idx="3">
                  <c:v>1</c:v>
                </c:pt>
                <c:pt idx="4">
                  <c:v>0.87</c:v>
                </c:pt>
                <c:pt idx="5" formatCode="0.0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F5-478A-97F3-02B565F3E0DF}"/>
            </c:ext>
          </c:extLst>
        </c:ser>
        <c:ser>
          <c:idx val="1"/>
          <c:order val="1"/>
          <c:tx>
            <c:v>POST</c:v>
          </c:tx>
          <c:spPr>
            <a:ln>
              <a:solidFill>
                <a:srgbClr val="FF0000"/>
              </a:solidFill>
            </a:ln>
          </c:spPr>
          <c:val>
            <c:numRef>
              <c:f>RADA!$N$43:$N$48</c:f>
              <c:numCache>
                <c:formatCode>0.00</c:formatCode>
                <c:ptCount val="6"/>
                <c:pt idx="0">
                  <c:v>0.84</c:v>
                </c:pt>
                <c:pt idx="1">
                  <c:v>1</c:v>
                </c:pt>
                <c:pt idx="2">
                  <c:v>0.86</c:v>
                </c:pt>
                <c:pt idx="3">
                  <c:v>1</c:v>
                </c:pt>
                <c:pt idx="4">
                  <c:v>0.87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F5-478A-97F3-02B565F3E0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6709376"/>
        <c:axId val="196711168"/>
      </c:radarChart>
      <c:catAx>
        <c:axId val="196709376"/>
        <c:scaling>
          <c:orientation val="minMax"/>
        </c:scaling>
        <c:delete val="0"/>
        <c:axPos val="b"/>
        <c:majorGridlines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300"/>
            </a:pPr>
            <a:endParaRPr lang="it-IT"/>
          </a:p>
        </c:txPr>
        <c:crossAx val="196711168"/>
        <c:crosses val="autoZero"/>
        <c:auto val="1"/>
        <c:lblAlgn val="ctr"/>
        <c:lblOffset val="100"/>
        <c:noMultiLvlLbl val="0"/>
      </c:catAx>
      <c:valAx>
        <c:axId val="196711168"/>
        <c:scaling>
          <c:orientation val="minMax"/>
          <c:max val="1"/>
          <c:min val="0"/>
        </c:scaling>
        <c:delete val="0"/>
        <c:axPos val="l"/>
        <c:majorGridlines>
          <c:spPr>
            <a:ln w="38100">
              <a:solidFill>
                <a:schemeClr val="tx1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crossAx val="196709376"/>
        <c:crosses val="autoZero"/>
        <c:crossBetween val="between"/>
        <c:majorUnit val="0.2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400" b="1"/>
      </a:pPr>
      <a:endParaRPr lang="it-IT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b="1"/>
              <a:t>CT CASTELLANETA - Media dei valori per obiettivo specifico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C496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1BA-43AA-9B93-B025EC328839}"/>
              </c:ext>
            </c:extLst>
          </c:dPt>
          <c:dPt>
            <c:idx val="1"/>
            <c:invertIfNegative val="0"/>
            <c:bubble3D val="0"/>
            <c:spPr>
              <a:solidFill>
                <a:srgbClr val="36628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1BA-43AA-9B93-B025EC328839}"/>
              </c:ext>
            </c:extLst>
          </c:dPt>
          <c:dPt>
            <c:idx val="2"/>
            <c:invertIfNegative val="0"/>
            <c:bubble3D val="0"/>
            <c:spPr>
              <a:solidFill>
                <a:srgbClr val="4485C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1BA-43AA-9B93-B025EC328839}"/>
              </c:ext>
            </c:extLst>
          </c:dPt>
          <c:dPt>
            <c:idx val="3"/>
            <c:invertIfNegative val="0"/>
            <c:bubble3D val="0"/>
            <c:spPr>
              <a:solidFill>
                <a:srgbClr val="72A9D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1BA-43AA-9B93-B025EC328839}"/>
              </c:ext>
            </c:extLst>
          </c:dPt>
          <c:dPt>
            <c:idx val="4"/>
            <c:invertIfNegative val="0"/>
            <c:bubble3D val="0"/>
            <c:spPr>
              <a:solidFill>
                <a:srgbClr val="A2C6E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1BA-43AA-9B93-B025EC328839}"/>
              </c:ext>
            </c:extLst>
          </c:dPt>
          <c:dPt>
            <c:idx val="5"/>
            <c:invertIfNegative val="0"/>
            <c:bubble3D val="0"/>
            <c:spPr>
              <a:solidFill>
                <a:srgbClr val="D3E4F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21BA-43AA-9B93-B025EC328839}"/>
              </c:ext>
            </c:extLst>
          </c:dPt>
          <c:dPt>
            <c:idx val="6"/>
            <c:invertIfNegative val="0"/>
            <c:bubble3D val="0"/>
            <c:spPr>
              <a:solidFill>
                <a:srgbClr val="B2522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21BA-43AA-9B93-B025EC328839}"/>
              </c:ext>
            </c:extLst>
          </c:dPt>
          <c:dPt>
            <c:idx val="7"/>
            <c:invertIfNegative val="0"/>
            <c:bubble3D val="0"/>
            <c:spPr>
              <a:solidFill>
                <a:srgbClr val="F4804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21BA-43AA-9B93-B025EC328839}"/>
              </c:ext>
            </c:extLst>
          </c:dPt>
          <c:dPt>
            <c:idx val="8"/>
            <c:invertIfNegative val="0"/>
            <c:bubble3D val="0"/>
            <c:spPr>
              <a:solidFill>
                <a:srgbClr val="FABD9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21BA-43AA-9B93-B025EC328839}"/>
              </c:ext>
            </c:extLst>
          </c:dPt>
          <c:dPt>
            <c:idx val="9"/>
            <c:invertIfNegative val="0"/>
            <c:bubble3D val="0"/>
            <c:spPr>
              <a:solidFill>
                <a:srgbClr val="AEAAA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21BA-43AA-9B93-B025EC328839}"/>
              </c:ext>
            </c:extLst>
          </c:dPt>
          <c:cat>
            <c:strRef>
              <c:f>'Altri Grafici'!$A$2:$A$11</c:f>
              <c:strCache>
                <c:ptCount val="10"/>
                <c:pt idx="0">
                  <c:v>Completezza Sez. 3</c:v>
                </c:pt>
                <c:pt idx="1">
                  <c:v>Completezza Sez. 4</c:v>
                </c:pt>
                <c:pt idx="2">
                  <c:v>Completezza Sez. 5.A</c:v>
                </c:pt>
                <c:pt idx="3">
                  <c:v>Completezza Sez. 5.B</c:v>
                </c:pt>
                <c:pt idx="4">
                  <c:v>Completezza Sez. 6</c:v>
                </c:pt>
                <c:pt idx="5">
                  <c:v>Completezza Sez. 7</c:v>
                </c:pt>
                <c:pt idx="6">
                  <c:v>Comunicazione</c:v>
                </c:pt>
                <c:pt idx="7">
                  <c:v>Coord. interorganizzativo</c:v>
                </c:pt>
                <c:pt idx="8">
                  <c:v>Conformità </c:v>
                </c:pt>
                <c:pt idx="9">
                  <c:v>Coerenza interna</c:v>
                </c:pt>
              </c:strCache>
            </c:strRef>
          </c:cat>
          <c:val>
            <c:numRef>
              <c:f>'Altri Grafici'!$I$2:$I$11</c:f>
              <c:numCache>
                <c:formatCode>General</c:formatCode>
                <c:ptCount val="10"/>
                <c:pt idx="0">
                  <c:v>0.41666666666666669</c:v>
                </c:pt>
                <c:pt idx="1">
                  <c:v>0.42948717948717952</c:v>
                </c:pt>
                <c:pt idx="2">
                  <c:v>0.41666666666666674</c:v>
                </c:pt>
                <c:pt idx="3">
                  <c:v>0.47619047619047622</c:v>
                </c:pt>
                <c:pt idx="4">
                  <c:v>0.26515151515151519</c:v>
                </c:pt>
                <c:pt idx="5">
                  <c:v>0.19047619047619047</c:v>
                </c:pt>
                <c:pt idx="6">
                  <c:v>0.39999999999999997</c:v>
                </c:pt>
                <c:pt idx="7">
                  <c:v>8.3333333333333329E-2</c:v>
                </c:pt>
                <c:pt idx="8">
                  <c:v>0.38938492063492069</c:v>
                </c:pt>
                <c:pt idx="9">
                  <c:v>0.56666666666666665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21BA-43AA-9B93-B025EC3288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48125768"/>
        <c:axId val="448130360"/>
      </c:barChart>
      <c:catAx>
        <c:axId val="44812576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448130360"/>
        <c:crosses val="autoZero"/>
        <c:auto val="1"/>
        <c:lblAlgn val="ctr"/>
        <c:lblOffset val="100"/>
        <c:noMultiLvlLbl val="0"/>
      </c:catAx>
      <c:valAx>
        <c:axId val="448130360"/>
        <c:scaling>
          <c:orientation val="minMax"/>
          <c:max val="1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low"/>
        <c:spPr>
          <a:noFill/>
          <a:ln>
            <a:noFill/>
          </a:ln>
          <a:effectLst/>
        </c:spPr>
        <c:txPr>
          <a:bodyPr rot="-60000000" spcFirstLastPara="1" vertOverflow="ellipsis" vert="horz" wrap="square" anchor="b" anchorCtr="0"/>
          <a:lstStyle/>
          <a:p>
            <a:pPr>
              <a:defRPr sz="11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448125768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solidFill>
        <a:schemeClr val="bg1">
          <a:lumMod val="85000"/>
        </a:schemeClr>
      </a:solidFill>
    </a:ln>
    <a:effectLst/>
  </c:spPr>
  <c:txPr>
    <a:bodyPr/>
    <a:lstStyle/>
    <a:p>
      <a:pPr>
        <a:defRPr sz="1400"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2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2"/>
    <cs:fontRef idx="minor">
      <a:schemeClr val="tx2"/>
    </cs:fontRef>
    <cs:spPr>
      <a:ln w="9525">
        <a:solidFill>
          <a:schemeClr val="phClr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spPr>
      <a:ln>
        <a:solidFill>
          <a:schemeClr val="tx2">
            <a:lumMod val="40000"/>
            <a:lumOff val="60000"/>
          </a:schemeClr>
        </a:solidFill>
      </a:ln>
    </cs:spPr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39B5B-F9C4-DB4E-9C15-F44FAEB54B46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CFABEB-8EDD-4847-8AE0-A1C3346E90B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5834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2922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958850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411EA1-6A60-439C-ACC6-C7642730BC0C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08050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3371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08789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30528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749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22963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3710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411EA1-6A60-439C-ACC6-C7642730BC0C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18712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6954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79011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84273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107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21340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CFABEB-8EDD-4847-8AE0-A1C3346E90B4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2856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411EA1-6A60-439C-ACC6-C7642730BC0C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2973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65021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6939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380228-5B3E-452B-AA43-E67E1BC1C9D6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57536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7691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23005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ABEB-8EDD-4847-8AE0-A1C3346E90B4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305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7604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CAB5EFB-387A-5E4E-8721-C62571513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5369701-E37F-CF47-A369-E0D8F111E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B99FD5C-EED2-0A42-951C-27A5F24EF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FDDF32F-50C5-6945-8D0F-5DD91E324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55EB355-9B72-7D48-8EB2-2B3651D1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1444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A2E4712F-8DBE-DE45-B9E5-E81E540079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E95AF54-6DD6-3B47-BB6D-B9342082AF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D547D46-4F14-E047-9C78-AA6074B95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B70CF79-7784-A24C-8F63-6B893838F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12F7F9C-C0FA-9846-BBBD-BD1217156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5556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A82A44-0981-874B-BEA8-706234AB1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53E3616-70B8-0447-A077-F07F33013D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111B83B-4508-8B4F-BB3D-5F88C6647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14D18EC-8DB8-FB48-BB98-082C056BA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38A98E-079C-E547-A746-38532EA20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3866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C60D51A-DD21-9D44-A098-8FD031864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BCAD06B-98F2-BA4F-BC75-61666B41A6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C4DDF50-7EF6-104B-AAB7-CC0D86174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3E8956D-4157-434A-ABDF-4A767B631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60DC74F-33A1-554B-9A65-7130903FB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957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723E86C-384D-4D4B-824E-1329324F3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4159563-6B7B-3B47-947B-F8D568C31C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E23B747-8733-8947-B386-693592E01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13CF093-0037-4D4E-BD5E-889C68671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BB3967E-1D11-B242-A8BE-22B90A619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F22D56D-5224-EC41-89A3-F5196E30B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7840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ADFFC9B-0024-2148-8267-872CEB0BD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07F4264-F830-9645-9056-468FC8F58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F21C705-ECFF-194B-B64B-2EA754C1E6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B6F38820-F1E5-5F4B-9B21-C02DFF9B6D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4D85404-E5CA-FB4A-9E10-E455D45587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B69E97E-93E3-A842-B06D-965B13F2A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BB641EE4-A311-614C-9BBC-185A7E532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D4B012FD-CF90-AF4A-B319-2D1DFD753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3146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B5F2CC2-1D60-D645-8EEA-4A3D9D4B8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C2D6D00-CAC3-2B4B-972B-7632C1C74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63C181C-810D-D64C-9F03-EFFEAE705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808AAD4-B594-E344-B339-2CCAB47E1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9942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54A20FE5-2AA3-3F41-A5E1-0E20461F3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9BC4298-FEF3-3A4F-8625-658C6F7BF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09BD954-BC48-8440-9102-25194F9CF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5794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E31D7A-49D0-4E44-B2B3-20284035E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D0FE745-6742-8147-B255-957981D1D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04440D3-B17B-D94A-B2A2-9C7999D964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4264445-2281-D34B-A6A4-C0332B58E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6F9D5AD-EC26-EB4D-84DF-E783F72E1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407E4E9-4839-B64C-9D4C-CAF08C33A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5257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B615B1-F4E1-9840-BCAC-CC5E83402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9D3446B1-EE2F-C54D-B59D-2160631253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423B361-1562-694D-B0D4-37B6EAE0FD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623155D-EB9F-ED4E-9F74-7007D521B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DC048-C890-4747-863F-0C98018BB10F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C11309F-78B0-814D-A7E8-DDBCBA28F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3B09A47-216E-5E45-96BE-12DFD4D71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2087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C385954B-4106-4147-A984-32747D2A0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AA996AA-A9C3-2D4D-8304-E6EEEA4B3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BBED733-962C-0E4A-9B04-5A009E339A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DC048-C890-4747-863F-0C98018BB10F}" type="datetimeFigureOut">
              <a:rPr lang="it-IT" smtClean="0"/>
              <a:t>14/04/2021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77711B1-323D-3E46-82A0-A8B6B09193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8F736D4-1FFA-CE46-BDA2-9443F620A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00BB4-8C75-3747-846B-8B5FD9136B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1929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07/s10518-019-00677-2" TargetMode="External"/><Relationship Id="rId2" Type="http://schemas.openxmlformats.org/officeDocument/2006/relationships/hyperlink" Target="http://www.liquefact.eu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oi.org/10.1007/s10518-018-0481-y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emf"/><Relationship Id="rId4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globalquakemodel.org/openquake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5">
            <a:extLst>
              <a:ext uri="{FF2B5EF4-FFF2-40B4-BE49-F238E27FC236}">
                <a16:creationId xmlns:a16="http://schemas.microsoft.com/office/drawing/2014/main" id="{30C95544-401E-E84E-BEC8-962EFF74DC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073" y="2924349"/>
            <a:ext cx="11405590" cy="2277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2800" b="1" dirty="0" smtClean="0">
                <a:solidFill>
                  <a:schemeClr val="bg1"/>
                </a:solidFill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Operatività del Contesto </a:t>
            </a:r>
            <a:r>
              <a:rPr lang="it-IT" sz="2800" b="1" dirty="0">
                <a:solidFill>
                  <a:schemeClr val="bg1"/>
                </a:solidFill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T</a:t>
            </a:r>
            <a:r>
              <a:rPr lang="it-IT" sz="2800" b="1" dirty="0" smtClean="0">
                <a:solidFill>
                  <a:schemeClr val="bg1"/>
                </a:solidFill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erritoriale </a:t>
            </a:r>
            <a:r>
              <a:rPr lang="it-IT" sz="2800" b="1" dirty="0">
                <a:solidFill>
                  <a:schemeClr val="bg1"/>
                </a:solidFill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di </a:t>
            </a:r>
            <a:r>
              <a:rPr lang="it-IT" sz="2800" b="1" dirty="0" smtClean="0">
                <a:solidFill>
                  <a:schemeClr val="bg1"/>
                </a:solidFill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Castellaneta</a:t>
            </a:r>
          </a:p>
          <a:p>
            <a:pPr eaLnBrk="1" hangingPunct="1"/>
            <a:endParaRPr lang="it-IT" b="1" dirty="0" smtClean="0">
              <a:solidFill>
                <a:schemeClr val="bg1"/>
              </a:solidFill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eaLnBrk="1" hangingPunct="1"/>
            <a:r>
              <a:rPr lang="it-IT" b="1" i="1" dirty="0" smtClean="0">
                <a:solidFill>
                  <a:schemeClr val="bg1"/>
                </a:solidFill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Federico Mori – Valentina </a:t>
            </a:r>
            <a:r>
              <a:rPr lang="it-IT" b="1" i="1" dirty="0" err="1" smtClean="0">
                <a:solidFill>
                  <a:schemeClr val="bg1"/>
                </a:solidFill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Tomassoni</a:t>
            </a:r>
            <a:r>
              <a:rPr lang="it-IT" b="1" i="1" dirty="0" smtClean="0">
                <a:solidFill>
                  <a:schemeClr val="bg1"/>
                </a:solidFill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it-IT" b="1" i="1" dirty="0" smtClean="0">
              <a:solidFill>
                <a:schemeClr val="bg1"/>
              </a:solidFill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eaLnBrk="1" hangingPunct="1"/>
            <a:r>
              <a:rPr lang="it-IT" b="1" i="1" dirty="0" smtClean="0">
                <a:solidFill>
                  <a:schemeClr val="bg1"/>
                </a:solidFill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CNR IGAG </a:t>
            </a:r>
            <a:endParaRPr lang="it-IT" b="1" i="1" dirty="0" smtClean="0">
              <a:solidFill>
                <a:schemeClr val="bg1"/>
              </a:solidFill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eaLnBrk="1" hangingPunct="1"/>
            <a:endParaRPr lang="it-IT" b="1" dirty="0">
              <a:solidFill>
                <a:schemeClr val="bg1"/>
              </a:solidFill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endParaRPr lang="it-IT" sz="1800" i="1" dirty="0">
              <a:solidFill>
                <a:schemeClr val="bg1"/>
              </a:solidFill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886351" y="6528435"/>
            <a:ext cx="611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 smtClean="0"/>
              <a:t>REGIONE</a:t>
            </a:r>
          </a:p>
          <a:p>
            <a:pPr algn="ctr"/>
            <a:r>
              <a:rPr lang="it-IT" sz="900" dirty="0" smtClean="0"/>
              <a:t>PUGLIA</a:t>
            </a:r>
            <a:endParaRPr lang="it-IT" sz="900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0230" y="5779651"/>
            <a:ext cx="1323975" cy="93345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0413" y="5779651"/>
            <a:ext cx="868017" cy="748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24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810" y="2133889"/>
            <a:ext cx="4512352" cy="3362978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B85B5C0-FCA5-4439-A906-61286598910B}"/>
              </a:ext>
            </a:extLst>
          </p:cNvPr>
          <p:cNvSpPr txBox="1"/>
          <p:nvPr/>
        </p:nvSpPr>
        <p:spPr>
          <a:xfrm>
            <a:off x="5776509" y="2139328"/>
            <a:ext cx="516420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Per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gli edifici,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la curva di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fragilità permette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di calcolare la 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probabilità di </a:t>
            </a:r>
            <a:r>
              <a:rPr lang="it-IT" b="1" dirty="0" smtClean="0">
                <a:latin typeface="Arial" panose="020B0604020202020204" pitchFamily="34" charset="0"/>
                <a:cs typeface="Arial" panose="020B0604020202020204" pitchFamily="34" charset="0"/>
              </a:rPr>
              <a:t>superare un certo grado di danno D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(in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ordinata) in funzione della misura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di 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it-IT" b="1" dirty="0" smtClean="0">
                <a:latin typeface="Arial" panose="020B0604020202020204" pitchFamily="34" charset="0"/>
                <a:cs typeface="Arial" panose="020B0604020202020204" pitchFamily="34" charset="0"/>
              </a:rPr>
              <a:t>ntensità di Misura 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IM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(in ascissa).</a:t>
            </a:r>
          </a:p>
          <a:p>
            <a:pPr algn="just"/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misura di probabilità varia tra 0 e 1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Per gli edifici residenziali utilizziamo come IM la </a:t>
            </a:r>
            <a:r>
              <a:rPr lang="it-IT" b="1" dirty="0" smtClean="0">
                <a:latin typeface="Arial" panose="020B0604020202020204" pitchFamily="34" charset="0"/>
                <a:cs typeface="Arial" panose="020B0604020202020204" pitchFamily="34" charset="0"/>
              </a:rPr>
              <a:t>PGA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, per gli edifici strategici </a:t>
            </a:r>
            <a:r>
              <a:rPr lang="it-IT" b="1" dirty="0" smtClean="0">
                <a:latin typeface="Arial" panose="020B0604020202020204" pitchFamily="34" charset="0"/>
                <a:cs typeface="Arial" panose="020B0604020202020204" pitchFamily="34" charset="0"/>
              </a:rPr>
              <a:t>ASI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 nell’intervallo di vibrazione 0,1-0,5s / 0,4-0,8s / 0,7-1,1s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Gruppo 14"/>
          <p:cNvGrpSpPr/>
          <p:nvPr/>
        </p:nvGrpSpPr>
        <p:grpSpPr>
          <a:xfrm>
            <a:off x="1433858" y="3404431"/>
            <a:ext cx="673617" cy="1761163"/>
            <a:chOff x="2011587" y="4830281"/>
            <a:chExt cx="1448590" cy="2232029"/>
          </a:xfrm>
        </p:grpSpPr>
        <p:cxnSp>
          <p:nvCxnSpPr>
            <p:cNvPr id="17" name="Connettore 2 16">
              <a:extLst>
                <a:ext uri="{FF2B5EF4-FFF2-40B4-BE49-F238E27FC236}">
                  <a16:creationId xmlns:a16="http://schemas.microsoft.com/office/drawing/2014/main" id="{B7CC7BA2-5860-46D5-BEA1-45DA1B222CC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14597" y="4881484"/>
              <a:ext cx="45580" cy="2180826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Connettore 2 17">
              <a:extLst>
                <a:ext uri="{FF2B5EF4-FFF2-40B4-BE49-F238E27FC236}">
                  <a16:creationId xmlns:a16="http://schemas.microsoft.com/office/drawing/2014/main" id="{59DF8E3D-E3EA-4945-AE08-925A6558C0A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011587" y="4830281"/>
              <a:ext cx="1376624" cy="31141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AA63724A-EC1D-4DE6-8250-132AF6E2F5A4}"/>
              </a:ext>
            </a:extLst>
          </p:cNvPr>
          <p:cNvSpPr txBox="1"/>
          <p:nvPr/>
        </p:nvSpPr>
        <p:spPr>
          <a:xfrm>
            <a:off x="1261039" y="5574427"/>
            <a:ext cx="4925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Esempio di curva di fragilità (gradi di danno scala EMS98)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219766" y="468413"/>
            <a:ext cx="43027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 smtClean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3. </a:t>
            </a:r>
            <a:r>
              <a:rPr lang="it-IT" sz="2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Componente </a:t>
            </a:r>
            <a:r>
              <a:rPr lang="it-IT" sz="2400" b="1" dirty="0" smtClean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vulnerabilità</a:t>
            </a:r>
            <a:endParaRPr lang="it-IT" sz="2400" b="1" dirty="0">
              <a:solidFill>
                <a:srgbClr val="003A70"/>
              </a:solidFill>
              <a:latin typeface="Arial Bold" charset="0"/>
              <a:ea typeface="ＭＳ Ｐゴシック" charset="0"/>
              <a:cs typeface="Arial Bold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8746379" y="468413"/>
            <a:ext cx="33672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</p:spTree>
    <p:extLst>
      <p:ext uri="{BB962C8B-B14F-4D97-AF65-F5344CB8AC3E}">
        <p14:creationId xmlns:p14="http://schemas.microsoft.com/office/powerpoint/2010/main" val="29385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036320" y="2505580"/>
            <a:ext cx="1014043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Nell’ambito del progetto sono stati sviluppati modelli (curve di fragilità) semplificati e avanzati: </a:t>
            </a:r>
          </a:p>
          <a:p>
            <a:pPr algn="just"/>
            <a:endParaRPr lang="it-IT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Modelli avanzati per gli Edifici strategici fondamentali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: probabilità di superamento dell’operatività strutturale con curve di fragilità ricavate da misure ambientali e modello matematico SMAV (Spina et al., 2019 - Spina et al., 2021)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Modelli semplificati per gli Edifici residenziali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: probabilità di crollo con curve di fragilità ricavate con approccio tecnico normativo (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Sismabonus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in Anelli et al., 2021)</a:t>
            </a:r>
          </a:p>
        </p:txBody>
      </p:sp>
      <p:sp>
        <p:nvSpPr>
          <p:cNvPr id="8" name="Rettangolo 7"/>
          <p:cNvSpPr/>
          <p:nvPr/>
        </p:nvSpPr>
        <p:spPr>
          <a:xfrm>
            <a:off x="219766" y="468413"/>
            <a:ext cx="43027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 smtClean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3. </a:t>
            </a:r>
            <a:r>
              <a:rPr lang="it-IT" sz="2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Componente </a:t>
            </a:r>
            <a:r>
              <a:rPr lang="it-IT" sz="2400" b="1" dirty="0" smtClean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vulnerabilità</a:t>
            </a:r>
            <a:endParaRPr lang="it-IT" sz="2400" b="1" dirty="0">
              <a:solidFill>
                <a:srgbClr val="003A70"/>
              </a:solidFill>
              <a:latin typeface="Arial Bold" charset="0"/>
              <a:ea typeface="ＭＳ Ｐゴシック" charset="0"/>
              <a:cs typeface="Arial Bold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8746379" y="468413"/>
            <a:ext cx="33672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</p:spTree>
    <p:extLst>
      <p:ext uri="{BB962C8B-B14F-4D97-AF65-F5344CB8AC3E}">
        <p14:creationId xmlns:p14="http://schemas.microsoft.com/office/powerpoint/2010/main" val="398538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2317663" y="2757495"/>
            <a:ext cx="7059437" cy="4007694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591336" y="1853408"/>
            <a:ext cx="108604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L’Indice di Operatività del Contesto Territoriale (IOCT) viene calcolato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per </a:t>
            </a:r>
            <a:r>
              <a:rPr lang="it-IT" b="1" dirty="0" smtClean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it-IT" b="1" dirty="0" smtClean="0">
                <a:latin typeface="Arial" panose="020B0604020202020204" pitchFamily="34" charset="0"/>
                <a:cs typeface="Arial" panose="020B0604020202020204" pitchFamily="34" charset="0"/>
              </a:rPr>
              <a:t>475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 anni di periodo di ritorno con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una procedura di tipo probabilistico confrontando l’efficienza in condizioni sismiche con l’efficienza in condizioni di servizio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219766" y="468413"/>
            <a:ext cx="61661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4</a:t>
            </a:r>
            <a:r>
              <a:rPr lang="it-IT" sz="2400" b="1" dirty="0" smtClean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. Valutazione dell’operatività strutturale 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8476414" y="468413"/>
            <a:ext cx="3619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4.Valutazione dell’operatività strutturale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</p:spTree>
    <p:extLst>
      <p:ext uri="{BB962C8B-B14F-4D97-AF65-F5344CB8AC3E}">
        <p14:creationId xmlns:p14="http://schemas.microsoft.com/office/powerpoint/2010/main" val="79043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Tabella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499485"/>
              </p:ext>
            </p:extLst>
          </p:nvPr>
        </p:nvGraphicFramePr>
        <p:xfrm>
          <a:off x="478972" y="2299062"/>
          <a:ext cx="11454411" cy="42238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061">
                  <a:extLst>
                    <a:ext uri="{9D8B030D-6E8A-4147-A177-3AD203B41FA5}">
                      <a16:colId xmlns:a16="http://schemas.microsoft.com/office/drawing/2014/main" val="124561656"/>
                    </a:ext>
                  </a:extLst>
                </a:gridCol>
                <a:gridCol w="2231032">
                  <a:extLst>
                    <a:ext uri="{9D8B030D-6E8A-4147-A177-3AD203B41FA5}">
                      <a16:colId xmlns:a16="http://schemas.microsoft.com/office/drawing/2014/main" val="437186972"/>
                    </a:ext>
                  </a:extLst>
                </a:gridCol>
                <a:gridCol w="2320106">
                  <a:extLst>
                    <a:ext uri="{9D8B030D-6E8A-4147-A177-3AD203B41FA5}">
                      <a16:colId xmlns:a16="http://schemas.microsoft.com/office/drawing/2014/main" val="3541666894"/>
                    </a:ext>
                  </a:extLst>
                </a:gridCol>
                <a:gridCol w="2320106">
                  <a:extLst>
                    <a:ext uri="{9D8B030D-6E8A-4147-A177-3AD203B41FA5}">
                      <a16:colId xmlns:a16="http://schemas.microsoft.com/office/drawing/2014/main" val="4103596845"/>
                    </a:ext>
                  </a:extLst>
                </a:gridCol>
                <a:gridCol w="2320106">
                  <a:extLst>
                    <a:ext uri="{9D8B030D-6E8A-4147-A177-3AD203B41FA5}">
                      <a16:colId xmlns:a16="http://schemas.microsoft.com/office/drawing/2014/main" val="1603593808"/>
                    </a:ext>
                  </a:extLst>
                </a:gridCol>
              </a:tblGrid>
              <a:tr h="1357668">
                <a:tc>
                  <a:txBody>
                    <a:bodyPr/>
                    <a:lstStyle/>
                    <a:p>
                      <a:pPr algn="ctr"/>
                      <a:r>
                        <a:rPr lang="it-IT" sz="1800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Operatività </a:t>
                      </a:r>
                      <a:r>
                        <a:rPr lang="it-IT" sz="1800" u="sng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connessioni/aree </a:t>
                      </a:r>
                      <a:r>
                        <a:rPr lang="it-IT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 </a:t>
                      </a:r>
                      <a:r>
                        <a:rPr lang="it-IT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Frana</a:t>
                      </a: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180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Operatività </a:t>
                      </a:r>
                      <a:r>
                        <a:rPr lang="it-IT" sz="1800" u="sng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connessioni/aree </a:t>
                      </a:r>
                      <a:r>
                        <a:rPr lang="it-IT" sz="180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 Liquefazione</a:t>
                      </a:r>
                      <a:endParaRPr lang="it-IT" sz="18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Operatività </a:t>
                      </a:r>
                    </a:p>
                    <a:p>
                      <a:pPr algn="ctr"/>
                      <a:r>
                        <a:rPr lang="it-IT" sz="1800" u="sng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Edifici </a:t>
                      </a:r>
                      <a:r>
                        <a:rPr lang="it-IT" sz="1800" u="sng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</a:t>
                      </a:r>
                    </a:p>
                    <a:p>
                      <a:pPr algn="ctr"/>
                      <a:endParaRPr lang="it-IT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Operatività</a:t>
                      </a:r>
                      <a:r>
                        <a:rPr lang="it-IT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it-IT" sz="1800" u="sng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Edifici COC</a:t>
                      </a: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Operatività</a:t>
                      </a:r>
                      <a:r>
                        <a:rPr lang="it-IT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800" u="sng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connessioni/aree</a:t>
                      </a:r>
                      <a:r>
                        <a:rPr lang="it-IT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per crollo e</a:t>
                      </a:r>
                      <a:r>
                        <a:rPr lang="it-IT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difici</a:t>
                      </a:r>
                      <a:r>
                        <a:rPr lang="it-IT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interferenti</a:t>
                      </a:r>
                      <a:endParaRPr lang="it-IT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54864" marB="54864" anchor="ctr"/>
                </a:tc>
                <a:extLst>
                  <a:ext uri="{0D108BD9-81ED-4DB2-BD59-A6C34878D82A}">
                    <a16:rowId xmlns:a16="http://schemas.microsoft.com/office/drawing/2014/main" val="2458888047"/>
                  </a:ext>
                </a:extLst>
              </a:tr>
              <a:tr h="2866187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Modello logistico</a:t>
                      </a:r>
                    </a:p>
                    <a:p>
                      <a:pPr algn="ctr"/>
                      <a:endParaRPr lang="it-IT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it-IT" sz="1800" i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Nowicki</a:t>
                      </a:r>
                      <a:r>
                        <a:rPr lang="it-IT" sz="1800" i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800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 al., 2018</a:t>
                      </a:r>
                      <a:endParaRPr lang="it-IT" sz="1800" i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18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Modello logistico</a:t>
                      </a:r>
                    </a:p>
                    <a:p>
                      <a:pPr marL="0" algn="ctr" defTabSz="914400" rtl="0" eaLnBrk="1" latinLnBrk="0" hangingPunct="1"/>
                      <a:endParaRPr lang="it-IT" sz="1800" kern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it-IT" sz="1800" i="1" kern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Zhu</a:t>
                      </a:r>
                      <a:r>
                        <a:rPr lang="it-IT" sz="1800" i="1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800" i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 al., 2017</a:t>
                      </a:r>
                      <a:endParaRPr lang="it-IT" sz="1800" i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Curve di fragilità ricavate da misure vibrazione</a:t>
                      </a:r>
                      <a:r>
                        <a:rPr lang="it-IT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</a:t>
                      </a:r>
                      <a:endParaRPr lang="it-IT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it-IT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modello SMAV</a:t>
                      </a:r>
                    </a:p>
                    <a:p>
                      <a:pPr algn="ctr"/>
                      <a:endParaRPr lang="it-IT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it-IT" sz="18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Spina </a:t>
                      </a:r>
                      <a:r>
                        <a:rPr lang="it-IT" sz="18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 al., </a:t>
                      </a:r>
                      <a:endParaRPr lang="it-IT" sz="1800" i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it-IT" sz="1800" i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2019-2021</a:t>
                      </a:r>
                    </a:p>
                    <a:p>
                      <a:pPr algn="ctr"/>
                      <a:r>
                        <a:rPr lang="it-IT" sz="1800" i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Vacca</a:t>
                      </a:r>
                      <a:r>
                        <a:rPr lang="it-IT" sz="1800" i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et al. </a:t>
                      </a:r>
                    </a:p>
                    <a:p>
                      <a:pPr algn="ctr"/>
                      <a:r>
                        <a:rPr lang="it-IT" sz="1800" i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preparazione</a:t>
                      </a:r>
                      <a:endParaRPr lang="it-IT" sz="180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Curve di fragilità ricavate da misure vibrazione</a:t>
                      </a:r>
                      <a:r>
                        <a:rPr lang="it-IT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</a:t>
                      </a:r>
                      <a:endParaRPr lang="it-IT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it-IT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modello SMAV</a:t>
                      </a:r>
                    </a:p>
                    <a:p>
                      <a:pPr algn="ctr"/>
                      <a:endParaRPr lang="it-IT" sz="18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it-IT" sz="1800" i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Mori </a:t>
                      </a:r>
                      <a:r>
                        <a:rPr lang="it-IT" sz="1800" i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 al., </a:t>
                      </a:r>
                      <a:r>
                        <a:rPr lang="it-IT" sz="1800" i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</a:p>
                    <a:p>
                      <a:pPr algn="ctr"/>
                      <a:r>
                        <a:rPr lang="it-IT" sz="1800" i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dove </a:t>
                      </a:r>
                      <a:r>
                        <a:rPr lang="it-IT" sz="1800" i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 </a:t>
                      </a:r>
                      <a:r>
                        <a:rPr lang="it-IT" sz="1800" i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eseguite misure</a:t>
                      </a:r>
                      <a:endParaRPr lang="it-IT" sz="180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Curve</a:t>
                      </a:r>
                      <a:r>
                        <a:rPr lang="it-IT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 fragilità di letteratura</a:t>
                      </a:r>
                    </a:p>
                    <a:p>
                      <a:pPr algn="ctr"/>
                      <a:endParaRPr lang="it-IT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it-IT" sz="18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Anelli </a:t>
                      </a:r>
                      <a:r>
                        <a:rPr lang="it-IT" sz="18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 al., 2021</a:t>
                      </a:r>
                      <a:endParaRPr lang="it-IT" sz="1800" i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54864" marB="54864" anchor="ctr"/>
                </a:tc>
                <a:extLst>
                  <a:ext uri="{0D108BD9-81ED-4DB2-BD59-A6C34878D82A}">
                    <a16:rowId xmlns:a16="http://schemas.microsoft.com/office/drawing/2014/main" val="461563176"/>
                  </a:ext>
                </a:extLst>
              </a:tr>
            </a:tbl>
          </a:graphicData>
        </a:graphic>
      </p:graphicFrame>
      <p:sp>
        <p:nvSpPr>
          <p:cNvPr id="13" name="Rettangolo 12"/>
          <p:cNvSpPr/>
          <p:nvPr/>
        </p:nvSpPr>
        <p:spPr>
          <a:xfrm>
            <a:off x="219766" y="468413"/>
            <a:ext cx="764824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 smtClean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4. Valutazione dell’operatività strutturale</a:t>
            </a:r>
          </a:p>
          <a:p>
            <a:endParaRPr lang="it-IT" sz="2400" b="1" dirty="0">
              <a:solidFill>
                <a:srgbClr val="003A70"/>
              </a:solidFill>
              <a:latin typeface="Arial Bold" charset="0"/>
              <a:ea typeface="ＭＳ Ｐゴシック" charset="0"/>
              <a:cs typeface="Arial Bold" charset="0"/>
            </a:endParaRPr>
          </a:p>
          <a:p>
            <a:endParaRPr lang="it-IT" sz="2400" b="1" dirty="0" smtClean="0">
              <a:solidFill>
                <a:srgbClr val="003A70"/>
              </a:solidFill>
              <a:latin typeface="Arial Bold" charset="0"/>
              <a:ea typeface="ＭＳ Ｐゴシック" charset="0"/>
              <a:cs typeface="Arial Bold" charset="0"/>
            </a:endParaRPr>
          </a:p>
          <a:p>
            <a:r>
              <a:rPr lang="it-IT" sz="2400" b="1" dirty="0" smtClean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I modelli utilizzati per la valutazione dell’operatività</a:t>
            </a:r>
            <a:endParaRPr lang="it-IT" sz="2400" b="1" dirty="0">
              <a:solidFill>
                <a:srgbClr val="003A70"/>
              </a:solidFill>
              <a:latin typeface="Arial Bold" charset="0"/>
              <a:ea typeface="ＭＳ Ｐゴシック" charset="0"/>
              <a:cs typeface="Arial Bold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8746379" y="468413"/>
            <a:ext cx="35841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b="1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</p:spTree>
    <p:extLst>
      <p:ext uri="{BB962C8B-B14F-4D97-AF65-F5344CB8AC3E}">
        <p14:creationId xmlns:p14="http://schemas.microsoft.com/office/powerpoint/2010/main" val="177419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219766" y="468413"/>
            <a:ext cx="61661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4</a:t>
            </a:r>
            <a:r>
              <a:rPr lang="it-IT" sz="2400" b="1" dirty="0" smtClean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. Valutazione dell’operatività strutturale 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8476414" y="468413"/>
            <a:ext cx="3619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4.Valutazione dell’operatività strutturale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891399" y="1853408"/>
            <a:ext cx="1058649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risultati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sono indici e relative classi di operatività:</a:t>
            </a:r>
          </a:p>
          <a:p>
            <a:pPr algn="just"/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 per le singole componenti (Edifici strategici fondamentali, Aree di ricovero e ammassamento, Edifici COC, Connessioni)</a:t>
            </a:r>
          </a:p>
          <a:p>
            <a:pPr algn="just"/>
            <a:endParaRPr lang="it-IT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 per Contesto Territoriale 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it-IT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L’indice e la classe di operatività globale del Contesto Territoriale vengono denominati:</a:t>
            </a:r>
          </a:p>
          <a:p>
            <a:pPr marL="342900" indent="-342900" algn="just">
              <a:buFontTx/>
              <a:buChar char="-"/>
            </a:pPr>
            <a:r>
              <a:rPr lang="it-I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IOCT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(Indice di Operatività del CT) 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it-I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COCT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(Classe di operatività del CT)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64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411838"/>
              </p:ext>
            </p:extLst>
          </p:nvPr>
        </p:nvGraphicFramePr>
        <p:xfrm>
          <a:off x="7698923" y="2132954"/>
          <a:ext cx="1793966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6983">
                  <a:extLst>
                    <a:ext uri="{9D8B030D-6E8A-4147-A177-3AD203B41FA5}">
                      <a16:colId xmlns:a16="http://schemas.microsoft.com/office/drawing/2014/main" val="2400589751"/>
                    </a:ext>
                  </a:extLst>
                </a:gridCol>
                <a:gridCol w="896983">
                  <a:extLst>
                    <a:ext uri="{9D8B030D-6E8A-4147-A177-3AD203B41FA5}">
                      <a16:colId xmlns:a16="http://schemas.microsoft.com/office/drawing/2014/main" val="3482122650"/>
                    </a:ext>
                  </a:extLst>
                </a:gridCol>
              </a:tblGrid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bg1"/>
                          </a:solidFill>
                          <a:effectLst/>
                        </a:rPr>
                        <a:t>CLASSE</a:t>
                      </a:r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bg1"/>
                          </a:solidFill>
                          <a:effectLst/>
                        </a:rPr>
                        <a:t>INDICE</a:t>
                      </a:r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extLst>
                  <a:ext uri="{0D108BD9-81ED-4DB2-BD59-A6C34878D82A}">
                    <a16:rowId xmlns:a16="http://schemas.microsoft.com/office/drawing/2014/main" val="1982205087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0.8 - 1.0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1283175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</a:rPr>
                        <a:t>0.6 - 0.8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155249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</a:rPr>
                        <a:t>0.4 - 0.6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5504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D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</a:rPr>
                        <a:t>0.2 - 0.4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015605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</a:rPr>
                        <a:t>0 - 0.2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7099091"/>
                  </a:ext>
                </a:extLst>
              </a:tr>
            </a:tbl>
          </a:graphicData>
        </a:graphic>
      </p:graphicFrame>
      <p:graphicFrame>
        <p:nvGraphicFramePr>
          <p:cNvPr id="11" name="Tabel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574042"/>
              </p:ext>
            </p:extLst>
          </p:nvPr>
        </p:nvGraphicFramePr>
        <p:xfrm>
          <a:off x="7698923" y="4184205"/>
          <a:ext cx="1793966" cy="2057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6983">
                  <a:extLst>
                    <a:ext uri="{9D8B030D-6E8A-4147-A177-3AD203B41FA5}">
                      <a16:colId xmlns:a16="http://schemas.microsoft.com/office/drawing/2014/main" val="2400589751"/>
                    </a:ext>
                  </a:extLst>
                </a:gridCol>
                <a:gridCol w="896983">
                  <a:extLst>
                    <a:ext uri="{9D8B030D-6E8A-4147-A177-3AD203B41FA5}">
                      <a16:colId xmlns:a16="http://schemas.microsoft.com/office/drawing/2014/main" val="3482122650"/>
                    </a:ext>
                  </a:extLst>
                </a:gridCol>
              </a:tblGrid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solidFill>
                            <a:schemeClr val="bg1"/>
                          </a:solidFill>
                          <a:effectLst/>
                        </a:rPr>
                        <a:t>COCT</a:t>
                      </a:r>
                      <a:endParaRPr lang="it-IT" sz="20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solidFill>
                            <a:schemeClr val="bg1"/>
                          </a:solidFill>
                          <a:effectLst/>
                        </a:rPr>
                        <a:t>IOCT</a:t>
                      </a:r>
                      <a:endParaRPr lang="it-IT" sz="20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extLst>
                  <a:ext uri="{0D108BD9-81ED-4DB2-BD59-A6C34878D82A}">
                    <a16:rowId xmlns:a16="http://schemas.microsoft.com/office/drawing/2014/main" val="1982205087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effectLst/>
                        </a:rPr>
                        <a:t>0.6</a:t>
                      </a:r>
                      <a:r>
                        <a:rPr lang="it-IT" sz="14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it-IT" sz="1400" b="1" dirty="0" smtClean="0">
                          <a:solidFill>
                            <a:schemeClr val="tx1"/>
                          </a:solidFill>
                          <a:effectLst/>
                        </a:rPr>
                        <a:t>- 1.0</a:t>
                      </a: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1283175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effectLst/>
                        </a:rPr>
                        <a:t>0.35 - 0.6</a:t>
                      </a: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155249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effectLst/>
                        </a:rPr>
                        <a:t>0.15 - 0.35</a:t>
                      </a: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5504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D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effectLst/>
                        </a:rPr>
                        <a:t>0.05 - 0.15</a:t>
                      </a: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015605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effectLst/>
                        </a:rPr>
                        <a:t>0 - 0.05</a:t>
                      </a: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7099091"/>
                  </a:ext>
                </a:extLst>
              </a:tr>
            </a:tbl>
          </a:graphicData>
        </a:graphic>
      </p:graphicFrame>
      <p:sp>
        <p:nvSpPr>
          <p:cNvPr id="13" name="Rettangolo 12"/>
          <p:cNvSpPr/>
          <p:nvPr/>
        </p:nvSpPr>
        <p:spPr>
          <a:xfrm>
            <a:off x="219766" y="468413"/>
            <a:ext cx="61661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4</a:t>
            </a:r>
            <a:r>
              <a:rPr lang="it-IT" sz="2400" b="1" dirty="0" smtClean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. Valutazione dell’operatività strutturale 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8703391" y="329092"/>
            <a:ext cx="3619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4.Valutazione dell’operatività strutturale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249632" y="6172761"/>
            <a:ext cx="11724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Le soglie delle classi sono preliminari e verranno ricalibrate con un campione di sperimentazioni più ampio. Si noti comunque che il passo della classificazione di IOCT </a:t>
            </a:r>
            <a:r>
              <a:rPr lang="it-IT" b="1" u="sng" dirty="0">
                <a:latin typeface="Arial" panose="020B0604020202020204" pitchFamily="34" charset="0"/>
                <a:cs typeface="Arial" panose="020B0604020202020204" pitchFamily="34" charset="0"/>
              </a:rPr>
              <a:t>non è </a:t>
            </a:r>
            <a:r>
              <a:rPr lang="it-IT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lineare</a:t>
            </a:r>
            <a:endParaRPr lang="it-IT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172746" y="1612774"/>
            <a:ext cx="366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Legenda indici e classi</a:t>
            </a:r>
            <a:endParaRPr lang="it-IT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12637" y="1612773"/>
            <a:ext cx="3244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Esempio </a:t>
            </a:r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di risultati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219765" y="2043159"/>
            <a:ext cx="11876440" cy="2099830"/>
          </a:xfrm>
          <a:prstGeom prst="roundRect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>
          <a:xfrm>
            <a:off x="219765" y="4115889"/>
            <a:ext cx="11876440" cy="2146366"/>
          </a:xfrm>
          <a:prstGeom prst="roundRect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/>
          <p:cNvSpPr txBox="1"/>
          <p:nvPr/>
        </p:nvSpPr>
        <p:spPr>
          <a:xfrm>
            <a:off x="9650117" y="2489160"/>
            <a:ext cx="2446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Risultati </a:t>
            </a:r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per le singole componenti</a:t>
            </a:r>
            <a:endParaRPr lang="it-IT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9650118" y="4759232"/>
            <a:ext cx="2446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Risultato </a:t>
            </a:r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globale per il Contesto Territoriale</a:t>
            </a:r>
            <a:endParaRPr lang="it-IT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8" name="Tabella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256593"/>
              </p:ext>
            </p:extLst>
          </p:nvPr>
        </p:nvGraphicFramePr>
        <p:xfrm>
          <a:off x="736022" y="2404752"/>
          <a:ext cx="5676900" cy="2362200"/>
        </p:xfrm>
        <a:graphic>
          <a:graphicData uri="http://schemas.openxmlformats.org/drawingml/2006/table">
            <a:tbl>
              <a:tblPr/>
              <a:tblGrid>
                <a:gridCol w="1968500">
                  <a:extLst>
                    <a:ext uri="{9D8B030D-6E8A-4147-A177-3AD203B41FA5}">
                      <a16:colId xmlns:a16="http://schemas.microsoft.com/office/drawing/2014/main" val="2179702004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16119884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val="2216093553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80583607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pPr algn="l" rtl="0" fontAlgn="b"/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INDICE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CLASSE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1311127"/>
                  </a:ext>
                </a:extLst>
              </a:tr>
              <a:tr h="228600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Componenti del sistema di gestione dell'emergenza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ES fondamentali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0.78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694879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Area di ammassamento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1044881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Edifici COC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0.86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3890651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Aree di ricovero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0341017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Connessioni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0.87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587505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Out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886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/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84728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510288"/>
                  </a:ext>
                </a:extLst>
              </a:tr>
              <a:tr h="22860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Contesto Territoriale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0.59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061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636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0" y="129309"/>
            <a:ext cx="10732655" cy="6887895"/>
            <a:chOff x="0" y="129309"/>
            <a:chExt cx="10732655" cy="6887895"/>
          </a:xfrm>
        </p:grpSpPr>
        <p:sp>
          <p:nvSpPr>
            <p:cNvPr id="22" name="Figura a mano libera 21"/>
            <p:cNvSpPr/>
            <p:nvPr/>
          </p:nvSpPr>
          <p:spPr>
            <a:xfrm>
              <a:off x="3602182" y="2373745"/>
              <a:ext cx="1560945" cy="3528291"/>
            </a:xfrm>
            <a:custGeom>
              <a:avLst/>
              <a:gdLst>
                <a:gd name="connsiteX0" fmla="*/ 9236 w 1560945"/>
                <a:gd name="connsiteY0" fmla="*/ 378691 h 3528291"/>
                <a:gd name="connsiteX1" fmla="*/ 18473 w 1560945"/>
                <a:gd name="connsiteY1" fmla="*/ 0 h 3528291"/>
                <a:gd name="connsiteX2" fmla="*/ 1560945 w 1560945"/>
                <a:gd name="connsiteY2" fmla="*/ 858982 h 3528291"/>
                <a:gd name="connsiteX3" fmla="*/ 1542473 w 1560945"/>
                <a:gd name="connsiteY3" fmla="*/ 2641600 h 3528291"/>
                <a:gd name="connsiteX4" fmla="*/ 0 w 1560945"/>
                <a:gd name="connsiteY4" fmla="*/ 3528291 h 3528291"/>
                <a:gd name="connsiteX5" fmla="*/ 9236 w 1560945"/>
                <a:gd name="connsiteY5" fmla="*/ 3066473 h 3528291"/>
                <a:gd name="connsiteX6" fmla="*/ 1173018 w 1560945"/>
                <a:gd name="connsiteY6" fmla="*/ 2401455 h 3528291"/>
                <a:gd name="connsiteX7" fmla="*/ 1173018 w 1560945"/>
                <a:gd name="connsiteY7" fmla="*/ 1062182 h 3528291"/>
                <a:gd name="connsiteX8" fmla="*/ 9236 w 1560945"/>
                <a:gd name="connsiteY8" fmla="*/ 378691 h 352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0945" h="3528291">
                  <a:moveTo>
                    <a:pt x="9236" y="378691"/>
                  </a:moveTo>
                  <a:lnTo>
                    <a:pt x="18473" y="0"/>
                  </a:lnTo>
                  <a:lnTo>
                    <a:pt x="1560945" y="858982"/>
                  </a:lnTo>
                  <a:lnTo>
                    <a:pt x="1542473" y="2641600"/>
                  </a:lnTo>
                  <a:lnTo>
                    <a:pt x="0" y="3528291"/>
                  </a:lnTo>
                  <a:lnTo>
                    <a:pt x="9236" y="3066473"/>
                  </a:lnTo>
                  <a:lnTo>
                    <a:pt x="1173018" y="2401455"/>
                  </a:lnTo>
                  <a:lnTo>
                    <a:pt x="1173018" y="1062182"/>
                  </a:lnTo>
                  <a:lnTo>
                    <a:pt x="9236" y="378691"/>
                  </a:lnTo>
                  <a:close/>
                </a:path>
              </a:pathLst>
            </a:cu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Figura a mano libera 20"/>
            <p:cNvSpPr/>
            <p:nvPr/>
          </p:nvSpPr>
          <p:spPr>
            <a:xfrm rot="10800000">
              <a:off x="1625599" y="1853408"/>
              <a:ext cx="1967346" cy="4488873"/>
            </a:xfrm>
            <a:custGeom>
              <a:avLst/>
              <a:gdLst>
                <a:gd name="connsiteX0" fmla="*/ 9237 w 1967346"/>
                <a:gd name="connsiteY0" fmla="*/ 0 h 4488873"/>
                <a:gd name="connsiteX1" fmla="*/ 27710 w 1967346"/>
                <a:gd name="connsiteY1" fmla="*/ 471055 h 4488873"/>
                <a:gd name="connsiteX2" fmla="*/ 1560946 w 1967346"/>
                <a:gd name="connsiteY2" fmla="*/ 1348509 h 4488873"/>
                <a:gd name="connsiteX3" fmla="*/ 1560946 w 1967346"/>
                <a:gd name="connsiteY3" fmla="*/ 3140364 h 4488873"/>
                <a:gd name="connsiteX4" fmla="*/ 0 w 1967346"/>
                <a:gd name="connsiteY4" fmla="*/ 4008582 h 4488873"/>
                <a:gd name="connsiteX5" fmla="*/ 9237 w 1967346"/>
                <a:gd name="connsiteY5" fmla="*/ 4488873 h 4488873"/>
                <a:gd name="connsiteX6" fmla="*/ 1958110 w 1967346"/>
                <a:gd name="connsiteY6" fmla="*/ 3325091 h 4488873"/>
                <a:gd name="connsiteX7" fmla="*/ 1967346 w 1967346"/>
                <a:gd name="connsiteY7" fmla="*/ 1108364 h 4488873"/>
                <a:gd name="connsiteX8" fmla="*/ 9237 w 1967346"/>
                <a:gd name="connsiteY8" fmla="*/ 0 h 4488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7346" h="4488873">
                  <a:moveTo>
                    <a:pt x="9237" y="0"/>
                  </a:moveTo>
                  <a:lnTo>
                    <a:pt x="27710" y="471055"/>
                  </a:lnTo>
                  <a:lnTo>
                    <a:pt x="1560946" y="1348509"/>
                  </a:lnTo>
                  <a:lnTo>
                    <a:pt x="1560946" y="3140364"/>
                  </a:lnTo>
                  <a:lnTo>
                    <a:pt x="0" y="4008582"/>
                  </a:lnTo>
                  <a:lnTo>
                    <a:pt x="9237" y="4488873"/>
                  </a:lnTo>
                  <a:lnTo>
                    <a:pt x="1958110" y="3325091"/>
                  </a:lnTo>
                  <a:cubicBezTo>
                    <a:pt x="1961189" y="2586182"/>
                    <a:pt x="1964267" y="1847273"/>
                    <a:pt x="1967346" y="1108364"/>
                  </a:cubicBezTo>
                  <a:lnTo>
                    <a:pt x="9237" y="0"/>
                  </a:lnTo>
                  <a:close/>
                </a:path>
              </a:pathLst>
            </a:cu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Figura a mano libera 19"/>
            <p:cNvSpPr/>
            <p:nvPr/>
          </p:nvSpPr>
          <p:spPr>
            <a:xfrm>
              <a:off x="3592945" y="1884218"/>
              <a:ext cx="1967346" cy="4488873"/>
            </a:xfrm>
            <a:custGeom>
              <a:avLst/>
              <a:gdLst>
                <a:gd name="connsiteX0" fmla="*/ 9237 w 1967346"/>
                <a:gd name="connsiteY0" fmla="*/ 0 h 4488873"/>
                <a:gd name="connsiteX1" fmla="*/ 27710 w 1967346"/>
                <a:gd name="connsiteY1" fmla="*/ 471055 h 4488873"/>
                <a:gd name="connsiteX2" fmla="*/ 1560946 w 1967346"/>
                <a:gd name="connsiteY2" fmla="*/ 1348509 h 4488873"/>
                <a:gd name="connsiteX3" fmla="*/ 1560946 w 1967346"/>
                <a:gd name="connsiteY3" fmla="*/ 3140364 h 4488873"/>
                <a:gd name="connsiteX4" fmla="*/ 0 w 1967346"/>
                <a:gd name="connsiteY4" fmla="*/ 4008582 h 4488873"/>
                <a:gd name="connsiteX5" fmla="*/ 9237 w 1967346"/>
                <a:gd name="connsiteY5" fmla="*/ 4488873 h 4488873"/>
                <a:gd name="connsiteX6" fmla="*/ 1958110 w 1967346"/>
                <a:gd name="connsiteY6" fmla="*/ 3325091 h 4488873"/>
                <a:gd name="connsiteX7" fmla="*/ 1967346 w 1967346"/>
                <a:gd name="connsiteY7" fmla="*/ 1108364 h 4488873"/>
                <a:gd name="connsiteX8" fmla="*/ 9237 w 1967346"/>
                <a:gd name="connsiteY8" fmla="*/ 0 h 4488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7346" h="4488873">
                  <a:moveTo>
                    <a:pt x="9237" y="0"/>
                  </a:moveTo>
                  <a:lnTo>
                    <a:pt x="27710" y="471055"/>
                  </a:lnTo>
                  <a:lnTo>
                    <a:pt x="1560946" y="1348509"/>
                  </a:lnTo>
                  <a:lnTo>
                    <a:pt x="1560946" y="3140364"/>
                  </a:lnTo>
                  <a:lnTo>
                    <a:pt x="0" y="4008582"/>
                  </a:lnTo>
                  <a:lnTo>
                    <a:pt x="9237" y="4488873"/>
                  </a:lnTo>
                  <a:lnTo>
                    <a:pt x="1958110" y="3325091"/>
                  </a:lnTo>
                  <a:cubicBezTo>
                    <a:pt x="1961189" y="2586182"/>
                    <a:pt x="1964267" y="1847273"/>
                    <a:pt x="1967346" y="1108364"/>
                  </a:cubicBezTo>
                  <a:lnTo>
                    <a:pt x="9237" y="0"/>
                  </a:lnTo>
                  <a:close/>
                </a:path>
              </a:pathLst>
            </a:cu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" name="Figura a mano libera 22"/>
            <p:cNvSpPr/>
            <p:nvPr/>
          </p:nvSpPr>
          <p:spPr>
            <a:xfrm rot="10800000">
              <a:off x="2041237" y="2333698"/>
              <a:ext cx="1560945" cy="3528291"/>
            </a:xfrm>
            <a:custGeom>
              <a:avLst/>
              <a:gdLst>
                <a:gd name="connsiteX0" fmla="*/ 9236 w 1560945"/>
                <a:gd name="connsiteY0" fmla="*/ 378691 h 3528291"/>
                <a:gd name="connsiteX1" fmla="*/ 18473 w 1560945"/>
                <a:gd name="connsiteY1" fmla="*/ 0 h 3528291"/>
                <a:gd name="connsiteX2" fmla="*/ 1560945 w 1560945"/>
                <a:gd name="connsiteY2" fmla="*/ 858982 h 3528291"/>
                <a:gd name="connsiteX3" fmla="*/ 1542473 w 1560945"/>
                <a:gd name="connsiteY3" fmla="*/ 2641600 h 3528291"/>
                <a:gd name="connsiteX4" fmla="*/ 0 w 1560945"/>
                <a:gd name="connsiteY4" fmla="*/ 3528291 h 3528291"/>
                <a:gd name="connsiteX5" fmla="*/ 9236 w 1560945"/>
                <a:gd name="connsiteY5" fmla="*/ 3066473 h 3528291"/>
                <a:gd name="connsiteX6" fmla="*/ 1173018 w 1560945"/>
                <a:gd name="connsiteY6" fmla="*/ 2401455 h 3528291"/>
                <a:gd name="connsiteX7" fmla="*/ 1173018 w 1560945"/>
                <a:gd name="connsiteY7" fmla="*/ 1062182 h 3528291"/>
                <a:gd name="connsiteX8" fmla="*/ 9236 w 1560945"/>
                <a:gd name="connsiteY8" fmla="*/ 378691 h 352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0945" h="3528291">
                  <a:moveTo>
                    <a:pt x="9236" y="378691"/>
                  </a:moveTo>
                  <a:lnTo>
                    <a:pt x="18473" y="0"/>
                  </a:lnTo>
                  <a:lnTo>
                    <a:pt x="1560945" y="858982"/>
                  </a:lnTo>
                  <a:lnTo>
                    <a:pt x="1542473" y="2641600"/>
                  </a:lnTo>
                  <a:lnTo>
                    <a:pt x="0" y="3528291"/>
                  </a:lnTo>
                  <a:lnTo>
                    <a:pt x="9236" y="3066473"/>
                  </a:lnTo>
                  <a:lnTo>
                    <a:pt x="1173018" y="2401455"/>
                  </a:lnTo>
                  <a:lnTo>
                    <a:pt x="1173018" y="1062182"/>
                  </a:lnTo>
                  <a:lnTo>
                    <a:pt x="9236" y="378691"/>
                  </a:lnTo>
                  <a:close/>
                </a:path>
              </a:pathLst>
            </a:cu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4" name="Figura a mano libera 23"/>
            <p:cNvSpPr/>
            <p:nvPr/>
          </p:nvSpPr>
          <p:spPr>
            <a:xfrm>
              <a:off x="3590925" y="2790825"/>
              <a:ext cx="1181100" cy="2667000"/>
            </a:xfrm>
            <a:custGeom>
              <a:avLst/>
              <a:gdLst>
                <a:gd name="connsiteX0" fmla="*/ 9525 w 1181100"/>
                <a:gd name="connsiteY0" fmla="*/ 0 h 2667000"/>
                <a:gd name="connsiteX1" fmla="*/ 9525 w 1181100"/>
                <a:gd name="connsiteY1" fmla="*/ 419100 h 2667000"/>
                <a:gd name="connsiteX2" fmla="*/ 790575 w 1181100"/>
                <a:gd name="connsiteY2" fmla="*/ 876300 h 2667000"/>
                <a:gd name="connsiteX3" fmla="*/ 790575 w 1181100"/>
                <a:gd name="connsiteY3" fmla="*/ 1762125 h 2667000"/>
                <a:gd name="connsiteX4" fmla="*/ 19050 w 1181100"/>
                <a:gd name="connsiteY4" fmla="*/ 2209800 h 2667000"/>
                <a:gd name="connsiteX5" fmla="*/ 0 w 1181100"/>
                <a:gd name="connsiteY5" fmla="*/ 2667000 h 2667000"/>
                <a:gd name="connsiteX6" fmla="*/ 1171575 w 1181100"/>
                <a:gd name="connsiteY6" fmla="*/ 1981200 h 2667000"/>
                <a:gd name="connsiteX7" fmla="*/ 1181100 w 1181100"/>
                <a:gd name="connsiteY7" fmla="*/ 647700 h 2667000"/>
                <a:gd name="connsiteX8" fmla="*/ 66675 w 1181100"/>
                <a:gd name="connsiteY8" fmla="*/ 9525 h 2667000"/>
                <a:gd name="connsiteX9" fmla="*/ 9525 w 1181100"/>
                <a:gd name="connsiteY9" fmla="*/ 0 h 266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1100" h="2667000">
                  <a:moveTo>
                    <a:pt x="9525" y="0"/>
                  </a:moveTo>
                  <a:lnTo>
                    <a:pt x="9525" y="419100"/>
                  </a:lnTo>
                  <a:lnTo>
                    <a:pt x="790575" y="876300"/>
                  </a:lnTo>
                  <a:lnTo>
                    <a:pt x="790575" y="1762125"/>
                  </a:lnTo>
                  <a:lnTo>
                    <a:pt x="19050" y="2209800"/>
                  </a:lnTo>
                  <a:lnTo>
                    <a:pt x="0" y="2667000"/>
                  </a:lnTo>
                  <a:lnTo>
                    <a:pt x="1171575" y="1981200"/>
                  </a:lnTo>
                  <a:lnTo>
                    <a:pt x="1181100" y="647700"/>
                  </a:lnTo>
                  <a:lnTo>
                    <a:pt x="66675" y="9525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5" name="Figura a mano libera 24"/>
            <p:cNvSpPr/>
            <p:nvPr/>
          </p:nvSpPr>
          <p:spPr>
            <a:xfrm rot="10800000">
              <a:off x="2421082" y="2764343"/>
              <a:ext cx="1181100" cy="2667000"/>
            </a:xfrm>
            <a:custGeom>
              <a:avLst/>
              <a:gdLst>
                <a:gd name="connsiteX0" fmla="*/ 9525 w 1181100"/>
                <a:gd name="connsiteY0" fmla="*/ 0 h 2667000"/>
                <a:gd name="connsiteX1" fmla="*/ 9525 w 1181100"/>
                <a:gd name="connsiteY1" fmla="*/ 419100 h 2667000"/>
                <a:gd name="connsiteX2" fmla="*/ 790575 w 1181100"/>
                <a:gd name="connsiteY2" fmla="*/ 876300 h 2667000"/>
                <a:gd name="connsiteX3" fmla="*/ 790575 w 1181100"/>
                <a:gd name="connsiteY3" fmla="*/ 1762125 h 2667000"/>
                <a:gd name="connsiteX4" fmla="*/ 19050 w 1181100"/>
                <a:gd name="connsiteY4" fmla="*/ 2209800 h 2667000"/>
                <a:gd name="connsiteX5" fmla="*/ 0 w 1181100"/>
                <a:gd name="connsiteY5" fmla="*/ 2667000 h 2667000"/>
                <a:gd name="connsiteX6" fmla="*/ 1171575 w 1181100"/>
                <a:gd name="connsiteY6" fmla="*/ 1981200 h 2667000"/>
                <a:gd name="connsiteX7" fmla="*/ 1181100 w 1181100"/>
                <a:gd name="connsiteY7" fmla="*/ 647700 h 2667000"/>
                <a:gd name="connsiteX8" fmla="*/ 66675 w 1181100"/>
                <a:gd name="connsiteY8" fmla="*/ 9525 h 2667000"/>
                <a:gd name="connsiteX9" fmla="*/ 9525 w 1181100"/>
                <a:gd name="connsiteY9" fmla="*/ 0 h 266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1100" h="2667000">
                  <a:moveTo>
                    <a:pt x="9525" y="0"/>
                  </a:moveTo>
                  <a:lnTo>
                    <a:pt x="9525" y="419100"/>
                  </a:lnTo>
                  <a:lnTo>
                    <a:pt x="790575" y="876300"/>
                  </a:lnTo>
                  <a:lnTo>
                    <a:pt x="790575" y="1762125"/>
                  </a:lnTo>
                  <a:lnTo>
                    <a:pt x="19050" y="2209800"/>
                  </a:lnTo>
                  <a:lnTo>
                    <a:pt x="0" y="2667000"/>
                  </a:lnTo>
                  <a:lnTo>
                    <a:pt x="1171575" y="1981200"/>
                  </a:lnTo>
                  <a:lnTo>
                    <a:pt x="1181100" y="647700"/>
                  </a:lnTo>
                  <a:lnTo>
                    <a:pt x="66675" y="9525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6" name="Figura a mano libera 25"/>
            <p:cNvSpPr/>
            <p:nvPr/>
          </p:nvSpPr>
          <p:spPr>
            <a:xfrm>
              <a:off x="3590925" y="3238500"/>
              <a:ext cx="790575" cy="1762125"/>
            </a:xfrm>
            <a:custGeom>
              <a:avLst/>
              <a:gdLst>
                <a:gd name="connsiteX0" fmla="*/ 0 w 790575"/>
                <a:gd name="connsiteY0" fmla="*/ 0 h 1762125"/>
                <a:gd name="connsiteX1" fmla="*/ 19050 w 790575"/>
                <a:gd name="connsiteY1" fmla="*/ 438150 h 1762125"/>
                <a:gd name="connsiteX2" fmla="*/ 409575 w 790575"/>
                <a:gd name="connsiteY2" fmla="*/ 657225 h 1762125"/>
                <a:gd name="connsiteX3" fmla="*/ 409575 w 790575"/>
                <a:gd name="connsiteY3" fmla="*/ 1104900 h 1762125"/>
                <a:gd name="connsiteX4" fmla="*/ 9525 w 790575"/>
                <a:gd name="connsiteY4" fmla="*/ 1314450 h 1762125"/>
                <a:gd name="connsiteX5" fmla="*/ 9525 w 790575"/>
                <a:gd name="connsiteY5" fmla="*/ 1762125 h 1762125"/>
                <a:gd name="connsiteX6" fmla="*/ 790575 w 790575"/>
                <a:gd name="connsiteY6" fmla="*/ 1304925 h 1762125"/>
                <a:gd name="connsiteX7" fmla="*/ 781050 w 790575"/>
                <a:gd name="connsiteY7" fmla="*/ 447675 h 1762125"/>
                <a:gd name="connsiteX8" fmla="*/ 0 w 790575"/>
                <a:gd name="connsiteY8" fmla="*/ 0 h 176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0575" h="1762125">
                  <a:moveTo>
                    <a:pt x="0" y="0"/>
                  </a:moveTo>
                  <a:lnTo>
                    <a:pt x="19050" y="438150"/>
                  </a:lnTo>
                  <a:lnTo>
                    <a:pt x="409575" y="657225"/>
                  </a:lnTo>
                  <a:lnTo>
                    <a:pt x="409575" y="1104900"/>
                  </a:lnTo>
                  <a:lnTo>
                    <a:pt x="9525" y="1314450"/>
                  </a:lnTo>
                  <a:lnTo>
                    <a:pt x="9525" y="1762125"/>
                  </a:lnTo>
                  <a:lnTo>
                    <a:pt x="790575" y="1304925"/>
                  </a:lnTo>
                  <a:lnTo>
                    <a:pt x="781050" y="4476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7" name="Figura a mano libera 26"/>
            <p:cNvSpPr/>
            <p:nvPr/>
          </p:nvSpPr>
          <p:spPr>
            <a:xfrm rot="10800000">
              <a:off x="2811607" y="3221615"/>
              <a:ext cx="790575" cy="1762125"/>
            </a:xfrm>
            <a:custGeom>
              <a:avLst/>
              <a:gdLst>
                <a:gd name="connsiteX0" fmla="*/ 0 w 790575"/>
                <a:gd name="connsiteY0" fmla="*/ 0 h 1762125"/>
                <a:gd name="connsiteX1" fmla="*/ 19050 w 790575"/>
                <a:gd name="connsiteY1" fmla="*/ 438150 h 1762125"/>
                <a:gd name="connsiteX2" fmla="*/ 409575 w 790575"/>
                <a:gd name="connsiteY2" fmla="*/ 657225 h 1762125"/>
                <a:gd name="connsiteX3" fmla="*/ 409575 w 790575"/>
                <a:gd name="connsiteY3" fmla="*/ 1104900 h 1762125"/>
                <a:gd name="connsiteX4" fmla="*/ 9525 w 790575"/>
                <a:gd name="connsiteY4" fmla="*/ 1314450 h 1762125"/>
                <a:gd name="connsiteX5" fmla="*/ 9525 w 790575"/>
                <a:gd name="connsiteY5" fmla="*/ 1762125 h 1762125"/>
                <a:gd name="connsiteX6" fmla="*/ 790575 w 790575"/>
                <a:gd name="connsiteY6" fmla="*/ 1304925 h 1762125"/>
                <a:gd name="connsiteX7" fmla="*/ 781050 w 790575"/>
                <a:gd name="connsiteY7" fmla="*/ 447675 h 1762125"/>
                <a:gd name="connsiteX8" fmla="*/ 0 w 790575"/>
                <a:gd name="connsiteY8" fmla="*/ 0 h 176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0575" h="1762125">
                  <a:moveTo>
                    <a:pt x="0" y="0"/>
                  </a:moveTo>
                  <a:lnTo>
                    <a:pt x="19050" y="438150"/>
                  </a:lnTo>
                  <a:lnTo>
                    <a:pt x="409575" y="657225"/>
                  </a:lnTo>
                  <a:lnTo>
                    <a:pt x="409575" y="1104900"/>
                  </a:lnTo>
                  <a:lnTo>
                    <a:pt x="9525" y="1314450"/>
                  </a:lnTo>
                  <a:lnTo>
                    <a:pt x="9525" y="1762125"/>
                  </a:lnTo>
                  <a:lnTo>
                    <a:pt x="790575" y="1304925"/>
                  </a:lnTo>
                  <a:lnTo>
                    <a:pt x="781050" y="4476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8" name="Figura a mano libera 27"/>
            <p:cNvSpPr/>
            <p:nvPr/>
          </p:nvSpPr>
          <p:spPr>
            <a:xfrm>
              <a:off x="3219450" y="3686175"/>
              <a:ext cx="771525" cy="838200"/>
            </a:xfrm>
            <a:custGeom>
              <a:avLst/>
              <a:gdLst>
                <a:gd name="connsiteX0" fmla="*/ 381000 w 771525"/>
                <a:gd name="connsiteY0" fmla="*/ 0 h 838200"/>
                <a:gd name="connsiteX1" fmla="*/ 771525 w 771525"/>
                <a:gd name="connsiteY1" fmla="*/ 219075 h 838200"/>
                <a:gd name="connsiteX2" fmla="*/ 771525 w 771525"/>
                <a:gd name="connsiteY2" fmla="*/ 666750 h 838200"/>
                <a:gd name="connsiteX3" fmla="*/ 390525 w 771525"/>
                <a:gd name="connsiteY3" fmla="*/ 838200 h 838200"/>
                <a:gd name="connsiteX4" fmla="*/ 0 w 771525"/>
                <a:gd name="connsiteY4" fmla="*/ 638175 h 838200"/>
                <a:gd name="connsiteX5" fmla="*/ 0 w 771525"/>
                <a:gd name="connsiteY5" fmla="*/ 209550 h 838200"/>
                <a:gd name="connsiteX6" fmla="*/ 381000 w 771525"/>
                <a:gd name="connsiteY6" fmla="*/ 0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1525" h="838200">
                  <a:moveTo>
                    <a:pt x="381000" y="0"/>
                  </a:moveTo>
                  <a:lnTo>
                    <a:pt x="771525" y="219075"/>
                  </a:lnTo>
                  <a:lnTo>
                    <a:pt x="771525" y="666750"/>
                  </a:lnTo>
                  <a:lnTo>
                    <a:pt x="390525" y="838200"/>
                  </a:lnTo>
                  <a:lnTo>
                    <a:pt x="0" y="638175"/>
                  </a:lnTo>
                  <a:lnTo>
                    <a:pt x="0" y="209550"/>
                  </a:lnTo>
                  <a:lnTo>
                    <a:pt x="381000" y="0"/>
                  </a:lnTo>
                  <a:close/>
                </a:path>
              </a:pathLst>
            </a:cu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graphicFrame>
          <p:nvGraphicFramePr>
            <p:cNvPr id="19" name="Grafico 18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1071793"/>
                </p:ext>
              </p:extLst>
            </p:nvPr>
          </p:nvGraphicFramePr>
          <p:xfrm>
            <a:off x="0" y="129309"/>
            <a:ext cx="10732655" cy="68878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Rettangolo 7"/>
            <p:cNvSpPr/>
            <p:nvPr/>
          </p:nvSpPr>
          <p:spPr>
            <a:xfrm>
              <a:off x="219766" y="468413"/>
              <a:ext cx="616611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2400" b="1" dirty="0">
                  <a:solidFill>
                    <a:srgbClr val="003A70"/>
                  </a:solidFill>
                  <a:latin typeface="Arial Bold" charset="0"/>
                  <a:ea typeface="ＭＳ Ｐゴシック" charset="0"/>
                  <a:cs typeface="Arial Bold" charset="0"/>
                </a:rPr>
                <a:t>4</a:t>
              </a:r>
              <a:r>
                <a:rPr lang="it-IT" sz="2400" b="1" dirty="0" smtClean="0">
                  <a:solidFill>
                    <a:srgbClr val="003A70"/>
                  </a:solidFill>
                  <a:latin typeface="Arial Bold" charset="0"/>
                  <a:ea typeface="ＭＳ Ｐゴシック" charset="0"/>
                  <a:cs typeface="Arial Bold" charset="0"/>
                </a:rPr>
                <a:t>. Valutazione dell’operatività strutturale </a:t>
              </a:r>
            </a:p>
          </p:txBody>
        </p:sp>
      </p:grpSp>
      <p:sp>
        <p:nvSpPr>
          <p:cNvPr id="10" name="Rettangolo 9"/>
          <p:cNvSpPr/>
          <p:nvPr/>
        </p:nvSpPr>
        <p:spPr>
          <a:xfrm>
            <a:off x="8476414" y="468413"/>
            <a:ext cx="3619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4.Valutazione dell’operatività strutturale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6B37244-00EF-445D-B33B-4B34BA118C91}"/>
              </a:ext>
            </a:extLst>
          </p:cNvPr>
          <p:cNvSpPr txBox="1"/>
          <p:nvPr/>
        </p:nvSpPr>
        <p:spPr>
          <a:xfrm>
            <a:off x="7877176" y="4735984"/>
            <a:ext cx="39973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Una rappresentazione qualitativa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dei risultati è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questa del radar a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esa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gono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, nella quale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vengono rappresentati i valori di operatività delle componenti del sistema con la scala cromatica delle classi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219766" y="930078"/>
            <a:ext cx="795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Rappresentazione grafica degli indici delle componenti</a:t>
            </a:r>
            <a:endParaRPr lang="it-IT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786395"/>
              </p:ext>
            </p:extLst>
          </p:nvPr>
        </p:nvGraphicFramePr>
        <p:xfrm>
          <a:off x="9209118" y="2222414"/>
          <a:ext cx="1793966" cy="2468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6983">
                  <a:extLst>
                    <a:ext uri="{9D8B030D-6E8A-4147-A177-3AD203B41FA5}">
                      <a16:colId xmlns:a16="http://schemas.microsoft.com/office/drawing/2014/main" val="2400589751"/>
                    </a:ext>
                  </a:extLst>
                </a:gridCol>
                <a:gridCol w="896983">
                  <a:extLst>
                    <a:ext uri="{9D8B030D-6E8A-4147-A177-3AD203B41FA5}">
                      <a16:colId xmlns:a16="http://schemas.microsoft.com/office/drawing/2014/main" val="3482122650"/>
                    </a:ext>
                  </a:extLst>
                </a:gridCol>
              </a:tblGrid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800" dirty="0" smtClean="0">
                          <a:solidFill>
                            <a:schemeClr val="bg1"/>
                          </a:solidFill>
                          <a:effectLst/>
                        </a:rPr>
                        <a:t>CLASSE</a:t>
                      </a:r>
                      <a:endParaRPr lang="it-IT" sz="18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800" dirty="0" smtClean="0">
                          <a:solidFill>
                            <a:schemeClr val="bg1"/>
                          </a:solidFill>
                          <a:effectLst/>
                        </a:rPr>
                        <a:t>INDICE</a:t>
                      </a:r>
                      <a:endParaRPr lang="it-IT" sz="18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extLst>
                  <a:ext uri="{0D108BD9-81ED-4DB2-BD59-A6C34878D82A}">
                    <a16:rowId xmlns:a16="http://schemas.microsoft.com/office/drawing/2014/main" val="1982205087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800" b="0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it-IT" sz="18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0.8 - 1.0</a:t>
                      </a:r>
                      <a:endParaRPr lang="it-IT" sz="18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1283175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800" b="0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it-IT" sz="18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800" b="0" dirty="0" smtClean="0">
                          <a:solidFill>
                            <a:schemeClr val="tx1"/>
                          </a:solidFill>
                          <a:effectLst/>
                        </a:rPr>
                        <a:t>0.6 - 0.8</a:t>
                      </a:r>
                      <a:endParaRPr lang="it-IT" sz="18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155249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800" b="0" dirty="0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it-IT" sz="18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800" b="0" dirty="0" smtClean="0">
                          <a:solidFill>
                            <a:schemeClr val="tx1"/>
                          </a:solidFill>
                          <a:effectLst/>
                        </a:rPr>
                        <a:t>0.4 - 0.6</a:t>
                      </a:r>
                      <a:endParaRPr lang="it-IT" sz="18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5504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800" b="0" dirty="0">
                          <a:solidFill>
                            <a:schemeClr val="tx1"/>
                          </a:solidFill>
                          <a:effectLst/>
                        </a:rPr>
                        <a:t>D</a:t>
                      </a:r>
                      <a:endParaRPr lang="it-IT" sz="18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800" b="0" dirty="0" smtClean="0">
                          <a:solidFill>
                            <a:schemeClr val="tx1"/>
                          </a:solidFill>
                          <a:effectLst/>
                        </a:rPr>
                        <a:t>0.2 - 0.4</a:t>
                      </a:r>
                      <a:endParaRPr lang="it-IT" sz="18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015605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800" b="0" dirty="0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endParaRPr lang="it-IT" sz="18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800" b="0" dirty="0" smtClean="0">
                          <a:solidFill>
                            <a:schemeClr val="tx1"/>
                          </a:solidFill>
                          <a:effectLst/>
                        </a:rPr>
                        <a:t>0 - 0.2</a:t>
                      </a:r>
                      <a:endParaRPr lang="it-IT" sz="18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70990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116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5EF9D35E-5AF3-4167-81F7-F05EB9E0DA50}"/>
              </a:ext>
            </a:extLst>
          </p:cNvPr>
          <p:cNvSpPr txBox="1"/>
          <p:nvPr/>
        </p:nvSpPr>
        <p:spPr>
          <a:xfrm>
            <a:off x="4775299" y="1419944"/>
            <a:ext cx="235192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Calcolo indici e IOCT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C6D74F4-C9BB-4E7D-86E3-1AB10C04E5A5}"/>
              </a:ext>
            </a:extLst>
          </p:cNvPr>
          <p:cNvSpPr txBox="1"/>
          <p:nvPr/>
        </p:nvSpPr>
        <p:spPr>
          <a:xfrm>
            <a:off x="4613134" y="2948492"/>
            <a:ext cx="2653188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Ipotesi di intervento/i strutturale/i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C8C19736-7323-4207-B8AE-8EE0BB65B484}"/>
              </a:ext>
            </a:extLst>
          </p:cNvPr>
          <p:cNvSpPr txBox="1"/>
          <p:nvPr/>
        </p:nvSpPr>
        <p:spPr>
          <a:xfrm>
            <a:off x="4605728" y="4058577"/>
            <a:ext cx="265318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Ricalcolo indici e IOCT</a:t>
            </a:r>
          </a:p>
        </p:txBody>
      </p:sp>
      <p:sp>
        <p:nvSpPr>
          <p:cNvPr id="39" name="Rettangolo 38">
            <a:extLst>
              <a:ext uri="{FF2B5EF4-FFF2-40B4-BE49-F238E27FC236}">
                <a16:creationId xmlns:a16="http://schemas.microsoft.com/office/drawing/2014/main" id="{F7563D77-0408-4EEC-A0A6-BC4F3DD2092E}"/>
              </a:ext>
            </a:extLst>
          </p:cNvPr>
          <p:cNvSpPr/>
          <p:nvPr/>
        </p:nvSpPr>
        <p:spPr>
          <a:xfrm>
            <a:off x="139337" y="6312952"/>
            <a:ext cx="122268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*Il beneficio è stimato in termine di incremento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dell’indice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ed eventuale passaggio di classe di operatività 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C8C19736-7323-4207-B8AE-8EE0BB65B484}"/>
              </a:ext>
            </a:extLst>
          </p:cNvPr>
          <p:cNvSpPr txBox="1"/>
          <p:nvPr/>
        </p:nvSpPr>
        <p:spPr>
          <a:xfrm>
            <a:off x="3545958" y="2166424"/>
            <a:ext cx="478849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Individuazione delle criticità sulle componenti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C4E9EC8C-591B-45DC-8A7A-B7E28B236C6E}"/>
              </a:ext>
            </a:extLst>
          </p:cNvPr>
          <p:cNvSpPr txBox="1"/>
          <p:nvPr/>
        </p:nvSpPr>
        <p:spPr>
          <a:xfrm>
            <a:off x="4624668" y="4891663"/>
            <a:ext cx="2653188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Calcolo del beneficio* e costo associato all’intervento/i</a:t>
            </a:r>
          </a:p>
        </p:txBody>
      </p:sp>
      <p:sp>
        <p:nvSpPr>
          <p:cNvPr id="29" name="Rettangolo 28"/>
          <p:cNvSpPr/>
          <p:nvPr/>
        </p:nvSpPr>
        <p:spPr>
          <a:xfrm>
            <a:off x="219766" y="468413"/>
            <a:ext cx="71447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 smtClean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5. Analisi benefici/costi associati agli interventi </a:t>
            </a:r>
          </a:p>
        </p:txBody>
      </p:sp>
      <p:sp>
        <p:nvSpPr>
          <p:cNvPr id="30" name="Rettangolo 29"/>
          <p:cNvSpPr/>
          <p:nvPr/>
        </p:nvSpPr>
        <p:spPr>
          <a:xfrm>
            <a:off x="8476414" y="468413"/>
            <a:ext cx="3619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533329" y="2959480"/>
            <a:ext cx="27606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Processo utilizzato per determinare gli interventi per il miglioramento strutturale </a:t>
            </a:r>
            <a:endParaRPr lang="it-IT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reccia in giù 1"/>
          <p:cNvSpPr/>
          <p:nvPr/>
        </p:nvSpPr>
        <p:spPr>
          <a:xfrm>
            <a:off x="5733740" y="1839136"/>
            <a:ext cx="397164" cy="313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Freccia in giù 15"/>
          <p:cNvSpPr/>
          <p:nvPr/>
        </p:nvSpPr>
        <p:spPr>
          <a:xfrm>
            <a:off x="5747596" y="2591900"/>
            <a:ext cx="397164" cy="313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Freccia in giù 16"/>
          <p:cNvSpPr/>
          <p:nvPr/>
        </p:nvSpPr>
        <p:spPr>
          <a:xfrm>
            <a:off x="5738359" y="3644842"/>
            <a:ext cx="397164" cy="313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Freccia in giù 17"/>
          <p:cNvSpPr/>
          <p:nvPr/>
        </p:nvSpPr>
        <p:spPr>
          <a:xfrm>
            <a:off x="5747596" y="4540776"/>
            <a:ext cx="397164" cy="313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692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Tabella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65866"/>
              </p:ext>
            </p:extLst>
          </p:nvPr>
        </p:nvGraphicFramePr>
        <p:xfrm>
          <a:off x="624641" y="2588293"/>
          <a:ext cx="10990217" cy="3715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5245">
                  <a:extLst>
                    <a:ext uri="{9D8B030D-6E8A-4147-A177-3AD203B41FA5}">
                      <a16:colId xmlns:a16="http://schemas.microsoft.com/office/drawing/2014/main" val="124561656"/>
                    </a:ext>
                  </a:extLst>
                </a:gridCol>
                <a:gridCol w="2147338">
                  <a:extLst>
                    <a:ext uri="{9D8B030D-6E8A-4147-A177-3AD203B41FA5}">
                      <a16:colId xmlns:a16="http://schemas.microsoft.com/office/drawing/2014/main" val="437186972"/>
                    </a:ext>
                  </a:extLst>
                </a:gridCol>
                <a:gridCol w="1894865">
                  <a:extLst>
                    <a:ext uri="{9D8B030D-6E8A-4147-A177-3AD203B41FA5}">
                      <a16:colId xmlns:a16="http://schemas.microsoft.com/office/drawing/2014/main" val="3541666894"/>
                    </a:ext>
                  </a:extLst>
                </a:gridCol>
                <a:gridCol w="1986687">
                  <a:extLst>
                    <a:ext uri="{9D8B030D-6E8A-4147-A177-3AD203B41FA5}">
                      <a16:colId xmlns:a16="http://schemas.microsoft.com/office/drawing/2014/main" val="4103596845"/>
                    </a:ext>
                  </a:extLst>
                </a:gridCol>
                <a:gridCol w="2226082">
                  <a:extLst>
                    <a:ext uri="{9D8B030D-6E8A-4147-A177-3AD203B41FA5}">
                      <a16:colId xmlns:a16="http://schemas.microsoft.com/office/drawing/2014/main" val="1603593808"/>
                    </a:ext>
                  </a:extLst>
                </a:gridCol>
              </a:tblGrid>
              <a:tr h="1453750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Operatività </a:t>
                      </a:r>
                      <a:r>
                        <a:rPr lang="it-IT" sz="1800" u="sng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connessioni/aree</a:t>
                      </a:r>
                      <a:r>
                        <a:rPr lang="it-IT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it-IT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 Frana</a:t>
                      </a:r>
                      <a:endParaRPr lang="it-IT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180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Operatività </a:t>
                      </a:r>
                      <a:r>
                        <a:rPr lang="it-IT" sz="1800" u="sng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connessioni/aree </a:t>
                      </a:r>
                      <a:r>
                        <a:rPr lang="it-IT" sz="180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 Liquefazione</a:t>
                      </a:r>
                      <a:endParaRPr lang="it-IT" sz="18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Operatività </a:t>
                      </a:r>
                    </a:p>
                    <a:p>
                      <a:pPr algn="ctr"/>
                      <a:r>
                        <a:rPr lang="it-IT" sz="1800" u="sng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Edifici ES</a:t>
                      </a: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Operatività</a:t>
                      </a:r>
                      <a:r>
                        <a:rPr lang="it-IT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it-IT" sz="1800" u="sng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Edifici COC</a:t>
                      </a: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Operatività</a:t>
                      </a:r>
                      <a:r>
                        <a:rPr lang="it-IT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800" u="sng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connessioni/aree</a:t>
                      </a:r>
                      <a:r>
                        <a:rPr lang="it-IT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per crollo e</a:t>
                      </a:r>
                      <a:r>
                        <a:rPr lang="it-IT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difici</a:t>
                      </a:r>
                      <a:r>
                        <a:rPr lang="it-IT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interferenti</a:t>
                      </a:r>
                      <a:endParaRPr lang="it-IT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54864" marB="54864" anchor="ctr"/>
                </a:tc>
                <a:extLst>
                  <a:ext uri="{0D108BD9-81ED-4DB2-BD59-A6C34878D82A}">
                    <a16:rowId xmlns:a16="http://schemas.microsoft.com/office/drawing/2014/main" val="2458888047"/>
                  </a:ext>
                </a:extLst>
              </a:tr>
              <a:tr h="2261389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Prezzari </a:t>
                      </a:r>
                    </a:p>
                    <a:p>
                      <a:pPr algn="ctr"/>
                      <a:r>
                        <a:rPr lang="it-IT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ANAS</a:t>
                      </a: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18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Progetto </a:t>
                      </a:r>
                    </a:p>
                    <a:p>
                      <a:pPr marL="0" algn="ctr" defTabSz="914400" rtl="0" eaLnBrk="1" latinLnBrk="0" hangingPunct="1"/>
                      <a:r>
                        <a:rPr lang="it-IT" sz="1800" kern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Liquefact</a:t>
                      </a:r>
                      <a:endParaRPr lang="it-IT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Caterino </a:t>
                      </a:r>
                      <a:r>
                        <a:rPr lang="it-IT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 al.,</a:t>
                      </a:r>
                      <a:r>
                        <a:rPr lang="it-IT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 (per c.a.)</a:t>
                      </a:r>
                    </a:p>
                    <a:p>
                      <a:pPr algn="ctr"/>
                      <a:endParaRPr lang="it-IT" sz="18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it-IT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Stime </a:t>
                      </a:r>
                      <a:r>
                        <a:rPr lang="it-IT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parametriche </a:t>
                      </a:r>
                      <a:r>
                        <a:rPr lang="it-IT" sz="18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Reluis</a:t>
                      </a:r>
                      <a:endParaRPr lang="it-IT" sz="180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it-IT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(per muratura)</a:t>
                      </a:r>
                      <a:endParaRPr lang="it-IT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Caterino </a:t>
                      </a:r>
                      <a:r>
                        <a:rPr lang="it-IT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 al.,</a:t>
                      </a:r>
                      <a:r>
                        <a:rPr lang="it-IT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 (per c.a.)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it-IT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Stime </a:t>
                      </a:r>
                      <a:r>
                        <a:rPr lang="it-IT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parametriche </a:t>
                      </a:r>
                      <a:r>
                        <a:rPr lang="it-IT" sz="18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Reluis</a:t>
                      </a:r>
                      <a:endParaRPr lang="it-IT" sz="180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it-IT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(per muratura)</a:t>
                      </a:r>
                      <a:endParaRPr lang="it-IT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Curve di letteratura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Anelli </a:t>
                      </a:r>
                      <a:r>
                        <a:rPr lang="it-IT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 al., 2021</a:t>
                      </a:r>
                    </a:p>
                  </a:txBody>
                  <a:tcPr marL="109728" marR="109728" marT="54864" marB="54864" anchor="ctr"/>
                </a:tc>
                <a:extLst>
                  <a:ext uri="{0D108BD9-81ED-4DB2-BD59-A6C34878D82A}">
                    <a16:rowId xmlns:a16="http://schemas.microsoft.com/office/drawing/2014/main" val="181383737"/>
                  </a:ext>
                </a:extLst>
              </a:tr>
            </a:tbl>
          </a:graphicData>
        </a:graphic>
      </p:graphicFrame>
      <p:sp>
        <p:nvSpPr>
          <p:cNvPr id="14" name="Rettangolo 13"/>
          <p:cNvSpPr/>
          <p:nvPr/>
        </p:nvSpPr>
        <p:spPr>
          <a:xfrm>
            <a:off x="219766" y="475518"/>
            <a:ext cx="1058975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 smtClean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5. Analisi benefici/costi associati agli interventi</a:t>
            </a:r>
          </a:p>
          <a:p>
            <a:endParaRPr lang="it-IT" sz="2400" b="1" dirty="0">
              <a:solidFill>
                <a:srgbClr val="003A70"/>
              </a:solidFill>
              <a:latin typeface="Arial Bold" charset="0"/>
              <a:ea typeface="ＭＳ Ｐゴシック" charset="0"/>
              <a:cs typeface="Arial Bold" charset="0"/>
            </a:endParaRPr>
          </a:p>
          <a:p>
            <a:endParaRPr lang="it-IT" sz="2400" b="1" dirty="0" smtClean="0">
              <a:solidFill>
                <a:srgbClr val="003A70"/>
              </a:solidFill>
              <a:latin typeface="Arial Bold" charset="0"/>
              <a:ea typeface="ＭＳ Ｐゴシック" charset="0"/>
              <a:cs typeface="Arial Bold" charset="0"/>
            </a:endParaRPr>
          </a:p>
          <a:p>
            <a:endParaRPr lang="it-IT" sz="2400" b="1" dirty="0">
              <a:solidFill>
                <a:srgbClr val="003A70"/>
              </a:solidFill>
              <a:latin typeface="Arial Bold" charset="0"/>
              <a:ea typeface="ＭＳ Ｐゴシック" charset="0"/>
              <a:cs typeface="Arial Bold" charset="0"/>
            </a:endParaRPr>
          </a:p>
          <a:p>
            <a:r>
              <a:rPr lang="it-IT" sz="2400" b="1" dirty="0" smtClean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I modelli utilizzati per associare i costi legati agli incrementi di capacità</a:t>
            </a:r>
          </a:p>
        </p:txBody>
      </p:sp>
      <p:sp>
        <p:nvSpPr>
          <p:cNvPr id="15" name="Rettangolo 14"/>
          <p:cNvSpPr/>
          <p:nvPr/>
        </p:nvSpPr>
        <p:spPr>
          <a:xfrm>
            <a:off x="8476414" y="468413"/>
            <a:ext cx="3619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</p:spTree>
    <p:extLst>
      <p:ext uri="{BB962C8B-B14F-4D97-AF65-F5344CB8AC3E}">
        <p14:creationId xmlns:p14="http://schemas.microsoft.com/office/powerpoint/2010/main" val="170620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514" y="2801073"/>
            <a:ext cx="5770824" cy="378199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12" name="Rettangolo 11"/>
          <p:cNvSpPr/>
          <p:nvPr/>
        </p:nvSpPr>
        <p:spPr>
          <a:xfrm>
            <a:off x="219766" y="468413"/>
            <a:ext cx="71447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 smtClean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5. Analisi benefici/costi associati agli interventi 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8476414" y="468413"/>
            <a:ext cx="3619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BB129170-2E89-46CD-ACA1-0F29F5114E21}"/>
              </a:ext>
            </a:extLst>
          </p:cNvPr>
          <p:cNvSpPr txBox="1"/>
          <p:nvPr/>
        </p:nvSpPr>
        <p:spPr>
          <a:xfrm>
            <a:off x="739687" y="1055261"/>
            <a:ext cx="510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La rappresentazione a radar aiuta a visualizzare anche il significato del costo per raggiungere la massima operatività strutturale</a:t>
            </a:r>
          </a:p>
        </p:txBody>
      </p:sp>
      <p:pic>
        <p:nvPicPr>
          <p:cNvPr id="31" name="Immagin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7786" y="2801073"/>
            <a:ext cx="5770824" cy="3781991"/>
          </a:xfrm>
          <a:prstGeom prst="rect">
            <a:avLst/>
          </a:prstGeom>
        </p:spPr>
      </p:pic>
      <p:sp>
        <p:nvSpPr>
          <p:cNvPr id="4" name="Callout 6 3"/>
          <p:cNvSpPr/>
          <p:nvPr/>
        </p:nvSpPr>
        <p:spPr>
          <a:xfrm flipH="1">
            <a:off x="10307135" y="1978591"/>
            <a:ext cx="1717965" cy="1431359"/>
          </a:xfrm>
          <a:prstGeom prst="accentCallout2">
            <a:avLst>
              <a:gd name="adj1" fmla="val 51273"/>
              <a:gd name="adj2" fmla="val 96658"/>
              <a:gd name="adj3" fmla="val 57145"/>
              <a:gd name="adj4" fmla="val 133008"/>
              <a:gd name="adj5" fmla="val 110241"/>
              <a:gd name="adj6" fmla="val 172673"/>
            </a:avLst>
          </a:prstGeom>
          <a:solidFill>
            <a:schemeClr val="bg1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 dirty="0" smtClean="0">
                <a:solidFill>
                  <a:schemeClr val="tx1"/>
                </a:solidFill>
              </a:rPr>
              <a:t>COSTO</a:t>
            </a:r>
          </a:p>
          <a:p>
            <a:pPr algn="ctr"/>
            <a:r>
              <a:rPr lang="it-IT" b="1" i="1" dirty="0" smtClean="0">
                <a:solidFill>
                  <a:schemeClr val="tx1"/>
                </a:solidFill>
              </a:rPr>
              <a:t>PER MASSIMA OPERATIVITA</a:t>
            </a:r>
            <a:r>
              <a:rPr lang="it-IT" dirty="0" smtClean="0">
                <a:solidFill>
                  <a:schemeClr val="tx1"/>
                </a:solidFill>
              </a:rPr>
              <a:t>’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7" name="Figura a mano libera 6"/>
          <p:cNvSpPr/>
          <p:nvPr/>
        </p:nvSpPr>
        <p:spPr>
          <a:xfrm>
            <a:off x="1419231" y="3576577"/>
            <a:ext cx="2539311" cy="2754775"/>
          </a:xfrm>
          <a:custGeom>
            <a:avLst/>
            <a:gdLst>
              <a:gd name="connsiteX0" fmla="*/ 4455 w 2539311"/>
              <a:gd name="connsiteY0" fmla="*/ 300942 h 2754775"/>
              <a:gd name="connsiteX1" fmla="*/ 1404992 w 2539311"/>
              <a:gd name="connsiteY1" fmla="*/ 0 h 2754775"/>
              <a:gd name="connsiteX2" fmla="*/ 2539311 w 2539311"/>
              <a:gd name="connsiteY2" fmla="*/ 462988 h 2754775"/>
              <a:gd name="connsiteX3" fmla="*/ 2539311 w 2539311"/>
              <a:gd name="connsiteY3" fmla="*/ 1794076 h 2754775"/>
              <a:gd name="connsiteX4" fmla="*/ 1416566 w 2539311"/>
              <a:gd name="connsiteY4" fmla="*/ 2754775 h 2754775"/>
              <a:gd name="connsiteX5" fmla="*/ 4455 w 2539311"/>
              <a:gd name="connsiteY5" fmla="*/ 1944547 h 2754775"/>
              <a:gd name="connsiteX6" fmla="*/ 4455 w 2539311"/>
              <a:gd name="connsiteY6" fmla="*/ 300942 h 275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39311" h="2754775">
                <a:moveTo>
                  <a:pt x="4455" y="300942"/>
                </a:moveTo>
                <a:lnTo>
                  <a:pt x="1404992" y="0"/>
                </a:lnTo>
                <a:lnTo>
                  <a:pt x="2539311" y="462988"/>
                </a:lnTo>
                <a:lnTo>
                  <a:pt x="2539311" y="1794076"/>
                </a:lnTo>
                <a:lnTo>
                  <a:pt x="1416566" y="2754775"/>
                </a:lnTo>
                <a:lnTo>
                  <a:pt x="4455" y="1944547"/>
                </a:lnTo>
                <a:cubicBezTo>
                  <a:pt x="597" y="1412112"/>
                  <a:pt x="-3262" y="879676"/>
                  <a:pt x="4455" y="300942"/>
                </a:cubicBezTo>
                <a:close/>
              </a:path>
            </a:pathLst>
          </a:custGeom>
          <a:solidFill>
            <a:schemeClr val="accent1">
              <a:alpha val="83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igura a mano libera 8"/>
          <p:cNvSpPr/>
          <p:nvPr/>
        </p:nvSpPr>
        <p:spPr>
          <a:xfrm>
            <a:off x="7234177" y="3067291"/>
            <a:ext cx="2824223" cy="3252486"/>
          </a:xfrm>
          <a:custGeom>
            <a:avLst/>
            <a:gdLst>
              <a:gd name="connsiteX0" fmla="*/ 0 w 2824223"/>
              <a:gd name="connsiteY0" fmla="*/ 810228 h 3252486"/>
              <a:gd name="connsiteX1" fmla="*/ 1400537 w 2824223"/>
              <a:gd name="connsiteY1" fmla="*/ 0 h 3252486"/>
              <a:gd name="connsiteX2" fmla="*/ 2824223 w 2824223"/>
              <a:gd name="connsiteY2" fmla="*/ 833377 h 3252486"/>
              <a:gd name="connsiteX3" fmla="*/ 2801074 w 2824223"/>
              <a:gd name="connsiteY3" fmla="*/ 2465408 h 3252486"/>
              <a:gd name="connsiteX4" fmla="*/ 1412112 w 2824223"/>
              <a:gd name="connsiteY4" fmla="*/ 3252486 h 3252486"/>
              <a:gd name="connsiteX5" fmla="*/ 2534856 w 2824223"/>
              <a:gd name="connsiteY5" fmla="*/ 2291787 h 3252486"/>
              <a:gd name="connsiteX6" fmla="*/ 2546431 w 2824223"/>
              <a:gd name="connsiteY6" fmla="*/ 983848 h 3252486"/>
              <a:gd name="connsiteX7" fmla="*/ 1412112 w 2824223"/>
              <a:gd name="connsiteY7" fmla="*/ 509286 h 3252486"/>
              <a:gd name="connsiteX8" fmla="*/ 0 w 2824223"/>
              <a:gd name="connsiteY8" fmla="*/ 810228 h 325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4223" h="3252486">
                <a:moveTo>
                  <a:pt x="0" y="810228"/>
                </a:moveTo>
                <a:lnTo>
                  <a:pt x="1400537" y="0"/>
                </a:lnTo>
                <a:lnTo>
                  <a:pt x="2824223" y="833377"/>
                </a:lnTo>
                <a:lnTo>
                  <a:pt x="2801074" y="2465408"/>
                </a:lnTo>
                <a:lnTo>
                  <a:pt x="1412112" y="3252486"/>
                </a:lnTo>
                <a:lnTo>
                  <a:pt x="2534856" y="2291787"/>
                </a:lnTo>
                <a:lnTo>
                  <a:pt x="2546431" y="983848"/>
                </a:lnTo>
                <a:lnTo>
                  <a:pt x="1412112" y="509286"/>
                </a:lnTo>
                <a:lnTo>
                  <a:pt x="0" y="810228"/>
                </a:lnTo>
                <a:close/>
              </a:path>
            </a:pathLst>
          </a:custGeom>
          <a:solidFill>
            <a:schemeClr val="accent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llout 6 9"/>
          <p:cNvSpPr/>
          <p:nvPr/>
        </p:nvSpPr>
        <p:spPr>
          <a:xfrm flipH="1">
            <a:off x="4458537" y="5151720"/>
            <a:ext cx="1619249" cy="1431359"/>
          </a:xfrm>
          <a:prstGeom prst="accentCallout2">
            <a:avLst>
              <a:gd name="adj1" fmla="val 48046"/>
              <a:gd name="adj2" fmla="val 69186"/>
              <a:gd name="adj3" fmla="val 37786"/>
              <a:gd name="adj4" fmla="val 129586"/>
              <a:gd name="adj5" fmla="val -16913"/>
              <a:gd name="adj6" fmla="val 170863"/>
            </a:avLst>
          </a:prstGeom>
          <a:solidFill>
            <a:schemeClr val="bg1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 dirty="0" smtClean="0">
                <a:solidFill>
                  <a:schemeClr val="tx1"/>
                </a:solidFill>
              </a:rPr>
              <a:t>IOCT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18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5">
            <a:extLst>
              <a:ext uri="{FF2B5EF4-FFF2-40B4-BE49-F238E27FC236}">
                <a16:creationId xmlns:a16="http://schemas.microsoft.com/office/drawing/2014/main" id="{BC67F034-9F67-AA4C-9B2B-9B3CF7C4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926" y="625246"/>
            <a:ext cx="11259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Analisi dell’operatività nel Contesto Territoriale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7DA80A66-CD38-4391-84D1-C9A65DEB2F49}"/>
              </a:ext>
            </a:extLst>
          </p:cNvPr>
          <p:cNvSpPr/>
          <p:nvPr/>
        </p:nvSpPr>
        <p:spPr>
          <a:xfrm>
            <a:off x="2283385" y="3062655"/>
            <a:ext cx="735463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</a:pPr>
            <a:r>
              <a:rPr lang="it-IT" sz="2000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Verificare l’esistenza e la consistenza delle:</a:t>
            </a:r>
          </a:p>
          <a:p>
            <a:pPr algn="ctr">
              <a:buClr>
                <a:srgbClr val="000000"/>
              </a:buClr>
            </a:pPr>
            <a:endParaRPr lang="it-IT" sz="2000" kern="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  <a:sym typeface="Arial"/>
            </a:endParaRPr>
          </a:p>
          <a:p>
            <a:pPr marL="342900" indent="-342900">
              <a:buClr>
                <a:srgbClr val="000000"/>
              </a:buClr>
              <a:buFont typeface="Wingdings" panose="05000000000000000000" pitchFamily="2" charset="2"/>
              <a:buChar char="v"/>
            </a:pPr>
            <a:r>
              <a:rPr lang="it-IT" sz="2000" b="1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componenti strutturali / fisiche</a:t>
            </a:r>
          </a:p>
          <a:p>
            <a:pPr marL="800100" lvl="1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it-IT" sz="2000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Edifici strategici</a:t>
            </a:r>
          </a:p>
          <a:p>
            <a:pPr marL="800100" lvl="1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it-IT" sz="2000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Aree di emergenza</a:t>
            </a:r>
          </a:p>
          <a:p>
            <a:pPr marL="800100" lvl="1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it-IT" sz="2000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Infrastrutture di connessione e accessibilità</a:t>
            </a:r>
          </a:p>
          <a:p>
            <a:pPr marL="800100" lvl="1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it-IT" sz="2000" kern="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  <a:sym typeface="Arial"/>
            </a:endParaRPr>
          </a:p>
          <a:p>
            <a:pPr marL="342900" indent="-342900">
              <a:buClr>
                <a:srgbClr val="000000"/>
              </a:buClr>
              <a:buFont typeface="Wingdings" panose="05000000000000000000" pitchFamily="2" charset="2"/>
              <a:buChar char="v"/>
            </a:pPr>
            <a:r>
              <a:rPr lang="it-IT" sz="2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componenti non strutturali</a:t>
            </a:r>
          </a:p>
          <a:p>
            <a:pPr marL="800100" lvl="1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it-IT" sz="2000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Modello organizzativo</a:t>
            </a:r>
          </a:p>
          <a:p>
            <a:pPr marL="800100" lvl="1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it-IT" sz="2000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Componenti funzionali e procedurali</a:t>
            </a:r>
          </a:p>
        </p:txBody>
      </p:sp>
      <p:sp>
        <p:nvSpPr>
          <p:cNvPr id="8" name="Freccia in giù 7">
            <a:extLst>
              <a:ext uri="{FF2B5EF4-FFF2-40B4-BE49-F238E27FC236}">
                <a16:creationId xmlns:a16="http://schemas.microsoft.com/office/drawing/2014/main" id="{8029EE44-F308-422C-B4B0-8C07CEC48E4E}"/>
              </a:ext>
            </a:extLst>
          </p:cNvPr>
          <p:cNvSpPr/>
          <p:nvPr/>
        </p:nvSpPr>
        <p:spPr>
          <a:xfrm>
            <a:off x="5749154" y="2643370"/>
            <a:ext cx="347797" cy="352879"/>
          </a:xfrm>
          <a:prstGeom prst="downArrow">
            <a:avLst/>
          </a:prstGeom>
          <a:solidFill>
            <a:srgbClr val="B9C7CD"/>
          </a:solidFill>
          <a:ln>
            <a:solidFill>
              <a:srgbClr val="B9C7C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08459DBB-70AE-4156-9E7A-5B8A210A8248}"/>
              </a:ext>
            </a:extLst>
          </p:cNvPr>
          <p:cNvSpPr/>
          <p:nvPr/>
        </p:nvSpPr>
        <p:spPr>
          <a:xfrm>
            <a:off x="1285875" y="1298867"/>
            <a:ext cx="9477375" cy="1107996"/>
          </a:xfrm>
          <a:prstGeom prst="rect">
            <a:avLst/>
          </a:prstGeom>
          <a:solidFill>
            <a:srgbClr val="00326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</a:pPr>
            <a:r>
              <a:rPr lang="it-IT" sz="2200" b="1" kern="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Analizzare la capacità del Sistema di Gestione dell’Emergenza del </a:t>
            </a:r>
          </a:p>
          <a:p>
            <a:pPr algn="ctr">
              <a:buClr>
                <a:srgbClr val="000000"/>
              </a:buClr>
            </a:pPr>
            <a:r>
              <a:rPr lang="it-IT" sz="2200" b="1" kern="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Contesto Territoriale </a:t>
            </a:r>
          </a:p>
          <a:p>
            <a:pPr algn="ctr">
              <a:buClr>
                <a:srgbClr val="000000"/>
              </a:buClr>
            </a:pPr>
            <a:r>
              <a:rPr lang="it-IT" sz="2200" b="1" kern="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di fronteggiare l’emergenza  e assicurare il soccorso</a:t>
            </a:r>
          </a:p>
        </p:txBody>
      </p:sp>
    </p:spTree>
    <p:extLst>
      <p:ext uri="{BB962C8B-B14F-4D97-AF65-F5344CB8AC3E}">
        <p14:creationId xmlns:p14="http://schemas.microsoft.com/office/powerpoint/2010/main" val="280371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BB129170-2E89-46CD-ACA1-0F29F5114E21}"/>
              </a:ext>
            </a:extLst>
          </p:cNvPr>
          <p:cNvSpPr txBox="1"/>
          <p:nvPr/>
        </p:nvSpPr>
        <p:spPr>
          <a:xfrm>
            <a:off x="970332" y="2429012"/>
            <a:ext cx="7297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Anche i costi sono classificati secondo una scala non lineare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90B1C5B-1287-4325-9FBF-055EE07BDD52}"/>
              </a:ext>
            </a:extLst>
          </p:cNvPr>
          <p:cNvSpPr txBox="1"/>
          <p:nvPr/>
        </p:nvSpPr>
        <p:spPr>
          <a:xfrm>
            <a:off x="3498269" y="3958080"/>
            <a:ext cx="3391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CLASSI </a:t>
            </a:r>
            <a:r>
              <a:rPr lang="it-IT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DI COSTO</a:t>
            </a:r>
          </a:p>
        </p:txBody>
      </p:sp>
      <p:sp>
        <p:nvSpPr>
          <p:cNvPr id="22" name="Rettangolo 21"/>
          <p:cNvSpPr/>
          <p:nvPr/>
        </p:nvSpPr>
        <p:spPr>
          <a:xfrm>
            <a:off x="219766" y="468413"/>
            <a:ext cx="71447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 smtClean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5. Analisi benefici/costi associati agli interventi </a:t>
            </a:r>
          </a:p>
        </p:txBody>
      </p:sp>
      <p:sp>
        <p:nvSpPr>
          <p:cNvPr id="23" name="Rettangolo 22"/>
          <p:cNvSpPr/>
          <p:nvPr/>
        </p:nvSpPr>
        <p:spPr>
          <a:xfrm>
            <a:off x="8476414" y="468413"/>
            <a:ext cx="3619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193641"/>
              </p:ext>
            </p:extLst>
          </p:nvPr>
        </p:nvGraphicFramePr>
        <p:xfrm>
          <a:off x="3599869" y="4693497"/>
          <a:ext cx="4800604" cy="1459654"/>
        </p:xfrm>
        <a:graphic>
          <a:graphicData uri="http://schemas.openxmlformats.org/drawingml/2006/table">
            <a:tbl>
              <a:tblPr/>
              <a:tblGrid>
                <a:gridCol w="1200151">
                  <a:extLst>
                    <a:ext uri="{9D8B030D-6E8A-4147-A177-3AD203B41FA5}">
                      <a16:colId xmlns:a16="http://schemas.microsoft.com/office/drawing/2014/main" val="1905768791"/>
                    </a:ext>
                  </a:extLst>
                </a:gridCol>
                <a:gridCol w="1200151">
                  <a:extLst>
                    <a:ext uri="{9D8B030D-6E8A-4147-A177-3AD203B41FA5}">
                      <a16:colId xmlns:a16="http://schemas.microsoft.com/office/drawing/2014/main" val="3175255419"/>
                    </a:ext>
                  </a:extLst>
                </a:gridCol>
                <a:gridCol w="1200151">
                  <a:extLst>
                    <a:ext uri="{9D8B030D-6E8A-4147-A177-3AD203B41FA5}">
                      <a16:colId xmlns:a16="http://schemas.microsoft.com/office/drawing/2014/main" val="2317425246"/>
                    </a:ext>
                  </a:extLst>
                </a:gridCol>
                <a:gridCol w="1200151">
                  <a:extLst>
                    <a:ext uri="{9D8B030D-6E8A-4147-A177-3AD203B41FA5}">
                      <a16:colId xmlns:a16="http://schemas.microsoft.com/office/drawing/2014/main" val="1000458000"/>
                    </a:ext>
                  </a:extLst>
                </a:gridCol>
              </a:tblGrid>
              <a:tr h="460944">
                <a:tc>
                  <a:txBody>
                    <a:bodyPr/>
                    <a:lstStyle/>
                    <a:p>
                      <a:pPr algn="l" fontAlgn="b"/>
                      <a:r>
                        <a:rPr lang="it-I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400" b="0" i="0" u="none" strike="noStrike" dirty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2440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6034383"/>
                  </a:ext>
                </a:extLst>
              </a:tr>
              <a:tr h="499355">
                <a:tc>
                  <a:txBody>
                    <a:bodyPr/>
                    <a:lstStyle/>
                    <a:p>
                      <a:pPr algn="r" fontAlgn="b"/>
                      <a:r>
                        <a:rPr lang="it-I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10</a:t>
                      </a:r>
                      <a:endParaRPr lang="it-IT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it-IT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9949746"/>
                  </a:ext>
                </a:extLst>
              </a:tr>
              <a:tr h="499355">
                <a:tc>
                  <a:txBody>
                    <a:bodyPr/>
                    <a:lstStyle/>
                    <a:p>
                      <a:pPr algn="l" fontAlgn="b"/>
                      <a:r>
                        <a:rPr lang="it-I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Milioni di Euro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9914093"/>
                  </a:ext>
                </a:extLst>
              </a:tr>
            </a:tbl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7906327" y="5255493"/>
            <a:ext cx="988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1000</a:t>
            </a:r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98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olo 1">
            <a:extLst>
              <a:ext uri="{FF2B5EF4-FFF2-40B4-BE49-F238E27FC236}">
                <a16:creationId xmlns:a16="http://schemas.microsoft.com/office/drawing/2014/main" id="{771A9549-4B79-4D83-841F-04996FC8AFD9}"/>
              </a:ext>
            </a:extLst>
          </p:cNvPr>
          <p:cNvSpPr txBox="1">
            <a:spLocks/>
          </p:cNvSpPr>
          <p:nvPr/>
        </p:nvSpPr>
        <p:spPr>
          <a:xfrm>
            <a:off x="484339" y="545503"/>
            <a:ext cx="11402861" cy="42823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it-IT" sz="2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Software/</a:t>
            </a:r>
            <a:r>
              <a:rPr lang="it-IT" sz="2400" b="1" dirty="0" err="1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tools</a:t>
            </a:r>
            <a:r>
              <a:rPr lang="it-IT" sz="2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 in </a:t>
            </a:r>
            <a:r>
              <a:rPr lang="it-IT" sz="2400" b="1" dirty="0" smtClean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preparazione per la fine del progetto</a:t>
            </a:r>
            <a:endParaRPr lang="it-IT" sz="2400" b="1" dirty="0">
              <a:solidFill>
                <a:srgbClr val="003A70"/>
              </a:solidFill>
              <a:latin typeface="Arial Bold" charset="0"/>
              <a:ea typeface="ＭＳ Ｐゴシック" charset="0"/>
              <a:cs typeface="Arial Bold" charset="0"/>
            </a:endParaRPr>
          </a:p>
          <a:p>
            <a:pPr algn="l"/>
            <a:endParaRPr lang="it-IT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it-IT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it-IT" sz="2400" b="1" i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Soft_GOCT</a:t>
            </a:r>
            <a:r>
              <a:rPr lang="it-IT" sz="24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l"/>
            <a:r>
              <a:rPr lang="it-IT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</a:t>
            </a:r>
            <a:r>
              <a:rPr lang="it-IT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 la generazione dei percorsi ottimali </a:t>
            </a:r>
          </a:p>
          <a:p>
            <a:pPr algn="l"/>
            <a:r>
              <a:rPr lang="it-IT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condizioni multi pericolosità</a:t>
            </a:r>
          </a:p>
          <a:p>
            <a:pPr algn="l"/>
            <a:endParaRPr lang="it-IT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it-IT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it-IT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it-IT" sz="2400" b="1" i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Soft</a:t>
            </a:r>
            <a:r>
              <a:rPr lang="it-IT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_IOCT</a:t>
            </a:r>
            <a:endParaRPr lang="it-IT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it-IT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</a:t>
            </a:r>
            <a:r>
              <a:rPr lang="it-IT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 la gestione del percorso di valutazione</a:t>
            </a:r>
          </a:p>
          <a:p>
            <a:pPr algn="l"/>
            <a:r>
              <a:rPr lang="it-IT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dell’operatività del CT (Indici e Classi)</a:t>
            </a:r>
            <a:endParaRPr lang="it-IT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it-IT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it-IT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it-IT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it-IT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it-IT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it-IT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it-IT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2691" y="1752599"/>
            <a:ext cx="2719134" cy="1522993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2882" y="4040566"/>
            <a:ext cx="1744318" cy="140493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1028" y="4140240"/>
            <a:ext cx="2951854" cy="1305263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5684" y="1704974"/>
            <a:ext cx="2064341" cy="185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93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>
            <a:extLst>
              <a:ext uri="{FF2B5EF4-FFF2-40B4-BE49-F238E27FC236}">
                <a16:creationId xmlns:a16="http://schemas.microsoft.com/office/drawing/2014/main" id="{771A9549-4B79-4D83-841F-04996FC8AFD9}"/>
              </a:ext>
            </a:extLst>
          </p:cNvPr>
          <p:cNvSpPr txBox="1">
            <a:spLocks/>
          </p:cNvSpPr>
          <p:nvPr/>
        </p:nvSpPr>
        <p:spPr>
          <a:xfrm>
            <a:off x="219075" y="937177"/>
            <a:ext cx="11842296" cy="54459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it-IT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Anelli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A., 2021. Seismic fragility and vulnerability curves for the Italian residential building stock – </a:t>
            </a:r>
            <a:r>
              <a:rPr lang="it-IT" sz="1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Structure</a:t>
            </a:r>
            <a:r>
              <a:rPr lang="it-IT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1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Infrastructure</a:t>
            </a:r>
            <a:r>
              <a:rPr lang="it-IT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engineering</a:t>
            </a:r>
            <a:endParaRPr lang="it-IT" sz="1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it-IT" sz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-Caterino 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N,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Azmoodeh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BM, Manfredi G (2018)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Seismic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Mitigation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a Portfolio of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Reinforced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Concrete Frame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Buildings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Optimal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Allocation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a Limited Budget.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Civ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it-IT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10.1155/2018/8184756</a:t>
            </a:r>
          </a:p>
          <a:p>
            <a:pPr algn="just"/>
            <a:endParaRPr lang="it-IT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-Falcone et al., 2021 - </a:t>
            </a: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</a:rPr>
              <a:t>Seismic amplification maps of Italy based on site-specific </a:t>
            </a:r>
            <a:r>
              <a:rPr lang="en-US" sz="1200" b="1" dirty="0" err="1">
                <a:solidFill>
                  <a:srgbClr val="000000"/>
                </a:solidFill>
                <a:latin typeface="Arial" panose="020B0604020202020204" pitchFamily="34" charset="0"/>
              </a:rPr>
              <a:t>microzonation</a:t>
            </a: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</a:rPr>
              <a:t> dataset and one-dimensional numerical </a:t>
            </a:r>
            <a:r>
              <a:rPr lang="en-US" sz="12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approach - </a:t>
            </a:r>
            <a:r>
              <a:rPr lang="it-IT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preparazione </a:t>
            </a:r>
          </a:p>
          <a:p>
            <a:pPr algn="just"/>
            <a:endParaRPr lang="it-IT" sz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-Libro 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bianco sulla ricostruzione privata fuori dai centri storici nei comuni colpiti dal sisma dell’Abruzzo del 6 Aprile 2009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it-IT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it-IT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Liquefact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2020. The Challenge to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Community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Resilience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http://www.liquefact.eu</a:t>
            </a:r>
            <a:r>
              <a:rPr lang="it-IT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/</a:t>
            </a:r>
            <a:r>
              <a:rPr lang="it-IT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just"/>
            <a:endParaRPr lang="it-IT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-Mori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F., Gaudiosi, I., Tarquini, E.,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Bramerini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F.,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Castenetto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S., Naso, G., Spina, D., 2019.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HSM: a synthetic damage-constrained seismic hazard parameter. Bull.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Earthq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2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</a:t>
            </a:r>
            <a:r>
              <a:rPr lang="it-IT" sz="12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doi.org/10.1007/s10518-019-00677-2</a:t>
            </a:r>
            <a:endParaRPr lang="it-IT" sz="1200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it-IT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-Mori</a:t>
            </a:r>
            <a:r>
              <a:rPr lang="it-IT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F., Gena, A., </a:t>
            </a:r>
            <a:r>
              <a:rPr lang="it-IT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Mendicelli</a:t>
            </a:r>
            <a:r>
              <a:rPr lang="it-IT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A., Naso, G., Spina, D., </a:t>
            </a:r>
            <a:r>
              <a:rPr lang="it-IT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2020. 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Seismic emergency system evaluation: The role of seismic hazard and local effects. </a:t>
            </a:r>
            <a:r>
              <a:rPr lang="it-IT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</a:t>
            </a:r>
            <a:r>
              <a:rPr lang="it-IT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Geol</a:t>
            </a:r>
            <a:r>
              <a:rPr lang="it-IT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https://doi.org/10.1016/j.enggeo.2020.105587 </a:t>
            </a:r>
            <a:endParaRPr lang="it-IT" sz="1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it-IT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it-IT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Mori </a:t>
            </a:r>
            <a:r>
              <a:rPr lang="it-IT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F, </a:t>
            </a:r>
            <a:r>
              <a:rPr lang="it-IT" sz="1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Mendicelli</a:t>
            </a:r>
            <a:r>
              <a:rPr lang="it-IT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 Moscatelli M, et al (2020) A new Vs30 </a:t>
            </a:r>
            <a:r>
              <a:rPr lang="it-IT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</a:t>
            </a:r>
            <a:r>
              <a:rPr lang="it-IT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it-IT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Italy</a:t>
            </a:r>
            <a:r>
              <a:rPr lang="it-IT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</a:t>
            </a:r>
            <a:r>
              <a:rPr lang="it-IT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the </a:t>
            </a:r>
            <a:r>
              <a:rPr lang="it-IT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seismic</a:t>
            </a:r>
            <a:r>
              <a:rPr lang="it-IT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microzonation</a:t>
            </a:r>
            <a:r>
              <a:rPr lang="it-IT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dataset</a:t>
            </a:r>
            <a:r>
              <a:rPr lang="it-IT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</a:t>
            </a:r>
            <a:r>
              <a:rPr lang="it-IT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Geol</a:t>
            </a:r>
            <a:r>
              <a:rPr lang="it-IT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it-IT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10.1016/j.enggeo.2020.105745</a:t>
            </a:r>
          </a:p>
          <a:p>
            <a:pPr algn="just"/>
            <a:endParaRPr lang="en-US" sz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Nowicki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Jessee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M.A., Hamburger, M.W.,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Allstadt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K., Wald, D.J., Robeson, S.M.,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Tanyas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H., Hearne, M., Thompson, E.M., 2018. A Global Empirical Model for Near-Real-Time Assessment of Seismically Induced Landslides. J.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Geophys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Res. Earth Surf. https://doi.org/10.1029/2017JF004494</a:t>
            </a:r>
            <a:endParaRPr lang="it-IT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it-IT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-Spina, D., </a:t>
            </a:r>
            <a:r>
              <a:rPr lang="it-IT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Acunzo</a:t>
            </a: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G., Fiorini, N., Mori, F., Dolce, M., 2019.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probabilistic simplified seismic model of masonry buildings based on ambient vibrations. Bull.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Earthq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Eng.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</a:t>
            </a:r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doi.org/10.1007/s10518-018-0481-y</a:t>
            </a:r>
            <a:endParaRPr lang="en-US" sz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it-IT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Vacca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al., SMAV analysis for the fragility curves of civil protection strategic buildings – in </a:t>
            </a:r>
            <a:r>
              <a:rPr lang="en-US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preparazione</a:t>
            </a:r>
            <a:endParaRPr 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-Zhu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J.,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Baise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L.G., Thompson, E.M., 2017. An updated geospatial liquefaction model for global application. Bull.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Seismol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Soc. Am. https://</a:t>
            </a:r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doi.org/10.1785/0120160198</a:t>
            </a:r>
            <a:endParaRPr lang="it-IT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it-IT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it-IT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it-IT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it-IT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it-IT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it-IT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it-IT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219075" y="465443"/>
            <a:ext cx="1954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latin typeface="Arial Bold"/>
              </a:rPr>
              <a:t>Bibliografia </a:t>
            </a:r>
            <a:endParaRPr lang="it-IT" sz="2400" b="1" dirty="0">
              <a:latin typeface="Arial Bold"/>
            </a:endParaRPr>
          </a:p>
        </p:txBody>
      </p:sp>
    </p:spTree>
    <p:extLst>
      <p:ext uri="{BB962C8B-B14F-4D97-AF65-F5344CB8AC3E}">
        <p14:creationId xmlns:p14="http://schemas.microsoft.com/office/powerpoint/2010/main" val="357739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asellaDiTesto 17"/>
          <p:cNvSpPr txBox="1"/>
          <p:nvPr/>
        </p:nvSpPr>
        <p:spPr>
          <a:xfrm>
            <a:off x="738193" y="2045214"/>
            <a:ext cx="1047273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Di seguito si presenta l’applicazione al CT pilota di 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Castellaneta 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ed in particolare la simulazione ed il prototipo del:</a:t>
            </a:r>
          </a:p>
          <a:p>
            <a:endParaRPr lang="it-IT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calcolo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dell’operatività 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ANTE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 per </a:t>
            </a:r>
            <a:r>
              <a:rPr lang="it-IT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=475 anni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tima del 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miglioramento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del sistema con ipotesi di intervento e analisi benefici/costi associata a </a:t>
            </a:r>
            <a:r>
              <a:rPr lang="it-IT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=475 anni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uovo calcolo dell’operatività (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POST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 a </a:t>
            </a:r>
            <a:r>
              <a:rPr lang="it-IT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=475 anni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Verifica per </a:t>
            </a:r>
            <a:r>
              <a:rPr lang="it-IT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</a:t>
            </a:r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=100 anni </a:t>
            </a:r>
            <a:endParaRPr lang="it-IT" sz="2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6551165" y="461483"/>
            <a:ext cx="56408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200" b="1" i="1" dirty="0" smtClean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APPLICAZIONE CT PILOTA</a:t>
            </a:r>
          </a:p>
          <a:p>
            <a:endParaRPr lang="it-IT" sz="3200" b="1" i="1" dirty="0"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/>
        </p:nvSpPr>
        <p:spPr>
          <a:xfrm>
            <a:off x="504959" y="4020227"/>
            <a:ext cx="409533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 smtClean="0">
                <a:solidFill>
                  <a:schemeClr val="accent5"/>
                </a:solidFill>
                <a:latin typeface="Arial Bold"/>
                <a:ea typeface="+mj-ea"/>
                <a:cs typeface="+mj-cs"/>
              </a:rPr>
              <a:t>Il portafoglio degli oggetti del sistema strutturale di emergenza del CT </a:t>
            </a:r>
          </a:p>
          <a:p>
            <a:endParaRPr lang="it-IT" sz="2400" b="1" dirty="0">
              <a:solidFill>
                <a:schemeClr val="accent5"/>
              </a:solidFill>
              <a:latin typeface="Arial Bold"/>
              <a:ea typeface="+mj-ea"/>
              <a:cs typeface="+mj-cs"/>
            </a:endParaRPr>
          </a:p>
          <a:p>
            <a:r>
              <a:rPr lang="it-IT" sz="2400" b="1" dirty="0" smtClean="0">
                <a:solidFill>
                  <a:schemeClr val="accent5"/>
                </a:solidFill>
                <a:latin typeface="Arial Bold"/>
                <a:ea typeface="+mj-ea"/>
                <a:cs typeface="+mj-cs"/>
              </a:rPr>
              <a:t>-18 nodi primari</a:t>
            </a:r>
          </a:p>
          <a:p>
            <a:r>
              <a:rPr lang="it-IT" sz="2400" b="1" dirty="0">
                <a:solidFill>
                  <a:schemeClr val="accent5"/>
                </a:solidFill>
                <a:latin typeface="Arial Bold"/>
                <a:ea typeface="+mj-ea"/>
                <a:cs typeface="+mj-cs"/>
              </a:rPr>
              <a:t>-</a:t>
            </a:r>
            <a:r>
              <a:rPr lang="it-IT" sz="2400" b="1" dirty="0" smtClean="0">
                <a:solidFill>
                  <a:schemeClr val="accent5"/>
                </a:solidFill>
                <a:latin typeface="Arial Bold"/>
                <a:ea typeface="+mj-ea"/>
                <a:cs typeface="+mj-cs"/>
              </a:rPr>
              <a:t>208 archi</a:t>
            </a:r>
          </a:p>
          <a:p>
            <a:endParaRPr lang="it-IT" sz="2400" b="1" dirty="0">
              <a:solidFill>
                <a:schemeClr val="accent5"/>
              </a:solidFill>
              <a:latin typeface="Arial Bold"/>
              <a:ea typeface="+mj-ea"/>
              <a:cs typeface="+mj-cs"/>
            </a:endParaRPr>
          </a:p>
          <a:p>
            <a:endParaRPr lang="it-IT" sz="2400" b="1" dirty="0" smtClean="0">
              <a:solidFill>
                <a:schemeClr val="accent5"/>
              </a:solidFill>
              <a:latin typeface="Arial Bold"/>
              <a:ea typeface="+mj-ea"/>
              <a:cs typeface="+mj-cs"/>
            </a:endParaRPr>
          </a:p>
          <a:p>
            <a:endParaRPr lang="it-IT" sz="2400" b="1" dirty="0">
              <a:solidFill>
                <a:schemeClr val="accent5"/>
              </a:solidFill>
              <a:latin typeface="Arial Bold"/>
              <a:ea typeface="+mj-ea"/>
              <a:cs typeface="+mj-cs"/>
            </a:endParaRPr>
          </a:p>
          <a:p>
            <a:endParaRPr lang="it-IT" sz="2400" b="1" dirty="0">
              <a:solidFill>
                <a:schemeClr val="accent5"/>
              </a:solidFill>
              <a:latin typeface="Arial Bold"/>
              <a:ea typeface="+mj-ea"/>
              <a:cs typeface="+mj-cs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659737" y="2008541"/>
            <a:ext cx="3619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b="1" dirty="0">
                <a:solidFill>
                  <a:srgbClr val="0070C0"/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236" y="263236"/>
            <a:ext cx="6594764" cy="6594764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280994" y="413348"/>
            <a:ext cx="5640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Operatività strutturale del contesto territoriale di </a:t>
            </a:r>
            <a:r>
              <a:rPr lang="it-IT" sz="2400" b="1" dirty="0" smtClean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Castellaneta</a:t>
            </a:r>
            <a:endParaRPr lang="it-IT" sz="2400" b="1" dirty="0"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59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801" y="307111"/>
            <a:ext cx="6477000" cy="647700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7698649" y="5483434"/>
            <a:ext cx="2143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old"/>
              </a:rPr>
              <a:t>Mappa Vs30</a:t>
            </a:r>
          </a:p>
        </p:txBody>
      </p:sp>
      <p:sp>
        <p:nvSpPr>
          <p:cNvPr id="6" name="Rettangolo 5"/>
          <p:cNvSpPr/>
          <p:nvPr/>
        </p:nvSpPr>
        <p:spPr>
          <a:xfrm>
            <a:off x="124241" y="2382564"/>
            <a:ext cx="3619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sp>
        <p:nvSpPr>
          <p:cNvPr id="7" name="Rettangolo 6"/>
          <p:cNvSpPr/>
          <p:nvPr/>
        </p:nvSpPr>
        <p:spPr>
          <a:xfrm>
            <a:off x="280994" y="413348"/>
            <a:ext cx="5640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Operatività strutturale del contesto territoriale di </a:t>
            </a:r>
            <a:r>
              <a:rPr lang="it-IT" sz="2400" b="1" dirty="0" smtClean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Castellaneta</a:t>
            </a:r>
            <a:endParaRPr lang="it-IT" sz="2400" b="1" dirty="0"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23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257" y="674255"/>
            <a:ext cx="6183745" cy="6183745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7638111" y="5614900"/>
            <a:ext cx="3374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old"/>
              </a:rPr>
              <a:t>Mappa FA</a:t>
            </a:r>
          </a:p>
        </p:txBody>
      </p:sp>
      <p:sp>
        <p:nvSpPr>
          <p:cNvPr id="7" name="Rettangolo 6"/>
          <p:cNvSpPr/>
          <p:nvPr/>
        </p:nvSpPr>
        <p:spPr>
          <a:xfrm>
            <a:off x="124241" y="1831209"/>
            <a:ext cx="40953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400" b="1" dirty="0" smtClean="0">
              <a:solidFill>
                <a:schemeClr val="accent5"/>
              </a:solidFill>
              <a:latin typeface="Arial Bold"/>
              <a:ea typeface="+mj-ea"/>
              <a:cs typeface="+mj-cs"/>
            </a:endParaRPr>
          </a:p>
          <a:p>
            <a:endParaRPr lang="it-IT" sz="2400" b="1" dirty="0">
              <a:solidFill>
                <a:schemeClr val="accent5"/>
              </a:solidFill>
              <a:latin typeface="Arial Bold"/>
              <a:ea typeface="+mj-ea"/>
              <a:cs typeface="+mj-cs"/>
            </a:endParaRPr>
          </a:p>
          <a:p>
            <a:endParaRPr lang="it-IT" sz="2400" b="1" dirty="0" smtClean="0">
              <a:solidFill>
                <a:schemeClr val="accent5"/>
              </a:solidFill>
              <a:latin typeface="Arial Bold"/>
              <a:ea typeface="+mj-ea"/>
              <a:cs typeface="+mj-cs"/>
            </a:endParaRPr>
          </a:p>
          <a:p>
            <a:endParaRPr lang="it-IT" sz="2400" b="1" dirty="0">
              <a:solidFill>
                <a:schemeClr val="accent5"/>
              </a:solidFill>
              <a:latin typeface="Arial Bold"/>
              <a:ea typeface="+mj-ea"/>
              <a:cs typeface="+mj-cs"/>
            </a:endParaRPr>
          </a:p>
          <a:p>
            <a:endParaRPr lang="it-IT" sz="2400" b="1" dirty="0">
              <a:solidFill>
                <a:schemeClr val="accent5"/>
              </a:solidFill>
              <a:latin typeface="Arial Bold"/>
              <a:ea typeface="+mj-ea"/>
              <a:cs typeface="+mj-cs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124241" y="2382564"/>
            <a:ext cx="3619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sp>
        <p:nvSpPr>
          <p:cNvPr id="10" name="Rettangolo 9"/>
          <p:cNvSpPr/>
          <p:nvPr/>
        </p:nvSpPr>
        <p:spPr>
          <a:xfrm>
            <a:off x="280994" y="413348"/>
            <a:ext cx="5640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Operatività strutturale del contesto territoriale di </a:t>
            </a:r>
            <a:r>
              <a:rPr lang="it-IT" sz="2400" b="1" dirty="0" smtClean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Castellaneta</a:t>
            </a:r>
            <a:endParaRPr lang="it-IT" sz="2400" b="1" dirty="0"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85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745" y="404639"/>
            <a:ext cx="6560127" cy="6560127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02617" y="5079641"/>
            <a:ext cx="462723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Esempio di scuotimento sismico amplificato ai nodi del grafo in termini di PGA per uno degli scenari associati al periodo di ritorno di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475 anni</a:t>
            </a:r>
          </a:p>
          <a:p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71981" y="3407054"/>
            <a:ext cx="41999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Scenari estratti da procedura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stocastica con </a:t>
            </a:r>
            <a:r>
              <a:rPr lang="it-IT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Openquake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it-IT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170</a:t>
            </a:r>
            <a:r>
              <a:rPr lang="it-IT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scenari </a:t>
            </a:r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a 100 anni</a:t>
            </a:r>
          </a:p>
          <a:p>
            <a:r>
              <a:rPr lang="it-IT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it-IT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lang="it-IT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scenari </a:t>
            </a:r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a 475 anni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7881151" y="5320144"/>
            <a:ext cx="16969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old"/>
              </a:rPr>
              <a:t>Esempio di scenario agli oggetti</a:t>
            </a:r>
            <a:endParaRPr lang="it-IT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old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246793" y="1696627"/>
            <a:ext cx="3619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sp>
        <p:nvSpPr>
          <p:cNvPr id="8" name="Rettangolo 7"/>
          <p:cNvSpPr/>
          <p:nvPr/>
        </p:nvSpPr>
        <p:spPr>
          <a:xfrm>
            <a:off x="280994" y="413348"/>
            <a:ext cx="5640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Operatività strutturale del contesto territoriale di </a:t>
            </a:r>
            <a:r>
              <a:rPr lang="it-IT" sz="2400" b="1" dirty="0" smtClean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Castellaneta</a:t>
            </a:r>
            <a:endParaRPr lang="it-IT" sz="2400" b="1" dirty="0"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13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251397" y="4601198"/>
            <a:ext cx="4689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Mappa Probabilità frana con modello logistico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Nowicki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et al. (2018)</a:t>
            </a:r>
          </a:p>
          <a:p>
            <a:pPr algn="just"/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890" y="427180"/>
            <a:ext cx="6430819" cy="6430819"/>
          </a:xfrm>
          <a:prstGeom prst="rect">
            <a:avLst/>
          </a:prstGeom>
        </p:spPr>
      </p:pic>
      <p:sp>
        <p:nvSpPr>
          <p:cNvPr id="15" name="CasellaDiTesto 14"/>
          <p:cNvSpPr txBox="1"/>
          <p:nvPr/>
        </p:nvSpPr>
        <p:spPr>
          <a:xfrm>
            <a:off x="8025282" y="5126182"/>
            <a:ext cx="1811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Mappa Probabilità frana</a:t>
            </a:r>
          </a:p>
        </p:txBody>
      </p:sp>
      <p:sp>
        <p:nvSpPr>
          <p:cNvPr id="7" name="Rettangolo 6"/>
          <p:cNvSpPr/>
          <p:nvPr/>
        </p:nvSpPr>
        <p:spPr>
          <a:xfrm>
            <a:off x="246793" y="1696627"/>
            <a:ext cx="3619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280994" y="413348"/>
            <a:ext cx="5640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Operatività strutturale del contesto territoriale di </a:t>
            </a:r>
            <a:r>
              <a:rPr lang="it-IT" sz="2400" b="1" dirty="0" smtClean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Castellaneta</a:t>
            </a:r>
            <a:endParaRPr lang="it-IT" sz="2400" b="1" dirty="0"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23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141" y="304269"/>
            <a:ext cx="6336676" cy="6336676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251397" y="4601198"/>
            <a:ext cx="4689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Mappa Probabilità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liquefazione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con modello logistico </a:t>
            </a:r>
            <a:r>
              <a:rPr lang="it-IT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Zhu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et al. (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2017)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7581936" y="5016696"/>
            <a:ext cx="24025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Mappa Probabilità </a:t>
            </a:r>
            <a:r>
              <a:rPr lang="it-I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liquefazione</a:t>
            </a:r>
            <a:endParaRPr lang="it-IT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246793" y="1696627"/>
            <a:ext cx="3619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280994" y="413348"/>
            <a:ext cx="5640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Operatività strutturale del contesto territoriale di </a:t>
            </a:r>
            <a:r>
              <a:rPr lang="it-IT" sz="2400" b="1" dirty="0" smtClean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Castellaneta</a:t>
            </a:r>
            <a:endParaRPr lang="it-IT" sz="2400" b="1" dirty="0"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41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5">
            <a:extLst>
              <a:ext uri="{FF2B5EF4-FFF2-40B4-BE49-F238E27FC236}">
                <a16:creationId xmlns:a16="http://schemas.microsoft.com/office/drawing/2014/main" id="{BC67F034-9F67-AA4C-9B2B-9B3CF7C4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927" y="625246"/>
            <a:ext cx="1041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b="1" dirty="0" smtClean="0">
                <a:solidFill>
                  <a:srgbClr val="003A70"/>
                </a:solidFill>
                <a:latin typeface="Arial Bold" charset="0"/>
                <a:cs typeface="Arial Bold" charset="0"/>
              </a:rPr>
              <a:t>Dove si colloca la fase di valutazione dell’operatività strutturale</a:t>
            </a:r>
            <a:endParaRPr lang="it-IT" b="1" dirty="0">
              <a:solidFill>
                <a:srgbClr val="003A70"/>
              </a:solidFill>
              <a:latin typeface="Arial Bold" charset="0"/>
              <a:cs typeface="Arial Bold" charset="0"/>
            </a:endParaRPr>
          </a:p>
        </p:txBody>
      </p:sp>
      <p:pic>
        <p:nvPicPr>
          <p:cNvPr id="20" name="Immagin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709" y="1604197"/>
            <a:ext cx="10251629" cy="383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14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asellaDiTesto 18"/>
          <p:cNvSpPr txBox="1"/>
          <p:nvPr/>
        </p:nvSpPr>
        <p:spPr>
          <a:xfrm>
            <a:off x="1465091" y="6186946"/>
            <a:ext cx="963227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Probabilità di eccedere il danno associato alla perdita dell’operatività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strutturale</a:t>
            </a:r>
          </a:p>
          <a:p>
            <a:r>
              <a:rPr lang="it-IT" sz="1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*ES2 Ospedale di Castellaneta: non è stato possibile effettuare le misure causa emergenza COVID-19</a:t>
            </a:r>
            <a:endParaRPr lang="it-IT" sz="15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1599692" y="2097519"/>
            <a:ext cx="93630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Curve di fragilità ottenute con misure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di vibrazione (POLIBA)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e modello SMAV </a:t>
            </a:r>
          </a:p>
        </p:txBody>
      </p:sp>
      <p:sp>
        <p:nvSpPr>
          <p:cNvPr id="9" name="Rettangolo 8"/>
          <p:cNvSpPr/>
          <p:nvPr/>
        </p:nvSpPr>
        <p:spPr>
          <a:xfrm>
            <a:off x="280994" y="1537864"/>
            <a:ext cx="33329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Componente </a:t>
            </a:r>
            <a:r>
              <a:rPr lang="it-IT" sz="2000" b="1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vulnerabilità</a:t>
            </a:r>
            <a:endParaRPr lang="it-IT" sz="2000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8386618" y="3251372"/>
            <a:ext cx="331585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1.ES1: Municipio Castellaneta </a:t>
            </a:r>
          </a:p>
          <a:p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2.ES3: VVF Castellaneta</a:t>
            </a:r>
          </a:p>
          <a:p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3.COC1 Ginosa</a:t>
            </a:r>
          </a:p>
          <a:p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4.COC2 Laterza</a:t>
            </a:r>
          </a:p>
          <a:p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5.COC3 Mottola</a:t>
            </a:r>
          </a:p>
          <a:p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6.COC4 Palagiano</a:t>
            </a:r>
          </a:p>
          <a:p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7.COC5 Palagianello</a:t>
            </a:r>
          </a:p>
        </p:txBody>
      </p:sp>
      <p:sp>
        <p:nvSpPr>
          <p:cNvPr id="8" name="Rettangolo 7"/>
          <p:cNvSpPr/>
          <p:nvPr/>
        </p:nvSpPr>
        <p:spPr>
          <a:xfrm>
            <a:off x="8583984" y="373969"/>
            <a:ext cx="3619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rgbClr val="0070C0"/>
                </a:solidFill>
                <a:latin typeface="Arial Bold" charset="0"/>
                <a:ea typeface="ＭＳ Ｐゴシック" charset="0"/>
                <a:cs typeface="Arial Bold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graphicFrame>
        <p:nvGraphicFramePr>
          <p:cNvPr id="11" name="Grafico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561574"/>
              </p:ext>
            </p:extLst>
          </p:nvPr>
        </p:nvGraphicFramePr>
        <p:xfrm>
          <a:off x="2395692" y="2542288"/>
          <a:ext cx="5497925" cy="3449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Rettangolo 11"/>
          <p:cNvSpPr/>
          <p:nvPr/>
        </p:nvSpPr>
        <p:spPr>
          <a:xfrm>
            <a:off x="280994" y="413348"/>
            <a:ext cx="5640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Operatività strutturale del contesto territoriale di </a:t>
            </a:r>
            <a:r>
              <a:rPr lang="it-IT" sz="2400" b="1" dirty="0" smtClean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Castellaneta</a:t>
            </a:r>
            <a:endParaRPr lang="it-IT" sz="2400" b="1" dirty="0"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16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/>
          <p:cNvSpPr txBox="1"/>
          <p:nvPr/>
        </p:nvSpPr>
        <p:spPr>
          <a:xfrm>
            <a:off x="7698923" y="1433460"/>
            <a:ext cx="3320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Legenda indici e classi</a:t>
            </a:r>
            <a:endParaRPr lang="it-IT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412636" y="1612773"/>
            <a:ext cx="4807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RISULTATI </a:t>
            </a:r>
            <a:r>
              <a:rPr lang="it-IT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=475 anni</a:t>
            </a:r>
          </a:p>
        </p:txBody>
      </p:sp>
      <p:sp>
        <p:nvSpPr>
          <p:cNvPr id="17" name="Rettangolo arrotondato 16"/>
          <p:cNvSpPr/>
          <p:nvPr/>
        </p:nvSpPr>
        <p:spPr>
          <a:xfrm>
            <a:off x="219766" y="2084240"/>
            <a:ext cx="11876440" cy="1982935"/>
          </a:xfrm>
          <a:prstGeom prst="roundRect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Rettangolo arrotondato 17"/>
          <p:cNvSpPr/>
          <p:nvPr/>
        </p:nvSpPr>
        <p:spPr>
          <a:xfrm>
            <a:off x="219765" y="4115889"/>
            <a:ext cx="11876440" cy="2238729"/>
          </a:xfrm>
          <a:prstGeom prst="roundRect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20" name="Tabella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968839"/>
              </p:ext>
            </p:extLst>
          </p:nvPr>
        </p:nvGraphicFramePr>
        <p:xfrm>
          <a:off x="7698923" y="2132954"/>
          <a:ext cx="1793966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6983">
                  <a:extLst>
                    <a:ext uri="{9D8B030D-6E8A-4147-A177-3AD203B41FA5}">
                      <a16:colId xmlns:a16="http://schemas.microsoft.com/office/drawing/2014/main" val="2400589751"/>
                    </a:ext>
                  </a:extLst>
                </a:gridCol>
                <a:gridCol w="896983">
                  <a:extLst>
                    <a:ext uri="{9D8B030D-6E8A-4147-A177-3AD203B41FA5}">
                      <a16:colId xmlns:a16="http://schemas.microsoft.com/office/drawing/2014/main" val="3482122650"/>
                    </a:ext>
                  </a:extLst>
                </a:gridCol>
              </a:tblGrid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bg1"/>
                          </a:solidFill>
                          <a:effectLst/>
                        </a:rPr>
                        <a:t>CLASSE</a:t>
                      </a:r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bg1"/>
                          </a:solidFill>
                          <a:effectLst/>
                        </a:rPr>
                        <a:t>INDICE</a:t>
                      </a:r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extLst>
                  <a:ext uri="{0D108BD9-81ED-4DB2-BD59-A6C34878D82A}">
                    <a16:rowId xmlns:a16="http://schemas.microsoft.com/office/drawing/2014/main" val="1982205087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0.8 - 1.0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1283175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</a:rPr>
                        <a:t>0.6 - 0.8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155249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</a:rPr>
                        <a:t>0.4 - 0.6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5504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D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</a:rPr>
                        <a:t>0.2 - 0.4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015605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</a:rPr>
                        <a:t>0 - 0.2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7099091"/>
                  </a:ext>
                </a:extLst>
              </a:tr>
            </a:tbl>
          </a:graphicData>
        </a:graphic>
      </p:graphicFrame>
      <p:graphicFrame>
        <p:nvGraphicFramePr>
          <p:cNvPr id="21" name="Tabella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201305"/>
              </p:ext>
            </p:extLst>
          </p:nvPr>
        </p:nvGraphicFramePr>
        <p:xfrm>
          <a:off x="7698923" y="4184205"/>
          <a:ext cx="1793966" cy="2057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6983">
                  <a:extLst>
                    <a:ext uri="{9D8B030D-6E8A-4147-A177-3AD203B41FA5}">
                      <a16:colId xmlns:a16="http://schemas.microsoft.com/office/drawing/2014/main" val="2400589751"/>
                    </a:ext>
                  </a:extLst>
                </a:gridCol>
                <a:gridCol w="896983">
                  <a:extLst>
                    <a:ext uri="{9D8B030D-6E8A-4147-A177-3AD203B41FA5}">
                      <a16:colId xmlns:a16="http://schemas.microsoft.com/office/drawing/2014/main" val="3482122650"/>
                    </a:ext>
                  </a:extLst>
                </a:gridCol>
              </a:tblGrid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solidFill>
                            <a:schemeClr val="bg1"/>
                          </a:solidFill>
                          <a:effectLst/>
                        </a:rPr>
                        <a:t>COCT</a:t>
                      </a:r>
                      <a:endParaRPr lang="it-IT" sz="20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solidFill>
                            <a:schemeClr val="bg1"/>
                          </a:solidFill>
                          <a:effectLst/>
                        </a:rPr>
                        <a:t>IOCT</a:t>
                      </a:r>
                      <a:endParaRPr lang="it-IT" sz="20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extLst>
                  <a:ext uri="{0D108BD9-81ED-4DB2-BD59-A6C34878D82A}">
                    <a16:rowId xmlns:a16="http://schemas.microsoft.com/office/drawing/2014/main" val="1982205087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effectLst/>
                        </a:rPr>
                        <a:t>0.60 - 1.0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1283175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effectLst/>
                        </a:rPr>
                        <a:t>0.35 - 0.6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155249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effectLst/>
                        </a:rPr>
                        <a:t>0.15 - 0.35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5504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D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effectLst/>
                        </a:rPr>
                        <a:t>0.05 - 0.15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015605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effectLst/>
                        </a:rPr>
                        <a:t>0 - 0.05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7099091"/>
                  </a:ext>
                </a:extLst>
              </a:tr>
            </a:tbl>
          </a:graphicData>
        </a:graphic>
      </p:graphicFrame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144601"/>
              </p:ext>
            </p:extLst>
          </p:nvPr>
        </p:nvGraphicFramePr>
        <p:xfrm>
          <a:off x="736022" y="2404752"/>
          <a:ext cx="5676900" cy="2362200"/>
        </p:xfrm>
        <a:graphic>
          <a:graphicData uri="http://schemas.openxmlformats.org/drawingml/2006/table">
            <a:tbl>
              <a:tblPr/>
              <a:tblGrid>
                <a:gridCol w="1968500">
                  <a:extLst>
                    <a:ext uri="{9D8B030D-6E8A-4147-A177-3AD203B41FA5}">
                      <a16:colId xmlns:a16="http://schemas.microsoft.com/office/drawing/2014/main" val="2179702004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16119884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val="2216093553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80583607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pPr algn="l" rtl="0" fontAlgn="b"/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INDICE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CLASSE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1311127"/>
                  </a:ext>
                </a:extLst>
              </a:tr>
              <a:tr h="228600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Componenti del sistema di gestione dell'emergenza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ES fondamentali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0.78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694879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Area di ammassamento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1044881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Edifici COC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0.86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3890651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Aree di ricovero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0341017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Connessioni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0.87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587505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Out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886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/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84728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510288"/>
                  </a:ext>
                </a:extLst>
              </a:tr>
              <a:tr h="22860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Contesto Territoriale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0.59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06111"/>
                  </a:ext>
                </a:extLst>
              </a:tr>
            </a:tbl>
          </a:graphicData>
        </a:graphic>
      </p:graphicFrame>
      <p:sp>
        <p:nvSpPr>
          <p:cNvPr id="15" name="Rettangolo 14"/>
          <p:cNvSpPr/>
          <p:nvPr/>
        </p:nvSpPr>
        <p:spPr>
          <a:xfrm>
            <a:off x="280994" y="413348"/>
            <a:ext cx="5640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Operatività strutturale del contesto territoriale di </a:t>
            </a:r>
            <a:r>
              <a:rPr lang="it-IT" sz="2400" b="1" dirty="0" smtClean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Castellaneta</a:t>
            </a:r>
            <a:endParaRPr lang="it-IT" sz="2400" b="1" dirty="0"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9650117" y="2489160"/>
            <a:ext cx="2446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Risultati </a:t>
            </a:r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per le singole componenti</a:t>
            </a:r>
            <a:endParaRPr lang="it-IT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9650118" y="4759232"/>
            <a:ext cx="2446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Risultato </a:t>
            </a:r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globale per il Contesto Territoriale</a:t>
            </a:r>
            <a:endParaRPr lang="it-IT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53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/>
          <p:cNvSpPr/>
          <p:nvPr/>
        </p:nvSpPr>
        <p:spPr>
          <a:xfrm>
            <a:off x="1083973" y="1299450"/>
            <a:ext cx="998119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b="1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endParaRPr lang="it-IT" b="1" dirty="0" smtClean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endParaRPr lang="it-IT" b="1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r>
              <a:rPr lang="it-IT" sz="20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Criticità riscontrate </a:t>
            </a:r>
            <a:r>
              <a:rPr lang="it-I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(tralasciando indici in classe A)</a:t>
            </a:r>
            <a:r>
              <a:rPr lang="it-IT" sz="20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it-IT" sz="20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 475 </a:t>
            </a:r>
            <a:r>
              <a:rPr lang="it-IT" sz="20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anni</a:t>
            </a:r>
            <a:endParaRPr lang="it-IT" sz="2000" b="1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endParaRPr lang="it-IT" sz="2000" b="1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Criticità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1 (CR1) -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ttangolo arrotondato 1"/>
          <p:cNvSpPr/>
          <p:nvPr/>
        </p:nvSpPr>
        <p:spPr>
          <a:xfrm>
            <a:off x="6742545" y="4082473"/>
            <a:ext cx="5208020" cy="20745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it-IT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CR1</a:t>
            </a:r>
            <a:endParaRPr lang="it-IT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341955" y="1513184"/>
            <a:ext cx="82221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solidFill>
                  <a:schemeClr val="accent1"/>
                </a:solidFill>
                <a:latin typeface="Arial Bold"/>
                <a:ea typeface="+mj-ea"/>
                <a:cs typeface="+mj-cs"/>
              </a:rPr>
              <a:t>Analisi benefici/costi associata agli interventi per il miglioramento</a:t>
            </a:r>
            <a:endParaRPr lang="it-IT" sz="2000" b="1" dirty="0">
              <a:solidFill>
                <a:schemeClr val="accent1"/>
              </a:solidFill>
              <a:latin typeface="Arial Bold"/>
              <a:ea typeface="+mj-ea"/>
              <a:cs typeface="+mj-cs"/>
            </a:endParaRPr>
          </a:p>
        </p:txBody>
      </p:sp>
      <p:graphicFrame>
        <p:nvGraphicFramePr>
          <p:cNvPr id="7" name="Tabel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680262"/>
              </p:ext>
            </p:extLst>
          </p:nvPr>
        </p:nvGraphicFramePr>
        <p:xfrm>
          <a:off x="5498522" y="3852552"/>
          <a:ext cx="5676900" cy="2362200"/>
        </p:xfrm>
        <a:graphic>
          <a:graphicData uri="http://schemas.openxmlformats.org/drawingml/2006/table">
            <a:tbl>
              <a:tblPr/>
              <a:tblGrid>
                <a:gridCol w="1968500">
                  <a:extLst>
                    <a:ext uri="{9D8B030D-6E8A-4147-A177-3AD203B41FA5}">
                      <a16:colId xmlns:a16="http://schemas.microsoft.com/office/drawing/2014/main" val="2179702004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16119884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val="2216093553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80583607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pPr algn="l" rtl="0" fontAlgn="b"/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INDICE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CLASSE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1311127"/>
                  </a:ext>
                </a:extLst>
              </a:tr>
              <a:tr h="228600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Componenti del sistema di gestione dell'emergenza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ES fondamentali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0.78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694879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Area di ammassamento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1044881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Edifici COC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0.86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3890651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Aree di ricovero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0341017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Connessioni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0.87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587505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Out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886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/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84728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510288"/>
                  </a:ext>
                </a:extLst>
              </a:tr>
              <a:tr h="22860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Contesto Territoriale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0.59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06111"/>
                  </a:ext>
                </a:extLst>
              </a:tr>
            </a:tbl>
          </a:graphicData>
        </a:graphic>
      </p:graphicFrame>
      <p:sp>
        <p:nvSpPr>
          <p:cNvPr id="11" name="Rettangolo 10"/>
          <p:cNvSpPr/>
          <p:nvPr/>
        </p:nvSpPr>
        <p:spPr>
          <a:xfrm>
            <a:off x="280994" y="413348"/>
            <a:ext cx="5640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Operatività strutturale del contesto territoriale di </a:t>
            </a:r>
            <a:r>
              <a:rPr lang="it-IT" sz="2400" b="1" dirty="0" smtClean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Castellaneta</a:t>
            </a:r>
            <a:endParaRPr lang="it-IT" sz="2400" b="1" dirty="0"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23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/>
          <p:cNvSpPr/>
          <p:nvPr/>
        </p:nvSpPr>
        <p:spPr>
          <a:xfrm>
            <a:off x="1383101" y="2203748"/>
            <a:ext cx="955625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b="1" dirty="0" smtClean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r>
              <a:rPr lang="it-IT" sz="20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Ipotesi di intervento per </a:t>
            </a:r>
            <a:r>
              <a:rPr lang="it-IT" sz="2000" b="1" dirty="0" err="1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Tr</a:t>
            </a:r>
            <a:r>
              <a:rPr lang="it-IT" sz="20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=475 anni:</a:t>
            </a:r>
          </a:p>
          <a:p>
            <a:endParaRPr lang="it-IT" sz="2000" b="1" dirty="0" smtClean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Hp1. CR1 Interventi su ES (miglioramento del Municipio di Castellaneta)</a:t>
            </a:r>
          </a:p>
          <a:p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			</a:t>
            </a:r>
          </a:p>
          <a:p>
            <a:endParaRPr lang="it-IT" sz="2000" dirty="0" smtClean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000" dirty="0" smtClean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endParaRPr lang="it-IT" sz="2000" dirty="0" smtClean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Per ogni ipotesi, verifichiamo se c’è un beneficio in termini di passaggio di classe dell’indice delle componenti e dell’indice globale COCT.  A questo associamo una classe di costo.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</a:p>
          <a:p>
            <a:endParaRPr lang="it-IT" sz="20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341955" y="1513184"/>
            <a:ext cx="82221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solidFill>
                  <a:schemeClr val="accent1"/>
                </a:solidFill>
                <a:latin typeface="Arial Bold"/>
                <a:ea typeface="+mj-ea"/>
                <a:cs typeface="+mj-cs"/>
              </a:rPr>
              <a:t>Analisi benefici/costi associata agli interventi per il miglioramento</a:t>
            </a:r>
            <a:endParaRPr lang="it-IT" sz="2000" b="1" dirty="0">
              <a:solidFill>
                <a:schemeClr val="accent1"/>
              </a:solidFill>
              <a:latin typeface="Arial Bold"/>
              <a:ea typeface="+mj-ea"/>
              <a:cs typeface="+mj-cs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280994" y="413348"/>
            <a:ext cx="5640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Operatività strutturale del contesto territoriale di </a:t>
            </a:r>
            <a:r>
              <a:rPr lang="it-IT" sz="2400" b="1" dirty="0" smtClean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Castellaneta</a:t>
            </a:r>
            <a:endParaRPr lang="it-IT" sz="2400" b="1" dirty="0"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03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/>
          <p:cNvSpPr/>
          <p:nvPr/>
        </p:nvSpPr>
        <p:spPr>
          <a:xfrm>
            <a:off x="138757" y="1734063"/>
            <a:ext cx="355578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1600" b="1" dirty="0" smtClean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r>
              <a:rPr lang="it-IT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Ipotesi di intervento per </a:t>
            </a:r>
            <a:r>
              <a:rPr lang="it-IT" b="1" dirty="0" err="1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Tr</a:t>
            </a:r>
            <a:r>
              <a:rPr lang="it-IT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=475 anni:</a:t>
            </a:r>
          </a:p>
          <a:p>
            <a:endParaRPr lang="it-IT" sz="1600" b="1" dirty="0" smtClean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endParaRPr lang="it-IT" sz="1600" b="1" dirty="0" smtClean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Hp1. CR1 Interventi su </a:t>
            </a:r>
            <a:r>
              <a:rPr lang="it-IT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ES </a:t>
            </a:r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(miglioramento del COM di Castellaneta)</a:t>
            </a:r>
          </a:p>
          <a:p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endParaRPr lang="it-IT" sz="1200" dirty="0" smtClean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endParaRPr lang="it-IT" sz="12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endParaRPr lang="it-IT" sz="12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lang="it-IT" sz="16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Per ogni ipotesi, verifichiamo se c’è un beneficio in termini di passaggio di classe dell’indice delle componenti e dell’indice globale COCT.  A questo associamo una classe di costo.  </a:t>
            </a:r>
            <a:r>
              <a:rPr lang="it-IT" sz="12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			</a:t>
            </a:r>
            <a:endParaRPr lang="it-IT" sz="12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341955" y="1513184"/>
            <a:ext cx="82221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solidFill>
                  <a:schemeClr val="accent1"/>
                </a:solidFill>
                <a:latin typeface="Arial Bold"/>
                <a:ea typeface="+mj-ea"/>
                <a:cs typeface="+mj-cs"/>
              </a:rPr>
              <a:t>Analisi benefici/costi associata agli interventi per il miglioramento</a:t>
            </a:r>
            <a:endParaRPr lang="it-IT" sz="2000" b="1" dirty="0">
              <a:solidFill>
                <a:schemeClr val="accent1"/>
              </a:solidFill>
              <a:latin typeface="Arial Bold"/>
              <a:ea typeface="+mj-ea"/>
              <a:cs typeface="+mj-cs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228790"/>
              </p:ext>
            </p:extLst>
          </p:nvPr>
        </p:nvGraphicFramePr>
        <p:xfrm>
          <a:off x="3694545" y="2902095"/>
          <a:ext cx="8260253" cy="204295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83491">
                  <a:extLst>
                    <a:ext uri="{9D8B030D-6E8A-4147-A177-3AD203B41FA5}">
                      <a16:colId xmlns:a16="http://schemas.microsoft.com/office/drawing/2014/main" val="991182864"/>
                    </a:ext>
                  </a:extLst>
                </a:gridCol>
                <a:gridCol w="2262909">
                  <a:extLst>
                    <a:ext uri="{9D8B030D-6E8A-4147-A177-3AD203B41FA5}">
                      <a16:colId xmlns:a16="http://schemas.microsoft.com/office/drawing/2014/main" val="2249744958"/>
                    </a:ext>
                  </a:extLst>
                </a:gridCol>
                <a:gridCol w="2336800">
                  <a:extLst>
                    <a:ext uri="{9D8B030D-6E8A-4147-A177-3AD203B41FA5}">
                      <a16:colId xmlns:a16="http://schemas.microsoft.com/office/drawing/2014/main" val="2236064857"/>
                    </a:ext>
                  </a:extLst>
                </a:gridCol>
                <a:gridCol w="2977053">
                  <a:extLst>
                    <a:ext uri="{9D8B030D-6E8A-4147-A177-3AD203B41FA5}">
                      <a16:colId xmlns:a16="http://schemas.microsoft.com/office/drawing/2014/main" val="125874570"/>
                    </a:ext>
                  </a:extLst>
                </a:gridCol>
              </a:tblGrid>
              <a:tr h="1588967">
                <a:tc>
                  <a:txBody>
                    <a:bodyPr/>
                    <a:lstStyle/>
                    <a:p>
                      <a:pPr algn="ctr"/>
                      <a:r>
                        <a:rPr lang="it-IT" dirty="0" err="1" smtClean="0"/>
                        <a:t>Hp</a:t>
                      </a:r>
                      <a:endParaRPr lang="it-IT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/>
                        <a:t>Beneficio</a:t>
                      </a:r>
                      <a:r>
                        <a:rPr lang="it-IT" b="0" baseline="0" dirty="0" smtClean="0"/>
                        <a:t> in termini di</a:t>
                      </a:r>
                    </a:p>
                    <a:p>
                      <a:pPr algn="ctr"/>
                      <a:r>
                        <a:rPr lang="it-IT" b="0" baseline="0" dirty="0" smtClean="0"/>
                        <a:t>passaggio di classe </a:t>
                      </a:r>
                      <a:r>
                        <a:rPr lang="it-IT" b="0" u="sng" baseline="0" dirty="0" smtClean="0"/>
                        <a:t>singole componenti</a:t>
                      </a:r>
                      <a:endParaRPr lang="it-IT" b="0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b="1" dirty="0" smtClean="0">
                          <a:solidFill>
                            <a:schemeClr val="tx1"/>
                          </a:solidFill>
                        </a:rPr>
                        <a:t>Beneficio</a:t>
                      </a:r>
                      <a:r>
                        <a:rPr lang="it-IT" b="1" baseline="0" dirty="0" smtClean="0">
                          <a:solidFill>
                            <a:schemeClr val="tx1"/>
                          </a:solidFill>
                        </a:rPr>
                        <a:t> in termini di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b="1" baseline="0" dirty="0" smtClean="0">
                          <a:solidFill>
                            <a:schemeClr val="tx1"/>
                          </a:solidFill>
                        </a:rPr>
                        <a:t>passaggio di classe </a:t>
                      </a:r>
                      <a:r>
                        <a:rPr lang="it-IT" b="1" u="sng" baseline="0" dirty="0" smtClean="0">
                          <a:solidFill>
                            <a:schemeClr val="tx1"/>
                          </a:solidFill>
                        </a:rPr>
                        <a:t>globale </a:t>
                      </a:r>
                      <a:r>
                        <a:rPr lang="it-IT" sz="2400" b="1" i="1" u="sng" baseline="0" dirty="0" smtClean="0">
                          <a:solidFill>
                            <a:schemeClr val="tx1"/>
                          </a:solidFill>
                        </a:rPr>
                        <a:t>COCT</a:t>
                      </a:r>
                      <a:endParaRPr lang="it-IT" sz="2400" b="1" i="1" u="sng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i="1" dirty="0" smtClean="0"/>
                        <a:t>Classe di costo associata</a:t>
                      </a:r>
                      <a:endParaRPr lang="it-IT" i="1" dirty="0"/>
                    </a:p>
                  </a:txBody>
                  <a:tcPr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226079"/>
                  </a:ext>
                </a:extLst>
              </a:tr>
              <a:tr h="453991"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Hp1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21025"/>
                  </a:ext>
                </a:extLst>
              </a:tr>
            </a:tbl>
          </a:graphicData>
        </a:graphic>
      </p:graphicFrame>
      <p:graphicFrame>
        <p:nvGraphicFramePr>
          <p:cNvPr id="8" name="Tabel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729130"/>
              </p:ext>
            </p:extLst>
          </p:nvPr>
        </p:nvGraphicFramePr>
        <p:xfrm>
          <a:off x="9297847" y="2111542"/>
          <a:ext cx="2447496" cy="705342"/>
        </p:xfrm>
        <a:graphic>
          <a:graphicData uri="http://schemas.openxmlformats.org/drawingml/2006/table">
            <a:tbl>
              <a:tblPr/>
              <a:tblGrid>
                <a:gridCol w="611874">
                  <a:extLst>
                    <a:ext uri="{9D8B030D-6E8A-4147-A177-3AD203B41FA5}">
                      <a16:colId xmlns:a16="http://schemas.microsoft.com/office/drawing/2014/main" val="1905768791"/>
                    </a:ext>
                  </a:extLst>
                </a:gridCol>
                <a:gridCol w="611874">
                  <a:extLst>
                    <a:ext uri="{9D8B030D-6E8A-4147-A177-3AD203B41FA5}">
                      <a16:colId xmlns:a16="http://schemas.microsoft.com/office/drawing/2014/main" val="3175255419"/>
                    </a:ext>
                  </a:extLst>
                </a:gridCol>
                <a:gridCol w="611874">
                  <a:extLst>
                    <a:ext uri="{9D8B030D-6E8A-4147-A177-3AD203B41FA5}">
                      <a16:colId xmlns:a16="http://schemas.microsoft.com/office/drawing/2014/main" val="2317425246"/>
                    </a:ext>
                  </a:extLst>
                </a:gridCol>
                <a:gridCol w="611874">
                  <a:extLst>
                    <a:ext uri="{9D8B030D-6E8A-4147-A177-3AD203B41FA5}">
                      <a16:colId xmlns:a16="http://schemas.microsoft.com/office/drawing/2014/main" val="1000458000"/>
                    </a:ext>
                  </a:extLst>
                </a:gridCol>
              </a:tblGrid>
              <a:tr h="222740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470" marR="4470" marT="44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</a:t>
                      </a:r>
                      <a:endParaRPr lang="it-IT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70" marR="4470" marT="44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470" marR="4470" marT="44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0" i="0" u="none" strike="noStrike" dirty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470" marR="4470" marT="44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2440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6034383"/>
                  </a:ext>
                </a:extLst>
              </a:tr>
              <a:tr h="241301"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470" marR="4470" marT="44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4470" marR="4470" marT="44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4470" marR="4470" marT="44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470" marR="4470" marT="44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9949746"/>
                  </a:ext>
                </a:extLst>
              </a:tr>
              <a:tr h="241301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470" marR="4470" marT="44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Milioni di Euro</a:t>
                      </a:r>
                    </a:p>
                  </a:txBody>
                  <a:tcPr marL="4470" marR="4470" marT="44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470" marR="4470" marT="44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9914093"/>
                  </a:ext>
                </a:extLst>
              </a:tr>
            </a:tbl>
          </a:graphicData>
        </a:graphic>
      </p:graphicFrame>
      <p:graphicFrame>
        <p:nvGraphicFramePr>
          <p:cNvPr id="11" name="Tabel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224095"/>
              </p:ext>
            </p:extLst>
          </p:nvPr>
        </p:nvGraphicFramePr>
        <p:xfrm>
          <a:off x="9274419" y="4608816"/>
          <a:ext cx="2447496" cy="248310"/>
        </p:xfrm>
        <a:graphic>
          <a:graphicData uri="http://schemas.openxmlformats.org/drawingml/2006/table">
            <a:tbl>
              <a:tblPr/>
              <a:tblGrid>
                <a:gridCol w="611874">
                  <a:extLst>
                    <a:ext uri="{9D8B030D-6E8A-4147-A177-3AD203B41FA5}">
                      <a16:colId xmlns:a16="http://schemas.microsoft.com/office/drawing/2014/main" val="1905768791"/>
                    </a:ext>
                  </a:extLst>
                </a:gridCol>
                <a:gridCol w="611874">
                  <a:extLst>
                    <a:ext uri="{9D8B030D-6E8A-4147-A177-3AD203B41FA5}">
                      <a16:colId xmlns:a16="http://schemas.microsoft.com/office/drawing/2014/main" val="3175255419"/>
                    </a:ext>
                  </a:extLst>
                </a:gridCol>
                <a:gridCol w="611874">
                  <a:extLst>
                    <a:ext uri="{9D8B030D-6E8A-4147-A177-3AD203B41FA5}">
                      <a16:colId xmlns:a16="http://schemas.microsoft.com/office/drawing/2014/main" val="2317425246"/>
                    </a:ext>
                  </a:extLst>
                </a:gridCol>
                <a:gridCol w="611874">
                  <a:extLst>
                    <a:ext uri="{9D8B030D-6E8A-4147-A177-3AD203B41FA5}">
                      <a16:colId xmlns:a16="http://schemas.microsoft.com/office/drawing/2014/main" val="1000458000"/>
                    </a:ext>
                  </a:extLst>
                </a:gridCol>
              </a:tblGrid>
              <a:tr h="155869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470" marR="4470" marT="44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it-IT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it-IT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4470" marR="4470" marT="44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70" marR="4470" marT="44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0" i="0" u="none" strike="noStrike" dirty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470" marR="4470" marT="44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2440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6034383"/>
                  </a:ext>
                </a:extLst>
              </a:tr>
            </a:tbl>
          </a:graphicData>
        </a:graphic>
      </p:graphicFrame>
      <p:sp>
        <p:nvSpPr>
          <p:cNvPr id="12" name="Freccia in su 11"/>
          <p:cNvSpPr/>
          <p:nvPr/>
        </p:nvSpPr>
        <p:spPr>
          <a:xfrm>
            <a:off x="7499928" y="4510895"/>
            <a:ext cx="396297" cy="35204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tx1"/>
                </a:solidFill>
              </a:rPr>
              <a:t>1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32" name="Freccia in su 31"/>
          <p:cNvSpPr/>
          <p:nvPr/>
        </p:nvSpPr>
        <p:spPr>
          <a:xfrm>
            <a:off x="5377888" y="4510894"/>
            <a:ext cx="438697" cy="35204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1</a:t>
            </a:r>
          </a:p>
        </p:txBody>
      </p:sp>
      <p:sp>
        <p:nvSpPr>
          <p:cNvPr id="25" name="Rettangolo 24"/>
          <p:cNvSpPr/>
          <p:nvPr/>
        </p:nvSpPr>
        <p:spPr>
          <a:xfrm>
            <a:off x="280994" y="413348"/>
            <a:ext cx="5640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Operatività strutturale del contesto territoriale di </a:t>
            </a:r>
            <a:r>
              <a:rPr lang="it-IT" sz="2400" b="1" dirty="0" smtClean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Castellaneta</a:t>
            </a:r>
            <a:endParaRPr lang="it-IT" sz="2400" b="1" dirty="0"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1490036" y="2310324"/>
            <a:ext cx="1403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1000</a:t>
            </a:r>
            <a:endParaRPr lang="it-IT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65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/>
          <p:cNvSpPr txBox="1"/>
          <p:nvPr/>
        </p:nvSpPr>
        <p:spPr>
          <a:xfrm>
            <a:off x="2495385" y="3216334"/>
            <a:ext cx="9613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 	ANTE</a:t>
            </a:r>
            <a:r>
              <a:rPr lang="it-IT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it-IT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it-IT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it-IT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POST </a:t>
            </a:r>
            <a:r>
              <a:rPr lang="it-IT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sp>
        <p:nvSpPr>
          <p:cNvPr id="3" name="Freccia a destra 2"/>
          <p:cNvSpPr/>
          <p:nvPr/>
        </p:nvSpPr>
        <p:spPr>
          <a:xfrm>
            <a:off x="5608061" y="3178088"/>
            <a:ext cx="1171575" cy="5634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243818" y="1242853"/>
            <a:ext cx="60901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solidFill>
                  <a:schemeClr val="accent1"/>
                </a:solidFill>
                <a:latin typeface="Arial Bold"/>
                <a:ea typeface="+mj-ea"/>
                <a:cs typeface="+mj-cs"/>
              </a:rPr>
              <a:t>Analisi benefici/costi associata al miglioramento</a:t>
            </a:r>
            <a:endParaRPr lang="it-IT" sz="2000" b="1" dirty="0">
              <a:solidFill>
                <a:schemeClr val="accent1"/>
              </a:solidFill>
              <a:latin typeface="Arial Bold"/>
              <a:ea typeface="+mj-ea"/>
              <a:cs typeface="+mj-cs"/>
            </a:endParaRPr>
          </a:p>
        </p:txBody>
      </p:sp>
      <p:cxnSp>
        <p:nvCxnSpPr>
          <p:cNvPr id="12" name="Connettore diritto 11"/>
          <p:cNvCxnSpPr/>
          <p:nvPr/>
        </p:nvCxnSpPr>
        <p:spPr>
          <a:xfrm flipH="1">
            <a:off x="6168191" y="3774205"/>
            <a:ext cx="25658" cy="284797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320927" y="3034288"/>
            <a:ext cx="3178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</a:t>
            </a:r>
            <a:r>
              <a:rPr lang="it-IT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=475 anni</a:t>
            </a:r>
            <a:endParaRPr lang="it-IT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Tabel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42353"/>
              </p:ext>
            </p:extLst>
          </p:nvPr>
        </p:nvGraphicFramePr>
        <p:xfrm>
          <a:off x="7840921" y="1065112"/>
          <a:ext cx="1793966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6983">
                  <a:extLst>
                    <a:ext uri="{9D8B030D-6E8A-4147-A177-3AD203B41FA5}">
                      <a16:colId xmlns:a16="http://schemas.microsoft.com/office/drawing/2014/main" val="2400589751"/>
                    </a:ext>
                  </a:extLst>
                </a:gridCol>
                <a:gridCol w="896983">
                  <a:extLst>
                    <a:ext uri="{9D8B030D-6E8A-4147-A177-3AD203B41FA5}">
                      <a16:colId xmlns:a16="http://schemas.microsoft.com/office/drawing/2014/main" val="3482122650"/>
                    </a:ext>
                  </a:extLst>
                </a:gridCol>
              </a:tblGrid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bg1"/>
                          </a:solidFill>
                          <a:effectLst/>
                        </a:rPr>
                        <a:t>CLASSE</a:t>
                      </a:r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bg1"/>
                          </a:solidFill>
                          <a:effectLst/>
                        </a:rPr>
                        <a:t>INDICE</a:t>
                      </a:r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extLst>
                  <a:ext uri="{0D108BD9-81ED-4DB2-BD59-A6C34878D82A}">
                    <a16:rowId xmlns:a16="http://schemas.microsoft.com/office/drawing/2014/main" val="1982205087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0.8 - 1.0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1283175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</a:rPr>
                        <a:t>0.6 - 0.8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155249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</a:rPr>
                        <a:t>0.4 - 0.6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5504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D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</a:rPr>
                        <a:t>0.2 - 0.4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015605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</a:rPr>
                        <a:t>0 - 0.2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7099091"/>
                  </a:ext>
                </a:extLst>
              </a:tr>
            </a:tbl>
          </a:graphicData>
        </a:graphic>
      </p:graphicFrame>
      <p:graphicFrame>
        <p:nvGraphicFramePr>
          <p:cNvPr id="13" name="Tabel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649823"/>
              </p:ext>
            </p:extLst>
          </p:nvPr>
        </p:nvGraphicFramePr>
        <p:xfrm>
          <a:off x="9926267" y="1073733"/>
          <a:ext cx="1793966" cy="2057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6983">
                  <a:extLst>
                    <a:ext uri="{9D8B030D-6E8A-4147-A177-3AD203B41FA5}">
                      <a16:colId xmlns:a16="http://schemas.microsoft.com/office/drawing/2014/main" val="2400589751"/>
                    </a:ext>
                  </a:extLst>
                </a:gridCol>
                <a:gridCol w="896983">
                  <a:extLst>
                    <a:ext uri="{9D8B030D-6E8A-4147-A177-3AD203B41FA5}">
                      <a16:colId xmlns:a16="http://schemas.microsoft.com/office/drawing/2014/main" val="3482122650"/>
                    </a:ext>
                  </a:extLst>
                </a:gridCol>
              </a:tblGrid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solidFill>
                            <a:schemeClr val="bg1"/>
                          </a:solidFill>
                          <a:effectLst/>
                        </a:rPr>
                        <a:t>COCT</a:t>
                      </a:r>
                      <a:endParaRPr lang="it-IT" sz="20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solidFill>
                            <a:schemeClr val="bg1"/>
                          </a:solidFill>
                          <a:effectLst/>
                        </a:rPr>
                        <a:t>IOCT</a:t>
                      </a:r>
                      <a:endParaRPr lang="it-IT" sz="20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extLst>
                  <a:ext uri="{0D108BD9-81ED-4DB2-BD59-A6C34878D82A}">
                    <a16:rowId xmlns:a16="http://schemas.microsoft.com/office/drawing/2014/main" val="1982205087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effectLst/>
                        </a:rPr>
                        <a:t>0.6 - 1.0</a:t>
                      </a: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1283175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effectLst/>
                        </a:rPr>
                        <a:t>0.35 - 0.6</a:t>
                      </a: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155249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effectLst/>
                        </a:rPr>
                        <a:t>0.15 - 0.35</a:t>
                      </a: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5504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D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effectLst/>
                        </a:rPr>
                        <a:t>0.05 - 0.15</a:t>
                      </a: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015605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effectLst/>
                        </a:rPr>
                        <a:t>0 - 0.05</a:t>
                      </a: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7099091"/>
                  </a:ext>
                </a:extLst>
              </a:tr>
            </a:tbl>
          </a:graphicData>
        </a:graphic>
      </p:graphicFrame>
      <p:sp>
        <p:nvSpPr>
          <p:cNvPr id="17" name="Rettangolo 16"/>
          <p:cNvSpPr/>
          <p:nvPr/>
        </p:nvSpPr>
        <p:spPr>
          <a:xfrm>
            <a:off x="280994" y="413348"/>
            <a:ext cx="5640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Operatività strutturale del contesto territoriale di </a:t>
            </a:r>
            <a:r>
              <a:rPr lang="it-IT" sz="2400" b="1" dirty="0" smtClean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Castellaneta</a:t>
            </a:r>
            <a:endParaRPr lang="it-IT" sz="2400" b="1" dirty="0"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Rettangolo arrotondato 20"/>
          <p:cNvSpPr/>
          <p:nvPr/>
        </p:nvSpPr>
        <p:spPr>
          <a:xfrm>
            <a:off x="1389495" y="4255618"/>
            <a:ext cx="4540572" cy="20745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CR1</a:t>
            </a:r>
            <a:endParaRPr lang="it-IT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7749309" y="554182"/>
            <a:ext cx="397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Classe componente    Classe CT</a:t>
            </a:r>
            <a:endParaRPr lang="it-IT" dirty="0"/>
          </a:p>
        </p:txBody>
      </p:sp>
      <p:graphicFrame>
        <p:nvGraphicFramePr>
          <p:cNvPr id="15" name="Tabell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334989"/>
              </p:ext>
            </p:extLst>
          </p:nvPr>
        </p:nvGraphicFramePr>
        <p:xfrm>
          <a:off x="107372" y="4023975"/>
          <a:ext cx="5676900" cy="2362200"/>
        </p:xfrm>
        <a:graphic>
          <a:graphicData uri="http://schemas.openxmlformats.org/drawingml/2006/table">
            <a:tbl>
              <a:tblPr/>
              <a:tblGrid>
                <a:gridCol w="1968500">
                  <a:extLst>
                    <a:ext uri="{9D8B030D-6E8A-4147-A177-3AD203B41FA5}">
                      <a16:colId xmlns:a16="http://schemas.microsoft.com/office/drawing/2014/main" val="2179702004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16119884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val="2216093553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80583607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pPr algn="l" rtl="0" fontAlgn="b"/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INDICE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CLASSE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1311127"/>
                  </a:ext>
                </a:extLst>
              </a:tr>
              <a:tr h="228600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Componenti del sistema di gestione dell'emergenza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ES fondamentali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0.78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694879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Area di ammassamento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1044881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Edifici COC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0.86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3890651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Aree di ricovero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0341017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Connessioni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0.87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587505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Out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886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/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84728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510288"/>
                  </a:ext>
                </a:extLst>
              </a:tr>
              <a:tr h="22860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Contesto Territoriale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0.59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06111"/>
                  </a:ext>
                </a:extLst>
              </a:tr>
            </a:tbl>
          </a:graphicData>
        </a:graphic>
      </p:graphicFrame>
      <p:graphicFrame>
        <p:nvGraphicFramePr>
          <p:cNvPr id="18" name="Tabella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8270"/>
              </p:ext>
            </p:extLst>
          </p:nvPr>
        </p:nvGraphicFramePr>
        <p:xfrm>
          <a:off x="6355754" y="4023975"/>
          <a:ext cx="5676900" cy="2362200"/>
        </p:xfrm>
        <a:graphic>
          <a:graphicData uri="http://schemas.openxmlformats.org/drawingml/2006/table">
            <a:tbl>
              <a:tblPr/>
              <a:tblGrid>
                <a:gridCol w="1968500">
                  <a:extLst>
                    <a:ext uri="{9D8B030D-6E8A-4147-A177-3AD203B41FA5}">
                      <a16:colId xmlns:a16="http://schemas.microsoft.com/office/drawing/2014/main" val="2179702004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16119884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val="2216093553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80583607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pPr algn="l" rtl="0" fontAlgn="b"/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INDICE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CLASSE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1311127"/>
                  </a:ext>
                </a:extLst>
              </a:tr>
              <a:tr h="228600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Componenti del sistema di gestione dell'emergenza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ES fondamentali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it-IT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0.84</a:t>
                      </a:r>
                      <a:endParaRPr lang="it-IT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it-IT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A</a:t>
                      </a:r>
                      <a:endParaRPr lang="it-IT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694879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Area di ammassamento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1044881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Edifici COC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0.86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3890651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Aree di ricovero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0341017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Connessioni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0.87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587505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Out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886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/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84728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510288"/>
                  </a:ext>
                </a:extLst>
              </a:tr>
              <a:tr h="22860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Contesto Territoriale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0.65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061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679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3783213" y="1822598"/>
            <a:ext cx="3934692" cy="4519683"/>
            <a:chOff x="1625599" y="1853408"/>
            <a:chExt cx="3934692" cy="4519683"/>
          </a:xfrm>
        </p:grpSpPr>
        <p:sp>
          <p:nvSpPr>
            <p:cNvPr id="12" name="Figura a mano libera 11"/>
            <p:cNvSpPr/>
            <p:nvPr/>
          </p:nvSpPr>
          <p:spPr>
            <a:xfrm>
              <a:off x="3602182" y="2373745"/>
              <a:ext cx="1560945" cy="3528291"/>
            </a:xfrm>
            <a:custGeom>
              <a:avLst/>
              <a:gdLst>
                <a:gd name="connsiteX0" fmla="*/ 9236 w 1560945"/>
                <a:gd name="connsiteY0" fmla="*/ 378691 h 3528291"/>
                <a:gd name="connsiteX1" fmla="*/ 18473 w 1560945"/>
                <a:gd name="connsiteY1" fmla="*/ 0 h 3528291"/>
                <a:gd name="connsiteX2" fmla="*/ 1560945 w 1560945"/>
                <a:gd name="connsiteY2" fmla="*/ 858982 h 3528291"/>
                <a:gd name="connsiteX3" fmla="*/ 1542473 w 1560945"/>
                <a:gd name="connsiteY3" fmla="*/ 2641600 h 3528291"/>
                <a:gd name="connsiteX4" fmla="*/ 0 w 1560945"/>
                <a:gd name="connsiteY4" fmla="*/ 3528291 h 3528291"/>
                <a:gd name="connsiteX5" fmla="*/ 9236 w 1560945"/>
                <a:gd name="connsiteY5" fmla="*/ 3066473 h 3528291"/>
                <a:gd name="connsiteX6" fmla="*/ 1173018 w 1560945"/>
                <a:gd name="connsiteY6" fmla="*/ 2401455 h 3528291"/>
                <a:gd name="connsiteX7" fmla="*/ 1173018 w 1560945"/>
                <a:gd name="connsiteY7" fmla="*/ 1062182 h 3528291"/>
                <a:gd name="connsiteX8" fmla="*/ 9236 w 1560945"/>
                <a:gd name="connsiteY8" fmla="*/ 378691 h 352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0945" h="3528291">
                  <a:moveTo>
                    <a:pt x="9236" y="378691"/>
                  </a:moveTo>
                  <a:lnTo>
                    <a:pt x="18473" y="0"/>
                  </a:lnTo>
                  <a:lnTo>
                    <a:pt x="1560945" y="858982"/>
                  </a:lnTo>
                  <a:lnTo>
                    <a:pt x="1542473" y="2641600"/>
                  </a:lnTo>
                  <a:lnTo>
                    <a:pt x="0" y="3528291"/>
                  </a:lnTo>
                  <a:lnTo>
                    <a:pt x="9236" y="3066473"/>
                  </a:lnTo>
                  <a:lnTo>
                    <a:pt x="1173018" y="2401455"/>
                  </a:lnTo>
                  <a:lnTo>
                    <a:pt x="1173018" y="1062182"/>
                  </a:lnTo>
                  <a:lnTo>
                    <a:pt x="9236" y="378691"/>
                  </a:lnTo>
                  <a:close/>
                </a:path>
              </a:pathLst>
            </a:cu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Figura a mano libera 13"/>
            <p:cNvSpPr/>
            <p:nvPr/>
          </p:nvSpPr>
          <p:spPr>
            <a:xfrm rot="10800000">
              <a:off x="1625599" y="1853408"/>
              <a:ext cx="1967346" cy="4488873"/>
            </a:xfrm>
            <a:custGeom>
              <a:avLst/>
              <a:gdLst>
                <a:gd name="connsiteX0" fmla="*/ 9237 w 1967346"/>
                <a:gd name="connsiteY0" fmla="*/ 0 h 4488873"/>
                <a:gd name="connsiteX1" fmla="*/ 27710 w 1967346"/>
                <a:gd name="connsiteY1" fmla="*/ 471055 h 4488873"/>
                <a:gd name="connsiteX2" fmla="*/ 1560946 w 1967346"/>
                <a:gd name="connsiteY2" fmla="*/ 1348509 h 4488873"/>
                <a:gd name="connsiteX3" fmla="*/ 1560946 w 1967346"/>
                <a:gd name="connsiteY3" fmla="*/ 3140364 h 4488873"/>
                <a:gd name="connsiteX4" fmla="*/ 0 w 1967346"/>
                <a:gd name="connsiteY4" fmla="*/ 4008582 h 4488873"/>
                <a:gd name="connsiteX5" fmla="*/ 9237 w 1967346"/>
                <a:gd name="connsiteY5" fmla="*/ 4488873 h 4488873"/>
                <a:gd name="connsiteX6" fmla="*/ 1958110 w 1967346"/>
                <a:gd name="connsiteY6" fmla="*/ 3325091 h 4488873"/>
                <a:gd name="connsiteX7" fmla="*/ 1967346 w 1967346"/>
                <a:gd name="connsiteY7" fmla="*/ 1108364 h 4488873"/>
                <a:gd name="connsiteX8" fmla="*/ 9237 w 1967346"/>
                <a:gd name="connsiteY8" fmla="*/ 0 h 4488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7346" h="4488873">
                  <a:moveTo>
                    <a:pt x="9237" y="0"/>
                  </a:moveTo>
                  <a:lnTo>
                    <a:pt x="27710" y="471055"/>
                  </a:lnTo>
                  <a:lnTo>
                    <a:pt x="1560946" y="1348509"/>
                  </a:lnTo>
                  <a:lnTo>
                    <a:pt x="1560946" y="3140364"/>
                  </a:lnTo>
                  <a:lnTo>
                    <a:pt x="0" y="4008582"/>
                  </a:lnTo>
                  <a:lnTo>
                    <a:pt x="9237" y="4488873"/>
                  </a:lnTo>
                  <a:lnTo>
                    <a:pt x="1958110" y="3325091"/>
                  </a:lnTo>
                  <a:cubicBezTo>
                    <a:pt x="1961189" y="2586182"/>
                    <a:pt x="1964267" y="1847273"/>
                    <a:pt x="1967346" y="1108364"/>
                  </a:cubicBezTo>
                  <a:lnTo>
                    <a:pt x="9237" y="0"/>
                  </a:lnTo>
                  <a:close/>
                </a:path>
              </a:pathLst>
            </a:cu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Figura a mano libera 14"/>
            <p:cNvSpPr/>
            <p:nvPr/>
          </p:nvSpPr>
          <p:spPr>
            <a:xfrm>
              <a:off x="3592945" y="1884218"/>
              <a:ext cx="1967346" cy="4488873"/>
            </a:xfrm>
            <a:custGeom>
              <a:avLst/>
              <a:gdLst>
                <a:gd name="connsiteX0" fmla="*/ 9237 w 1967346"/>
                <a:gd name="connsiteY0" fmla="*/ 0 h 4488873"/>
                <a:gd name="connsiteX1" fmla="*/ 27710 w 1967346"/>
                <a:gd name="connsiteY1" fmla="*/ 471055 h 4488873"/>
                <a:gd name="connsiteX2" fmla="*/ 1560946 w 1967346"/>
                <a:gd name="connsiteY2" fmla="*/ 1348509 h 4488873"/>
                <a:gd name="connsiteX3" fmla="*/ 1560946 w 1967346"/>
                <a:gd name="connsiteY3" fmla="*/ 3140364 h 4488873"/>
                <a:gd name="connsiteX4" fmla="*/ 0 w 1967346"/>
                <a:gd name="connsiteY4" fmla="*/ 4008582 h 4488873"/>
                <a:gd name="connsiteX5" fmla="*/ 9237 w 1967346"/>
                <a:gd name="connsiteY5" fmla="*/ 4488873 h 4488873"/>
                <a:gd name="connsiteX6" fmla="*/ 1958110 w 1967346"/>
                <a:gd name="connsiteY6" fmla="*/ 3325091 h 4488873"/>
                <a:gd name="connsiteX7" fmla="*/ 1967346 w 1967346"/>
                <a:gd name="connsiteY7" fmla="*/ 1108364 h 4488873"/>
                <a:gd name="connsiteX8" fmla="*/ 9237 w 1967346"/>
                <a:gd name="connsiteY8" fmla="*/ 0 h 4488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7346" h="4488873">
                  <a:moveTo>
                    <a:pt x="9237" y="0"/>
                  </a:moveTo>
                  <a:lnTo>
                    <a:pt x="27710" y="471055"/>
                  </a:lnTo>
                  <a:lnTo>
                    <a:pt x="1560946" y="1348509"/>
                  </a:lnTo>
                  <a:lnTo>
                    <a:pt x="1560946" y="3140364"/>
                  </a:lnTo>
                  <a:lnTo>
                    <a:pt x="0" y="4008582"/>
                  </a:lnTo>
                  <a:lnTo>
                    <a:pt x="9237" y="4488873"/>
                  </a:lnTo>
                  <a:lnTo>
                    <a:pt x="1958110" y="3325091"/>
                  </a:lnTo>
                  <a:cubicBezTo>
                    <a:pt x="1961189" y="2586182"/>
                    <a:pt x="1964267" y="1847273"/>
                    <a:pt x="1967346" y="1108364"/>
                  </a:cubicBezTo>
                  <a:lnTo>
                    <a:pt x="9237" y="0"/>
                  </a:lnTo>
                  <a:close/>
                </a:path>
              </a:pathLst>
            </a:cu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Figura a mano libera 15"/>
            <p:cNvSpPr/>
            <p:nvPr/>
          </p:nvSpPr>
          <p:spPr>
            <a:xfrm rot="10800000">
              <a:off x="2041237" y="2333698"/>
              <a:ext cx="1560945" cy="3528291"/>
            </a:xfrm>
            <a:custGeom>
              <a:avLst/>
              <a:gdLst>
                <a:gd name="connsiteX0" fmla="*/ 9236 w 1560945"/>
                <a:gd name="connsiteY0" fmla="*/ 378691 h 3528291"/>
                <a:gd name="connsiteX1" fmla="*/ 18473 w 1560945"/>
                <a:gd name="connsiteY1" fmla="*/ 0 h 3528291"/>
                <a:gd name="connsiteX2" fmla="*/ 1560945 w 1560945"/>
                <a:gd name="connsiteY2" fmla="*/ 858982 h 3528291"/>
                <a:gd name="connsiteX3" fmla="*/ 1542473 w 1560945"/>
                <a:gd name="connsiteY3" fmla="*/ 2641600 h 3528291"/>
                <a:gd name="connsiteX4" fmla="*/ 0 w 1560945"/>
                <a:gd name="connsiteY4" fmla="*/ 3528291 h 3528291"/>
                <a:gd name="connsiteX5" fmla="*/ 9236 w 1560945"/>
                <a:gd name="connsiteY5" fmla="*/ 3066473 h 3528291"/>
                <a:gd name="connsiteX6" fmla="*/ 1173018 w 1560945"/>
                <a:gd name="connsiteY6" fmla="*/ 2401455 h 3528291"/>
                <a:gd name="connsiteX7" fmla="*/ 1173018 w 1560945"/>
                <a:gd name="connsiteY7" fmla="*/ 1062182 h 3528291"/>
                <a:gd name="connsiteX8" fmla="*/ 9236 w 1560945"/>
                <a:gd name="connsiteY8" fmla="*/ 378691 h 352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0945" h="3528291">
                  <a:moveTo>
                    <a:pt x="9236" y="378691"/>
                  </a:moveTo>
                  <a:lnTo>
                    <a:pt x="18473" y="0"/>
                  </a:lnTo>
                  <a:lnTo>
                    <a:pt x="1560945" y="858982"/>
                  </a:lnTo>
                  <a:lnTo>
                    <a:pt x="1542473" y="2641600"/>
                  </a:lnTo>
                  <a:lnTo>
                    <a:pt x="0" y="3528291"/>
                  </a:lnTo>
                  <a:lnTo>
                    <a:pt x="9236" y="3066473"/>
                  </a:lnTo>
                  <a:lnTo>
                    <a:pt x="1173018" y="2401455"/>
                  </a:lnTo>
                  <a:lnTo>
                    <a:pt x="1173018" y="1062182"/>
                  </a:lnTo>
                  <a:lnTo>
                    <a:pt x="9236" y="378691"/>
                  </a:lnTo>
                  <a:close/>
                </a:path>
              </a:pathLst>
            </a:cu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Figura a mano libera 16"/>
            <p:cNvSpPr/>
            <p:nvPr/>
          </p:nvSpPr>
          <p:spPr>
            <a:xfrm>
              <a:off x="3590925" y="2790825"/>
              <a:ext cx="1181100" cy="2667000"/>
            </a:xfrm>
            <a:custGeom>
              <a:avLst/>
              <a:gdLst>
                <a:gd name="connsiteX0" fmla="*/ 9525 w 1181100"/>
                <a:gd name="connsiteY0" fmla="*/ 0 h 2667000"/>
                <a:gd name="connsiteX1" fmla="*/ 9525 w 1181100"/>
                <a:gd name="connsiteY1" fmla="*/ 419100 h 2667000"/>
                <a:gd name="connsiteX2" fmla="*/ 790575 w 1181100"/>
                <a:gd name="connsiteY2" fmla="*/ 876300 h 2667000"/>
                <a:gd name="connsiteX3" fmla="*/ 790575 w 1181100"/>
                <a:gd name="connsiteY3" fmla="*/ 1762125 h 2667000"/>
                <a:gd name="connsiteX4" fmla="*/ 19050 w 1181100"/>
                <a:gd name="connsiteY4" fmla="*/ 2209800 h 2667000"/>
                <a:gd name="connsiteX5" fmla="*/ 0 w 1181100"/>
                <a:gd name="connsiteY5" fmla="*/ 2667000 h 2667000"/>
                <a:gd name="connsiteX6" fmla="*/ 1171575 w 1181100"/>
                <a:gd name="connsiteY6" fmla="*/ 1981200 h 2667000"/>
                <a:gd name="connsiteX7" fmla="*/ 1181100 w 1181100"/>
                <a:gd name="connsiteY7" fmla="*/ 647700 h 2667000"/>
                <a:gd name="connsiteX8" fmla="*/ 66675 w 1181100"/>
                <a:gd name="connsiteY8" fmla="*/ 9525 h 2667000"/>
                <a:gd name="connsiteX9" fmla="*/ 9525 w 1181100"/>
                <a:gd name="connsiteY9" fmla="*/ 0 h 266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1100" h="2667000">
                  <a:moveTo>
                    <a:pt x="9525" y="0"/>
                  </a:moveTo>
                  <a:lnTo>
                    <a:pt x="9525" y="419100"/>
                  </a:lnTo>
                  <a:lnTo>
                    <a:pt x="790575" y="876300"/>
                  </a:lnTo>
                  <a:lnTo>
                    <a:pt x="790575" y="1762125"/>
                  </a:lnTo>
                  <a:lnTo>
                    <a:pt x="19050" y="2209800"/>
                  </a:lnTo>
                  <a:lnTo>
                    <a:pt x="0" y="2667000"/>
                  </a:lnTo>
                  <a:lnTo>
                    <a:pt x="1171575" y="1981200"/>
                  </a:lnTo>
                  <a:lnTo>
                    <a:pt x="1181100" y="647700"/>
                  </a:lnTo>
                  <a:lnTo>
                    <a:pt x="66675" y="9525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Figura a mano libera 17"/>
            <p:cNvSpPr/>
            <p:nvPr/>
          </p:nvSpPr>
          <p:spPr>
            <a:xfrm rot="10800000">
              <a:off x="2421082" y="2764343"/>
              <a:ext cx="1181100" cy="2667000"/>
            </a:xfrm>
            <a:custGeom>
              <a:avLst/>
              <a:gdLst>
                <a:gd name="connsiteX0" fmla="*/ 9525 w 1181100"/>
                <a:gd name="connsiteY0" fmla="*/ 0 h 2667000"/>
                <a:gd name="connsiteX1" fmla="*/ 9525 w 1181100"/>
                <a:gd name="connsiteY1" fmla="*/ 419100 h 2667000"/>
                <a:gd name="connsiteX2" fmla="*/ 790575 w 1181100"/>
                <a:gd name="connsiteY2" fmla="*/ 876300 h 2667000"/>
                <a:gd name="connsiteX3" fmla="*/ 790575 w 1181100"/>
                <a:gd name="connsiteY3" fmla="*/ 1762125 h 2667000"/>
                <a:gd name="connsiteX4" fmla="*/ 19050 w 1181100"/>
                <a:gd name="connsiteY4" fmla="*/ 2209800 h 2667000"/>
                <a:gd name="connsiteX5" fmla="*/ 0 w 1181100"/>
                <a:gd name="connsiteY5" fmla="*/ 2667000 h 2667000"/>
                <a:gd name="connsiteX6" fmla="*/ 1171575 w 1181100"/>
                <a:gd name="connsiteY6" fmla="*/ 1981200 h 2667000"/>
                <a:gd name="connsiteX7" fmla="*/ 1181100 w 1181100"/>
                <a:gd name="connsiteY7" fmla="*/ 647700 h 2667000"/>
                <a:gd name="connsiteX8" fmla="*/ 66675 w 1181100"/>
                <a:gd name="connsiteY8" fmla="*/ 9525 h 2667000"/>
                <a:gd name="connsiteX9" fmla="*/ 9525 w 1181100"/>
                <a:gd name="connsiteY9" fmla="*/ 0 h 266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1100" h="2667000">
                  <a:moveTo>
                    <a:pt x="9525" y="0"/>
                  </a:moveTo>
                  <a:lnTo>
                    <a:pt x="9525" y="419100"/>
                  </a:lnTo>
                  <a:lnTo>
                    <a:pt x="790575" y="876300"/>
                  </a:lnTo>
                  <a:lnTo>
                    <a:pt x="790575" y="1762125"/>
                  </a:lnTo>
                  <a:lnTo>
                    <a:pt x="19050" y="2209800"/>
                  </a:lnTo>
                  <a:lnTo>
                    <a:pt x="0" y="2667000"/>
                  </a:lnTo>
                  <a:lnTo>
                    <a:pt x="1171575" y="1981200"/>
                  </a:lnTo>
                  <a:lnTo>
                    <a:pt x="1181100" y="647700"/>
                  </a:lnTo>
                  <a:lnTo>
                    <a:pt x="66675" y="9525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9" name="Figura a mano libera 18"/>
            <p:cNvSpPr/>
            <p:nvPr/>
          </p:nvSpPr>
          <p:spPr>
            <a:xfrm>
              <a:off x="3590925" y="3238500"/>
              <a:ext cx="790575" cy="1762125"/>
            </a:xfrm>
            <a:custGeom>
              <a:avLst/>
              <a:gdLst>
                <a:gd name="connsiteX0" fmla="*/ 0 w 790575"/>
                <a:gd name="connsiteY0" fmla="*/ 0 h 1762125"/>
                <a:gd name="connsiteX1" fmla="*/ 19050 w 790575"/>
                <a:gd name="connsiteY1" fmla="*/ 438150 h 1762125"/>
                <a:gd name="connsiteX2" fmla="*/ 409575 w 790575"/>
                <a:gd name="connsiteY2" fmla="*/ 657225 h 1762125"/>
                <a:gd name="connsiteX3" fmla="*/ 409575 w 790575"/>
                <a:gd name="connsiteY3" fmla="*/ 1104900 h 1762125"/>
                <a:gd name="connsiteX4" fmla="*/ 9525 w 790575"/>
                <a:gd name="connsiteY4" fmla="*/ 1314450 h 1762125"/>
                <a:gd name="connsiteX5" fmla="*/ 9525 w 790575"/>
                <a:gd name="connsiteY5" fmla="*/ 1762125 h 1762125"/>
                <a:gd name="connsiteX6" fmla="*/ 790575 w 790575"/>
                <a:gd name="connsiteY6" fmla="*/ 1304925 h 1762125"/>
                <a:gd name="connsiteX7" fmla="*/ 781050 w 790575"/>
                <a:gd name="connsiteY7" fmla="*/ 447675 h 1762125"/>
                <a:gd name="connsiteX8" fmla="*/ 0 w 790575"/>
                <a:gd name="connsiteY8" fmla="*/ 0 h 176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0575" h="1762125">
                  <a:moveTo>
                    <a:pt x="0" y="0"/>
                  </a:moveTo>
                  <a:lnTo>
                    <a:pt x="19050" y="438150"/>
                  </a:lnTo>
                  <a:lnTo>
                    <a:pt x="409575" y="657225"/>
                  </a:lnTo>
                  <a:lnTo>
                    <a:pt x="409575" y="1104900"/>
                  </a:lnTo>
                  <a:lnTo>
                    <a:pt x="9525" y="1314450"/>
                  </a:lnTo>
                  <a:lnTo>
                    <a:pt x="9525" y="1762125"/>
                  </a:lnTo>
                  <a:lnTo>
                    <a:pt x="790575" y="1304925"/>
                  </a:lnTo>
                  <a:lnTo>
                    <a:pt x="781050" y="4476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Figura a mano libera 19"/>
            <p:cNvSpPr/>
            <p:nvPr/>
          </p:nvSpPr>
          <p:spPr>
            <a:xfrm rot="10800000">
              <a:off x="2811607" y="3221615"/>
              <a:ext cx="790575" cy="1762125"/>
            </a:xfrm>
            <a:custGeom>
              <a:avLst/>
              <a:gdLst>
                <a:gd name="connsiteX0" fmla="*/ 0 w 790575"/>
                <a:gd name="connsiteY0" fmla="*/ 0 h 1762125"/>
                <a:gd name="connsiteX1" fmla="*/ 19050 w 790575"/>
                <a:gd name="connsiteY1" fmla="*/ 438150 h 1762125"/>
                <a:gd name="connsiteX2" fmla="*/ 409575 w 790575"/>
                <a:gd name="connsiteY2" fmla="*/ 657225 h 1762125"/>
                <a:gd name="connsiteX3" fmla="*/ 409575 w 790575"/>
                <a:gd name="connsiteY3" fmla="*/ 1104900 h 1762125"/>
                <a:gd name="connsiteX4" fmla="*/ 9525 w 790575"/>
                <a:gd name="connsiteY4" fmla="*/ 1314450 h 1762125"/>
                <a:gd name="connsiteX5" fmla="*/ 9525 w 790575"/>
                <a:gd name="connsiteY5" fmla="*/ 1762125 h 1762125"/>
                <a:gd name="connsiteX6" fmla="*/ 790575 w 790575"/>
                <a:gd name="connsiteY6" fmla="*/ 1304925 h 1762125"/>
                <a:gd name="connsiteX7" fmla="*/ 781050 w 790575"/>
                <a:gd name="connsiteY7" fmla="*/ 447675 h 1762125"/>
                <a:gd name="connsiteX8" fmla="*/ 0 w 790575"/>
                <a:gd name="connsiteY8" fmla="*/ 0 h 176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0575" h="1762125">
                  <a:moveTo>
                    <a:pt x="0" y="0"/>
                  </a:moveTo>
                  <a:lnTo>
                    <a:pt x="19050" y="438150"/>
                  </a:lnTo>
                  <a:lnTo>
                    <a:pt x="409575" y="657225"/>
                  </a:lnTo>
                  <a:lnTo>
                    <a:pt x="409575" y="1104900"/>
                  </a:lnTo>
                  <a:lnTo>
                    <a:pt x="9525" y="1314450"/>
                  </a:lnTo>
                  <a:lnTo>
                    <a:pt x="9525" y="1762125"/>
                  </a:lnTo>
                  <a:lnTo>
                    <a:pt x="790575" y="1304925"/>
                  </a:lnTo>
                  <a:lnTo>
                    <a:pt x="781050" y="4476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Figura a mano libera 20"/>
            <p:cNvSpPr/>
            <p:nvPr/>
          </p:nvSpPr>
          <p:spPr>
            <a:xfrm>
              <a:off x="3219450" y="3686175"/>
              <a:ext cx="771525" cy="838200"/>
            </a:xfrm>
            <a:custGeom>
              <a:avLst/>
              <a:gdLst>
                <a:gd name="connsiteX0" fmla="*/ 381000 w 771525"/>
                <a:gd name="connsiteY0" fmla="*/ 0 h 838200"/>
                <a:gd name="connsiteX1" fmla="*/ 771525 w 771525"/>
                <a:gd name="connsiteY1" fmla="*/ 219075 h 838200"/>
                <a:gd name="connsiteX2" fmla="*/ 771525 w 771525"/>
                <a:gd name="connsiteY2" fmla="*/ 666750 h 838200"/>
                <a:gd name="connsiteX3" fmla="*/ 390525 w 771525"/>
                <a:gd name="connsiteY3" fmla="*/ 838200 h 838200"/>
                <a:gd name="connsiteX4" fmla="*/ 0 w 771525"/>
                <a:gd name="connsiteY4" fmla="*/ 638175 h 838200"/>
                <a:gd name="connsiteX5" fmla="*/ 0 w 771525"/>
                <a:gd name="connsiteY5" fmla="*/ 209550 h 838200"/>
                <a:gd name="connsiteX6" fmla="*/ 381000 w 771525"/>
                <a:gd name="connsiteY6" fmla="*/ 0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1525" h="838200">
                  <a:moveTo>
                    <a:pt x="381000" y="0"/>
                  </a:moveTo>
                  <a:lnTo>
                    <a:pt x="771525" y="219075"/>
                  </a:lnTo>
                  <a:lnTo>
                    <a:pt x="771525" y="666750"/>
                  </a:lnTo>
                  <a:lnTo>
                    <a:pt x="390525" y="838200"/>
                  </a:lnTo>
                  <a:lnTo>
                    <a:pt x="0" y="638175"/>
                  </a:lnTo>
                  <a:lnTo>
                    <a:pt x="0" y="209550"/>
                  </a:lnTo>
                  <a:lnTo>
                    <a:pt x="381000" y="0"/>
                  </a:lnTo>
                  <a:close/>
                </a:path>
              </a:pathLst>
            </a:cu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1" name="CasellaDiTesto 10"/>
          <p:cNvSpPr txBox="1"/>
          <p:nvPr/>
        </p:nvSpPr>
        <p:spPr>
          <a:xfrm>
            <a:off x="243818" y="2241635"/>
            <a:ext cx="3178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</a:t>
            </a:r>
            <a:r>
              <a:rPr lang="it-IT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=475 anni</a:t>
            </a:r>
            <a:endParaRPr lang="it-IT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8791942" y="1301589"/>
            <a:ext cx="30095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Rappresentazione grafica degli indici delle componenti</a:t>
            </a:r>
          </a:p>
          <a:p>
            <a:endParaRPr lang="it-IT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-ANTE</a:t>
            </a:r>
          </a:p>
          <a:p>
            <a:r>
              <a:rPr lang="it-IT" sz="24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-POST</a:t>
            </a:r>
            <a:endParaRPr lang="it-IT" sz="240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59205" y="1389784"/>
            <a:ext cx="40396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 smtClean="0">
                <a:solidFill>
                  <a:schemeClr val="accent1"/>
                </a:solidFill>
                <a:latin typeface="Arial Bold"/>
                <a:ea typeface="+mj-ea"/>
                <a:cs typeface="+mj-cs"/>
              </a:rPr>
              <a:t>Analisi benefici/costi associata al miglioramento</a:t>
            </a:r>
            <a:endParaRPr lang="it-IT" sz="2000" b="1" dirty="0">
              <a:solidFill>
                <a:schemeClr val="accent1"/>
              </a:solidFill>
              <a:latin typeface="Arial Bold"/>
              <a:ea typeface="+mj-ea"/>
              <a:cs typeface="+mj-cs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280994" y="413348"/>
            <a:ext cx="5640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Operatività strutturale del contesto territoriale di </a:t>
            </a:r>
            <a:r>
              <a:rPr lang="it-IT" sz="2400" b="1" dirty="0" smtClean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Castellaneta</a:t>
            </a:r>
            <a:endParaRPr lang="it-IT" sz="2400" b="1" dirty="0"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7" name="Gra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9763910"/>
              </p:ext>
            </p:extLst>
          </p:nvPr>
        </p:nvGraphicFramePr>
        <p:xfrm>
          <a:off x="2391892" y="1148247"/>
          <a:ext cx="8715375" cy="5709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6164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280994" y="1993180"/>
            <a:ext cx="106537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</a:t>
            </a:r>
            <a:r>
              <a:rPr lang="it-IT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=100 anni</a:t>
            </a:r>
          </a:p>
          <a:p>
            <a:endParaRPr lang="it-IT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Tutte le componenti risultano in classe A</a:t>
            </a:r>
            <a:endParaRPr lang="it-IT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243818" y="1242853"/>
            <a:ext cx="60901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solidFill>
                  <a:schemeClr val="accent1"/>
                </a:solidFill>
                <a:latin typeface="Arial Bold"/>
                <a:ea typeface="+mj-ea"/>
                <a:cs typeface="+mj-cs"/>
              </a:rPr>
              <a:t>Analisi benefici/costi associata al miglioramento</a:t>
            </a:r>
            <a:endParaRPr lang="it-IT" sz="2000" b="1" dirty="0">
              <a:solidFill>
                <a:schemeClr val="accent1"/>
              </a:solidFill>
              <a:latin typeface="Arial Bold"/>
              <a:ea typeface="+mj-ea"/>
              <a:cs typeface="+mj-cs"/>
            </a:endParaRPr>
          </a:p>
        </p:txBody>
      </p:sp>
      <p:graphicFrame>
        <p:nvGraphicFramePr>
          <p:cNvPr id="15" name="Tabell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145178"/>
              </p:ext>
            </p:extLst>
          </p:nvPr>
        </p:nvGraphicFramePr>
        <p:xfrm>
          <a:off x="8016411" y="381621"/>
          <a:ext cx="1793966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6983">
                  <a:extLst>
                    <a:ext uri="{9D8B030D-6E8A-4147-A177-3AD203B41FA5}">
                      <a16:colId xmlns:a16="http://schemas.microsoft.com/office/drawing/2014/main" val="2400589751"/>
                    </a:ext>
                  </a:extLst>
                </a:gridCol>
                <a:gridCol w="896983">
                  <a:extLst>
                    <a:ext uri="{9D8B030D-6E8A-4147-A177-3AD203B41FA5}">
                      <a16:colId xmlns:a16="http://schemas.microsoft.com/office/drawing/2014/main" val="3482122650"/>
                    </a:ext>
                  </a:extLst>
                </a:gridCol>
              </a:tblGrid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bg1"/>
                          </a:solidFill>
                          <a:effectLst/>
                        </a:rPr>
                        <a:t>CLASSE</a:t>
                      </a:r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bg1"/>
                          </a:solidFill>
                          <a:effectLst/>
                        </a:rPr>
                        <a:t>INDICE</a:t>
                      </a:r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extLst>
                  <a:ext uri="{0D108BD9-81ED-4DB2-BD59-A6C34878D82A}">
                    <a16:rowId xmlns:a16="http://schemas.microsoft.com/office/drawing/2014/main" val="1982205087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0.8 - 1.0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1283175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</a:rPr>
                        <a:t>0.6 - 0.8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155249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</a:rPr>
                        <a:t>0.4 - 0.6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5504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D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</a:rPr>
                        <a:t>0.2 - 0.4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015605"/>
                  </a:ext>
                </a:extLst>
              </a:tr>
              <a:tr h="27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effectLst/>
                        </a:rPr>
                        <a:t>0 - 0.2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7099091"/>
                  </a:ext>
                </a:extLst>
              </a:tr>
            </a:tbl>
          </a:graphicData>
        </a:graphic>
      </p:graphicFrame>
      <p:graphicFrame>
        <p:nvGraphicFramePr>
          <p:cNvPr id="16" name="Tabell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409398"/>
              </p:ext>
            </p:extLst>
          </p:nvPr>
        </p:nvGraphicFramePr>
        <p:xfrm>
          <a:off x="10101757" y="390242"/>
          <a:ext cx="1793966" cy="2057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6983">
                  <a:extLst>
                    <a:ext uri="{9D8B030D-6E8A-4147-A177-3AD203B41FA5}">
                      <a16:colId xmlns:a16="http://schemas.microsoft.com/office/drawing/2014/main" val="2400589751"/>
                    </a:ext>
                  </a:extLst>
                </a:gridCol>
                <a:gridCol w="896983">
                  <a:extLst>
                    <a:ext uri="{9D8B030D-6E8A-4147-A177-3AD203B41FA5}">
                      <a16:colId xmlns:a16="http://schemas.microsoft.com/office/drawing/2014/main" val="3482122650"/>
                    </a:ext>
                  </a:extLst>
                </a:gridCol>
              </a:tblGrid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solidFill>
                            <a:schemeClr val="bg1"/>
                          </a:solidFill>
                          <a:effectLst/>
                        </a:rPr>
                        <a:t>COCT</a:t>
                      </a:r>
                      <a:endParaRPr lang="it-IT" sz="20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 smtClean="0">
                          <a:solidFill>
                            <a:schemeClr val="bg1"/>
                          </a:solidFill>
                          <a:effectLst/>
                        </a:rPr>
                        <a:t>IOCT</a:t>
                      </a:r>
                      <a:endParaRPr lang="it-IT" sz="20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/>
                </a:tc>
                <a:extLst>
                  <a:ext uri="{0D108BD9-81ED-4DB2-BD59-A6C34878D82A}">
                    <a16:rowId xmlns:a16="http://schemas.microsoft.com/office/drawing/2014/main" val="1982205087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effectLst/>
                        </a:rPr>
                        <a:t>0.60 - 1.0</a:t>
                      </a: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1283175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effectLst/>
                        </a:rPr>
                        <a:t>0.35 - 0.6</a:t>
                      </a: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155249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effectLst/>
                        </a:rPr>
                        <a:t>0.15 - 0.35</a:t>
                      </a: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5504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D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effectLst/>
                        </a:rPr>
                        <a:t>0.05 - 0.15</a:t>
                      </a: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015605"/>
                  </a:ext>
                </a:extLst>
              </a:tr>
              <a:tr h="312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effectLst/>
                        </a:rPr>
                        <a:t>0 - 0.05</a:t>
                      </a: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53340" marR="5334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7099091"/>
                  </a:ext>
                </a:extLst>
              </a:tr>
            </a:tbl>
          </a:graphicData>
        </a:graphic>
      </p:graphicFrame>
      <p:sp>
        <p:nvSpPr>
          <p:cNvPr id="13" name="Rettangolo 12"/>
          <p:cNvSpPr/>
          <p:nvPr/>
        </p:nvSpPr>
        <p:spPr>
          <a:xfrm>
            <a:off x="280994" y="413348"/>
            <a:ext cx="5640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Operatività strutturale del contesto territoriale di </a:t>
            </a:r>
            <a:r>
              <a:rPr lang="it-IT" sz="2400" b="1" dirty="0" smtClean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Castellaneta</a:t>
            </a:r>
            <a:endParaRPr lang="it-IT" sz="2400" b="1" dirty="0"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930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280994" y="413348"/>
            <a:ext cx="5640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Operatività </a:t>
            </a:r>
            <a:r>
              <a:rPr lang="it-IT" sz="2400" b="1" dirty="0" smtClean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del </a:t>
            </a:r>
            <a:r>
              <a:rPr lang="it-IT" sz="2400" b="1" dirty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contesto territoriale di </a:t>
            </a:r>
            <a:r>
              <a:rPr lang="it-IT" sz="2400" b="1" dirty="0" smtClean="0"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Castellaneta</a:t>
            </a:r>
            <a:endParaRPr lang="it-IT" sz="2400" b="1" dirty="0"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CasellaDiTesto 5">
            <a:extLst>
              <a:ext uri="{FF2B5EF4-FFF2-40B4-BE49-F238E27FC236}">
                <a16:creationId xmlns:a16="http://schemas.microsoft.com/office/drawing/2014/main" id="{BC67F034-9F67-AA4C-9B2B-9B3CF7C4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9508" y="2564882"/>
            <a:ext cx="11259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Analisi e valutazione delle componenti non strutturali </a:t>
            </a:r>
          </a:p>
        </p:txBody>
      </p:sp>
    </p:spTree>
    <p:extLst>
      <p:ext uri="{BB962C8B-B14F-4D97-AF65-F5344CB8AC3E}">
        <p14:creationId xmlns:p14="http://schemas.microsoft.com/office/powerpoint/2010/main" val="12005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5">
            <a:extLst>
              <a:ext uri="{FF2B5EF4-FFF2-40B4-BE49-F238E27FC236}">
                <a16:creationId xmlns:a16="http://schemas.microsoft.com/office/drawing/2014/main" id="{BC67F034-9F67-AA4C-9B2B-9B3CF7C4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926" y="625246"/>
            <a:ext cx="11259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Analisi e valutazione delle componenti non strutturali </a:t>
            </a:r>
          </a:p>
        </p:txBody>
      </p:sp>
      <p:sp>
        <p:nvSpPr>
          <p:cNvPr id="75" name="Rettangolo 74">
            <a:extLst>
              <a:ext uri="{FF2B5EF4-FFF2-40B4-BE49-F238E27FC236}">
                <a16:creationId xmlns:a16="http://schemas.microsoft.com/office/drawing/2014/main" id="{E96FADC0-94C3-4EDC-A460-856C6F87FBBE}"/>
              </a:ext>
            </a:extLst>
          </p:cNvPr>
          <p:cNvSpPr/>
          <p:nvPr/>
        </p:nvSpPr>
        <p:spPr>
          <a:xfrm>
            <a:off x="570926" y="1209409"/>
            <a:ext cx="85153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</a:pPr>
            <a:r>
              <a:rPr lang="it-IT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Il </a:t>
            </a:r>
            <a:r>
              <a:rPr lang="it-IT" b="1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Piano di Protezione Civile Comunale </a:t>
            </a:r>
            <a:r>
              <a:rPr lang="it-IT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è lo strumento che definisce: 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it-IT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gli scenari di rischio attesi, 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it-IT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gli attori coinvolti, 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it-IT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le procedure di intervento, 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it-IT" kern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le risorse necessarie e disponibili.  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0C251A38-B429-4CD9-A7DE-F6BA801BE90E}"/>
              </a:ext>
            </a:extLst>
          </p:cNvPr>
          <p:cNvSpPr/>
          <p:nvPr/>
        </p:nvSpPr>
        <p:spPr>
          <a:xfrm>
            <a:off x="570925" y="2873946"/>
            <a:ext cx="11008161" cy="430887"/>
          </a:xfrm>
          <a:prstGeom prst="rect">
            <a:avLst/>
          </a:prstGeom>
          <a:solidFill>
            <a:srgbClr val="00326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</a:pPr>
            <a:r>
              <a:rPr lang="it-IT" sz="2200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Metodologia per l’analisi e  la valutazione del Piano di Protezione Civile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5796C10C-C8D0-48DC-A30F-F8532464341B}"/>
              </a:ext>
            </a:extLst>
          </p:cNvPr>
          <p:cNvSpPr/>
          <p:nvPr/>
        </p:nvSpPr>
        <p:spPr>
          <a:xfrm>
            <a:off x="2379322" y="3472706"/>
            <a:ext cx="781702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Analisi dei contenuti:</a:t>
            </a:r>
          </a:p>
          <a:p>
            <a:pPr algn="just"/>
            <a:endParaRPr lang="it-IT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Definire un protocollo standard di misure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Definire istruzioni chiare di compilazione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Effettuare analisi di affidabilità</a:t>
            </a:r>
          </a:p>
          <a:p>
            <a:pPr algn="just"/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Definire degli obiettivi di valutazione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Definire delle regole di assegnazione dei punteggi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Definire delle regole per l’aggregazione dei punteggi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Sperimentazione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CFB7F4D-78BF-4F24-A0D7-A4F487327D0A}"/>
              </a:ext>
            </a:extLst>
          </p:cNvPr>
          <p:cNvSpPr txBox="1"/>
          <p:nvPr/>
        </p:nvSpPr>
        <p:spPr>
          <a:xfrm>
            <a:off x="195587" y="4473772"/>
            <a:ext cx="21042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Krippendorff</a:t>
            </a:r>
            <a:r>
              <a:rPr lang="it-IT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2004. «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 Analysis: An Introduction to Its Methodology (2nd ed.)”</a:t>
            </a:r>
          </a:p>
          <a:p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Lyles &amp; Stevens, 2014. 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 Plan Quality Evaluation 1994-2012: Growth and Contributions, Limitations and New Directions”</a:t>
            </a:r>
            <a:endParaRPr lang="it-IT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Parentesi graffa chiusa 2">
            <a:extLst>
              <a:ext uri="{FF2B5EF4-FFF2-40B4-BE49-F238E27FC236}">
                <a16:creationId xmlns:a16="http://schemas.microsoft.com/office/drawing/2014/main" id="{0652EB9A-48E8-4A5B-A6FA-86BFAA60E219}"/>
              </a:ext>
            </a:extLst>
          </p:cNvPr>
          <p:cNvSpPr/>
          <p:nvPr/>
        </p:nvSpPr>
        <p:spPr>
          <a:xfrm>
            <a:off x="9086276" y="4120310"/>
            <a:ext cx="286439" cy="1013552"/>
          </a:xfrm>
          <a:prstGeom prst="rightBrace">
            <a:avLst/>
          </a:prstGeom>
          <a:ln w="5715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Parentesi graffa chiusa 13">
            <a:extLst>
              <a:ext uri="{FF2B5EF4-FFF2-40B4-BE49-F238E27FC236}">
                <a16:creationId xmlns:a16="http://schemas.microsoft.com/office/drawing/2014/main" id="{E98354B4-822E-44CA-85CA-3649E1EE2D9B}"/>
              </a:ext>
            </a:extLst>
          </p:cNvPr>
          <p:cNvSpPr/>
          <p:nvPr/>
        </p:nvSpPr>
        <p:spPr>
          <a:xfrm>
            <a:off x="9081801" y="5415140"/>
            <a:ext cx="286439" cy="1013552"/>
          </a:xfrm>
          <a:prstGeom prst="rightBrace">
            <a:avLst/>
          </a:prstGeom>
          <a:ln w="5715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BFECDCD8-43DA-46D3-8DD7-AC72AA081090}"/>
              </a:ext>
            </a:extLst>
          </p:cNvPr>
          <p:cNvSpPr txBox="1"/>
          <p:nvPr/>
        </p:nvSpPr>
        <p:spPr>
          <a:xfrm>
            <a:off x="9927247" y="4350086"/>
            <a:ext cx="1781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FASE DI ANALISI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E53B2AC-C9F3-49C9-863D-B23773BCAD29}"/>
              </a:ext>
            </a:extLst>
          </p:cNvPr>
          <p:cNvSpPr txBox="1"/>
          <p:nvPr/>
        </p:nvSpPr>
        <p:spPr>
          <a:xfrm>
            <a:off x="9927247" y="5598750"/>
            <a:ext cx="1781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FASE DI VALUTAZIONE</a:t>
            </a:r>
          </a:p>
        </p:txBody>
      </p:sp>
    </p:spTree>
    <p:extLst>
      <p:ext uri="{BB962C8B-B14F-4D97-AF65-F5344CB8AC3E}">
        <p14:creationId xmlns:p14="http://schemas.microsoft.com/office/powerpoint/2010/main" val="32062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513806" y="404230"/>
            <a:ext cx="9874224" cy="69638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54000" rIns="108000" bIns="54000">
            <a:noAutofit/>
          </a:bodyPr>
          <a:lstStyle/>
          <a:p>
            <a:pPr>
              <a:lnSpc>
                <a:spcPct val="100000"/>
              </a:lnSpc>
            </a:pPr>
            <a:r>
              <a:rPr lang="it-IT" sz="2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Linee Guida Indice di Operatività del Contesto Territoriale (IOCT)  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2893" y="1039771"/>
            <a:ext cx="3267594" cy="4464178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513806" y="1367246"/>
            <a:ext cx="6688618" cy="4632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“valutazione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di operatività strutturale” del sistema di gestione dell’emergenza di un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Contesto Territoriale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comprende le seguenti componenti, ognuna sviluppata attraverso uno specifico modello metodologico:</a:t>
            </a:r>
          </a:p>
          <a:p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1.Componente Esposizione</a:t>
            </a:r>
          </a:p>
          <a:p>
            <a:pPr>
              <a:lnSpc>
                <a:spcPct val="150000"/>
              </a:lnSpc>
            </a:pP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pPr>
              <a:lnSpc>
                <a:spcPct val="150000"/>
              </a:lnSpc>
            </a:pP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3.Componente Vulnerabilità</a:t>
            </a:r>
          </a:p>
          <a:p>
            <a:pPr>
              <a:lnSpc>
                <a:spcPct val="150000"/>
              </a:lnSpc>
            </a:pP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pPr>
              <a:lnSpc>
                <a:spcPct val="150000"/>
              </a:lnSpc>
            </a:pP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5.Analisi benefici/costi associata </a:t>
            </a:r>
            <a:r>
              <a:rPr lang="it-IT" i="1" dirty="0" smtClean="0">
                <a:latin typeface="Arial" panose="020B0604020202020204" pitchFamily="34" charset="0"/>
                <a:cs typeface="Arial" panose="020B0604020202020204" pitchFamily="34" charset="0"/>
              </a:rPr>
              <a:t>al miglioramento strutturale</a:t>
            </a:r>
            <a:endParaRPr lang="it-IT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Le valutazioni che seguono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riguarderanno la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valutazione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della forzante sismica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B6B0BA0D-16B2-44F7-BBC8-518ABEC4EEC6}"/>
              </a:ext>
            </a:extLst>
          </p:cNvPr>
          <p:cNvSpPr/>
          <p:nvPr/>
        </p:nvSpPr>
        <p:spPr>
          <a:xfrm>
            <a:off x="7892894" y="5535043"/>
            <a:ext cx="37243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600" i="1" dirty="0">
                <a:latin typeface="Arial" panose="020B0604020202020204" pitchFamily="34" charset="0"/>
                <a:cs typeface="Arial" panose="020B0604020202020204" pitchFamily="34" charset="0"/>
              </a:rPr>
              <a:t>Linea guida per la valutazione dell’operatività strutturale del sistema di gestione dell’emergenza</a:t>
            </a:r>
          </a:p>
        </p:txBody>
      </p:sp>
    </p:spTree>
    <p:extLst>
      <p:ext uri="{BB962C8B-B14F-4D97-AF65-F5344CB8AC3E}">
        <p14:creationId xmlns:p14="http://schemas.microsoft.com/office/powerpoint/2010/main" val="256963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5">
            <a:extLst>
              <a:ext uri="{FF2B5EF4-FFF2-40B4-BE49-F238E27FC236}">
                <a16:creationId xmlns:a16="http://schemas.microsoft.com/office/drawing/2014/main" id="{BC67F034-9F67-AA4C-9B2B-9B3CF7C4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926" y="625246"/>
            <a:ext cx="11259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Analisi e valutazione delle componenti non strutturali 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83AE7A0-D747-4168-9E16-5A53373C64D6}"/>
              </a:ext>
            </a:extLst>
          </p:cNvPr>
          <p:cNvSpPr/>
          <p:nvPr/>
        </p:nvSpPr>
        <p:spPr>
          <a:xfrm>
            <a:off x="222050" y="2143351"/>
            <a:ext cx="11607999" cy="400110"/>
          </a:xfrm>
          <a:prstGeom prst="rect">
            <a:avLst/>
          </a:prstGeom>
          <a:noFill/>
          <a:ln w="19050" cap="flat" cmpd="sng" algn="ctr">
            <a:noFill/>
            <a:prstDash val="solid"/>
            <a:headEnd type="arrow" w="med" len="med"/>
            <a:tailEnd type="arrow" w="med" len="me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  <a:sym typeface="Arial"/>
              </a:rPr>
              <a:t>SCHEDA DI ANALISI DEL PIANO DI PROTEZIONE CIVILE</a:t>
            </a: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9741BF6E-BB0E-40B6-BE1F-0709A82C08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2" t="12478" r="3697" b="10849"/>
          <a:stretch/>
        </p:blipFill>
        <p:spPr>
          <a:xfrm>
            <a:off x="222050" y="2698606"/>
            <a:ext cx="6890850" cy="3615264"/>
          </a:xfrm>
          <a:prstGeom prst="rect">
            <a:avLst/>
          </a:prstGeom>
          <a:ln>
            <a:noFill/>
          </a:ln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23E14BC2-6DDC-4BA6-8255-7D10729091FF}"/>
              </a:ext>
            </a:extLst>
          </p:cNvPr>
          <p:cNvSpPr/>
          <p:nvPr/>
        </p:nvSpPr>
        <p:spPr>
          <a:xfrm>
            <a:off x="766285" y="1341876"/>
            <a:ext cx="10778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In analogia a quanto predisposto per l’analisi della CLE si è ipotizzato di raccogliere i dati informativi provenienti dai Piani attraverso una 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SCHEDA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, strutturata in 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SEZIONI:</a:t>
            </a:r>
          </a:p>
        </p:txBody>
      </p:sp>
      <p:grpSp>
        <p:nvGrpSpPr>
          <p:cNvPr id="21" name="Gruppo 20">
            <a:extLst>
              <a:ext uri="{FF2B5EF4-FFF2-40B4-BE49-F238E27FC236}">
                <a16:creationId xmlns:a16="http://schemas.microsoft.com/office/drawing/2014/main" id="{D7DA835A-321D-4F27-A55B-AEDAC988D46E}"/>
              </a:ext>
            </a:extLst>
          </p:cNvPr>
          <p:cNvGrpSpPr>
            <a:grpSpLocks noChangeAspect="1"/>
          </p:cNvGrpSpPr>
          <p:nvPr/>
        </p:nvGrpSpPr>
        <p:grpSpPr>
          <a:xfrm>
            <a:off x="7438134" y="2802945"/>
            <a:ext cx="3591295" cy="2578633"/>
            <a:chOff x="358774" y="1860550"/>
            <a:chExt cx="6137275" cy="4406706"/>
          </a:xfrm>
        </p:grpSpPr>
        <p:pic>
          <p:nvPicPr>
            <p:cNvPr id="22" name="Immagine 21">
              <a:extLst>
                <a:ext uri="{FF2B5EF4-FFF2-40B4-BE49-F238E27FC236}">
                  <a16:creationId xmlns:a16="http://schemas.microsoft.com/office/drawing/2014/main" id="{82E8D90F-6BB8-473F-8C76-F62DE51DEE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8774" y="1860550"/>
              <a:ext cx="6137275" cy="440670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1FB2ED86-7939-4D77-9FAD-D10E6A1DF51E}"/>
                </a:ext>
              </a:extLst>
            </p:cNvPr>
            <p:cNvSpPr/>
            <p:nvPr/>
          </p:nvSpPr>
          <p:spPr>
            <a:xfrm>
              <a:off x="2343150" y="5613113"/>
              <a:ext cx="703262" cy="6196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24" name="Immagine 23">
              <a:extLst>
                <a:ext uri="{FF2B5EF4-FFF2-40B4-BE49-F238E27FC236}">
                  <a16:creationId xmlns:a16="http://schemas.microsoft.com/office/drawing/2014/main" id="{B4405A3A-1F97-4C6B-8855-E0581F97E0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20955" y="5507590"/>
              <a:ext cx="1147652" cy="725164"/>
            </a:xfrm>
            <a:prstGeom prst="rect">
              <a:avLst/>
            </a:prstGeom>
          </p:spPr>
        </p:pic>
      </p:grpSp>
      <p:pic>
        <p:nvPicPr>
          <p:cNvPr id="14" name="Immagine 13">
            <a:extLst>
              <a:ext uri="{FF2B5EF4-FFF2-40B4-BE49-F238E27FC236}">
                <a16:creationId xmlns:a16="http://schemas.microsoft.com/office/drawing/2014/main" id="{D65DBCDF-B5A7-4C00-8D92-DB0A9CE517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45385" y="4241546"/>
            <a:ext cx="1684664" cy="2325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0866D5B4-7489-43BA-9178-B799F2D11979}"/>
              </a:ext>
            </a:extLst>
          </p:cNvPr>
          <p:cNvSpPr txBox="1"/>
          <p:nvPr/>
        </p:nvSpPr>
        <p:spPr>
          <a:xfrm>
            <a:off x="9243152" y="440580"/>
            <a:ext cx="2853368" cy="584775"/>
          </a:xfrm>
          <a:prstGeom prst="rect">
            <a:avLst/>
          </a:prstGeom>
          <a:solidFill>
            <a:srgbClr val="FFFF9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FASE DI ANALISI</a:t>
            </a:r>
          </a:p>
          <a:p>
            <a:pPr marL="342900" indent="-342900">
              <a:buAutoNum type="arabicPeriod"/>
            </a:pPr>
            <a:r>
              <a:rPr lang="it-IT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FASE DI VALUTAZIONE</a:t>
            </a:r>
          </a:p>
        </p:txBody>
      </p:sp>
    </p:spTree>
    <p:extLst>
      <p:ext uri="{BB962C8B-B14F-4D97-AF65-F5344CB8AC3E}">
        <p14:creationId xmlns:p14="http://schemas.microsoft.com/office/powerpoint/2010/main" val="35150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5">
            <a:extLst>
              <a:ext uri="{FF2B5EF4-FFF2-40B4-BE49-F238E27FC236}">
                <a16:creationId xmlns:a16="http://schemas.microsoft.com/office/drawing/2014/main" id="{BC67F034-9F67-AA4C-9B2B-9B3CF7C4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926" y="625246"/>
            <a:ext cx="11259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Analisi e valutazione delle componenti non strutturali </a:t>
            </a:r>
          </a:p>
        </p:txBody>
      </p:sp>
      <p:graphicFrame>
        <p:nvGraphicFramePr>
          <p:cNvPr id="11" name="Tabella 2">
            <a:extLst>
              <a:ext uri="{FF2B5EF4-FFF2-40B4-BE49-F238E27FC236}">
                <a16:creationId xmlns:a16="http://schemas.microsoft.com/office/drawing/2014/main" id="{FDBF9FF1-2117-4135-8BA6-557E5AC4B41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76889" y="1767711"/>
          <a:ext cx="9428970" cy="47700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634">
                  <a:extLst>
                    <a:ext uri="{9D8B030D-6E8A-4147-A177-3AD203B41FA5}">
                      <a16:colId xmlns:a16="http://schemas.microsoft.com/office/drawing/2014/main" val="4034908036"/>
                    </a:ext>
                  </a:extLst>
                </a:gridCol>
                <a:gridCol w="3412605">
                  <a:extLst>
                    <a:ext uri="{9D8B030D-6E8A-4147-A177-3AD203B41FA5}">
                      <a16:colId xmlns:a16="http://schemas.microsoft.com/office/drawing/2014/main" val="882779340"/>
                    </a:ext>
                  </a:extLst>
                </a:gridCol>
                <a:gridCol w="1784731">
                  <a:extLst>
                    <a:ext uri="{9D8B030D-6E8A-4147-A177-3AD203B41FA5}">
                      <a16:colId xmlns:a16="http://schemas.microsoft.com/office/drawing/2014/main" val="3507901020"/>
                    </a:ext>
                  </a:extLst>
                </a:gridCol>
              </a:tblGrid>
              <a:tr h="404153">
                <a:tc>
                  <a:txBody>
                    <a:bodyPr/>
                    <a:lstStyle/>
                    <a:p>
                      <a:r>
                        <a:rPr lang="it-IT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Obiettivi generali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Obiettivi specifici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Numero elementi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9427631"/>
                  </a:ext>
                </a:extLst>
              </a:tr>
              <a:tr h="404153">
                <a:tc rowSpan="5">
                  <a:txBody>
                    <a:bodyPr/>
                    <a:lstStyle/>
                    <a:p>
                      <a:r>
                        <a:rPr lang="it-IT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Completezza del Piano </a:t>
                      </a:r>
                    </a:p>
                    <a:p>
                      <a:r>
                        <a:rPr lang="it-IT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rispondenza del piano ad uno standard ottimale (nel nostro caso la scheda di analisi del Piano compilata in tutte le sezioni)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>
                        <a:alpha val="7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i="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Completezza della Sezione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9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8080354"/>
                  </a:ext>
                </a:extLst>
              </a:tr>
              <a:tr h="404153">
                <a:tc vMerge="1">
                  <a:txBody>
                    <a:bodyPr/>
                    <a:lstStyle/>
                    <a:p>
                      <a:endParaRPr lang="it-IT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i="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Completezza della Sezione 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2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3926422"/>
                  </a:ext>
                </a:extLst>
              </a:tr>
              <a:tr h="404153">
                <a:tc vMerge="1">
                  <a:txBody>
                    <a:bodyPr/>
                    <a:lstStyle/>
                    <a:p>
                      <a:endParaRPr lang="it-IT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i="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Completezza della Sezione 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5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8353368"/>
                  </a:ext>
                </a:extLst>
              </a:tr>
              <a:tr h="404153">
                <a:tc vMerge="1">
                  <a:txBody>
                    <a:bodyPr/>
                    <a:lstStyle/>
                    <a:p>
                      <a:endParaRPr lang="it-IT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Completezza della Sezione 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2C6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574906"/>
                  </a:ext>
                </a:extLst>
              </a:tr>
              <a:tr h="404153">
                <a:tc vMerge="1">
                  <a:txBody>
                    <a:bodyPr/>
                    <a:lstStyle/>
                    <a:p>
                      <a:endParaRPr lang="it-IT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Completezza della Sezione 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4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9070586"/>
                  </a:ext>
                </a:extLst>
              </a:tr>
              <a:tr h="404153">
                <a:tc rowSpan="3">
                  <a:txBody>
                    <a:bodyPr/>
                    <a:lstStyle/>
                    <a:p>
                      <a:r>
                        <a:rPr lang="it-IT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Coerenza esterna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</a:rPr>
                        <a:t>coerenza tra le informazioni contenute nel piano e le fonti esterne</a:t>
                      </a:r>
                    </a:p>
                    <a:p>
                      <a:endParaRPr lang="it-IT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7231">
                        <a:alpha val="7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i="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Conformità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52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0191779"/>
                  </a:ext>
                </a:extLst>
              </a:tr>
              <a:tr h="404153">
                <a:tc vMerge="1">
                  <a:txBody>
                    <a:bodyPr/>
                    <a:lstStyle/>
                    <a:p>
                      <a:endParaRPr lang="it-IT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i="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Coordinamento inter-organizzativo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7231">
                        <a:alpha val="7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355169"/>
                  </a:ext>
                </a:extLst>
              </a:tr>
              <a:tr h="487198">
                <a:tc vMerge="1">
                  <a:txBody>
                    <a:bodyPr/>
                    <a:lstStyle/>
                    <a:p>
                      <a:endParaRPr lang="it-IT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Comunicazione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D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3415019"/>
                  </a:ext>
                </a:extLst>
              </a:tr>
              <a:tr h="996541">
                <a:tc>
                  <a:txBody>
                    <a:bodyPr/>
                    <a:lstStyle/>
                    <a:p>
                      <a:r>
                        <a:rPr lang="it-IT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Coerenza interna </a:t>
                      </a:r>
                    </a:p>
                    <a:p>
                      <a:r>
                        <a:rPr lang="it-IT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</a:rPr>
                        <a:t>coerenza tra le informazioni contenute nelle sezioni della scheda </a:t>
                      </a:r>
                      <a:endParaRPr lang="it-IT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Coerenza interna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i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1372320"/>
                  </a:ext>
                </a:extLst>
              </a:tr>
            </a:tbl>
          </a:graphicData>
        </a:graphic>
      </p:graphicFrame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3CD7B461-65B6-43BC-971D-CD105ABEEE29}"/>
              </a:ext>
            </a:extLst>
          </p:cNvPr>
          <p:cNvSpPr txBox="1"/>
          <p:nvPr/>
        </p:nvSpPr>
        <p:spPr>
          <a:xfrm>
            <a:off x="9243152" y="440580"/>
            <a:ext cx="2853368" cy="584775"/>
          </a:xfrm>
          <a:prstGeom prst="rect">
            <a:avLst/>
          </a:prstGeom>
          <a:solidFill>
            <a:srgbClr val="FFFF9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it-IT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FASE DI ANALISI</a:t>
            </a:r>
          </a:p>
          <a:p>
            <a:pPr marL="342900" indent="-342900">
              <a:buAutoNum type="arabicPeriod"/>
            </a:pPr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FASE DI VALUTAZIONE</a:t>
            </a: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8247F07D-898E-4729-82CC-A26676C1898B}"/>
              </a:ext>
            </a:extLst>
          </p:cNvPr>
          <p:cNvGrpSpPr>
            <a:grpSpLocks noChangeAspect="1"/>
          </p:cNvGrpSpPr>
          <p:nvPr/>
        </p:nvGrpSpPr>
        <p:grpSpPr>
          <a:xfrm>
            <a:off x="10175657" y="4446876"/>
            <a:ext cx="1795370" cy="2175040"/>
            <a:chOff x="7345042" y="2822071"/>
            <a:chExt cx="2830615" cy="3429210"/>
          </a:xfrm>
        </p:grpSpPr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2025F923-68AD-4EC7-A82F-1C3917C45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23641" y="3183941"/>
              <a:ext cx="2352016" cy="30673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5" name="Immagine 14">
              <a:extLst>
                <a:ext uri="{FF2B5EF4-FFF2-40B4-BE49-F238E27FC236}">
                  <a16:creationId xmlns:a16="http://schemas.microsoft.com/office/drawing/2014/main" id="{43058DB1-B45A-4EC9-93E0-669AABFE0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35799" y="3008124"/>
              <a:ext cx="2410383" cy="31434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7" name="Immagine 16">
              <a:extLst>
                <a:ext uri="{FF2B5EF4-FFF2-40B4-BE49-F238E27FC236}">
                  <a16:creationId xmlns:a16="http://schemas.microsoft.com/office/drawing/2014/main" id="{EAB47726-8B00-4B14-BDC8-1E55735ED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45042" y="2822071"/>
              <a:ext cx="2513945" cy="322332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24DEF861-7D35-46CE-901F-9AA2E6730DF3}"/>
              </a:ext>
            </a:extLst>
          </p:cNvPr>
          <p:cNvSpPr txBox="1"/>
          <p:nvPr/>
        </p:nvSpPr>
        <p:spPr>
          <a:xfrm>
            <a:off x="10175657" y="1489930"/>
            <a:ext cx="17953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Scheda di Analisi </a:t>
            </a:r>
          </a:p>
          <a:p>
            <a:pPr algn="ctr"/>
            <a:r>
              <a:rPr lang="it-IT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395 campi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28F379E1-ABA7-459E-BCC9-AA1BD6E7EDCA}"/>
              </a:ext>
            </a:extLst>
          </p:cNvPr>
          <p:cNvSpPr txBox="1"/>
          <p:nvPr/>
        </p:nvSpPr>
        <p:spPr>
          <a:xfrm>
            <a:off x="10175657" y="3404995"/>
            <a:ext cx="17953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Scheda di Valutazione </a:t>
            </a:r>
          </a:p>
          <a:p>
            <a:pPr algn="ctr"/>
            <a:r>
              <a:rPr lang="it-IT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102 elementi</a:t>
            </a:r>
          </a:p>
        </p:txBody>
      </p:sp>
      <p:sp>
        <p:nvSpPr>
          <p:cNvPr id="3" name="Freccia in giù 2">
            <a:extLst>
              <a:ext uri="{FF2B5EF4-FFF2-40B4-BE49-F238E27FC236}">
                <a16:creationId xmlns:a16="http://schemas.microsoft.com/office/drawing/2014/main" id="{9C3C2434-62F7-4CC1-9DBD-D93646F460F1}"/>
              </a:ext>
            </a:extLst>
          </p:cNvPr>
          <p:cNvSpPr/>
          <p:nvPr/>
        </p:nvSpPr>
        <p:spPr>
          <a:xfrm>
            <a:off x="10948277" y="2641425"/>
            <a:ext cx="352425" cy="535405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0C548DBE-E378-4796-AF1A-D33A3DB4DF53}"/>
              </a:ext>
            </a:extLst>
          </p:cNvPr>
          <p:cNvSpPr txBox="1"/>
          <p:nvPr/>
        </p:nvSpPr>
        <p:spPr>
          <a:xfrm>
            <a:off x="276889" y="1271577"/>
            <a:ext cx="61859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Definire degli obiettivi di valutazione:</a:t>
            </a:r>
          </a:p>
        </p:txBody>
      </p:sp>
    </p:spTree>
    <p:extLst>
      <p:ext uri="{BB962C8B-B14F-4D97-AF65-F5344CB8AC3E}">
        <p14:creationId xmlns:p14="http://schemas.microsoft.com/office/powerpoint/2010/main" val="288626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5">
            <a:extLst>
              <a:ext uri="{FF2B5EF4-FFF2-40B4-BE49-F238E27FC236}">
                <a16:creationId xmlns:a16="http://schemas.microsoft.com/office/drawing/2014/main" id="{BC67F034-9F67-AA4C-9B2B-9B3CF7C4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926" y="625246"/>
            <a:ext cx="11259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Analisi e valutazione delle componenti non strutturali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3CD7B461-65B6-43BC-971D-CD105ABEEE29}"/>
              </a:ext>
            </a:extLst>
          </p:cNvPr>
          <p:cNvSpPr txBox="1"/>
          <p:nvPr/>
        </p:nvSpPr>
        <p:spPr>
          <a:xfrm>
            <a:off x="9243152" y="440580"/>
            <a:ext cx="2853368" cy="584775"/>
          </a:xfrm>
          <a:prstGeom prst="rect">
            <a:avLst/>
          </a:prstGeom>
          <a:solidFill>
            <a:srgbClr val="FFFF9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it-IT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FASE DI ANALISI</a:t>
            </a:r>
          </a:p>
          <a:p>
            <a:pPr marL="342900" indent="-342900">
              <a:buAutoNum type="arabicPeriod"/>
            </a:pPr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FASE DI VALUTAZIONE</a:t>
            </a:r>
          </a:p>
        </p:txBody>
      </p:sp>
      <p:sp>
        <p:nvSpPr>
          <p:cNvPr id="14" name="CasellaDiTesto 2">
            <a:extLst>
              <a:ext uri="{FF2B5EF4-FFF2-40B4-BE49-F238E27FC236}">
                <a16:creationId xmlns:a16="http://schemas.microsoft.com/office/drawing/2014/main" id="{4E66441E-8024-4DFE-825F-672571CDD90C}"/>
              </a:ext>
            </a:extLst>
          </p:cNvPr>
          <p:cNvSpPr txBox="1"/>
          <p:nvPr/>
        </p:nvSpPr>
        <p:spPr>
          <a:xfrm>
            <a:off x="177497" y="1759097"/>
            <a:ext cx="11819632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Assegnazione del Punteggio</a:t>
            </a:r>
          </a:p>
          <a:p>
            <a:pPr algn="just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A ciascun elemento corrisponde una regola per l’assegnazione del punteggio, seguendo lo schema 0-1-2</a:t>
            </a:r>
          </a:p>
          <a:p>
            <a:pPr algn="just"/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it-IT" sz="1400" dirty="0">
                <a:latin typeface="Arial" panose="020B0604020202020204" pitchFamily="34" charset="0"/>
                <a:cs typeface="Arial" panose="020B0604020202020204" pitchFamily="34" charset="0"/>
              </a:rPr>
              <a:t>– L’elemento è completamente presente nel Piano;</a:t>
            </a:r>
          </a:p>
          <a:p>
            <a:pPr algn="just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it-IT" sz="1400" dirty="0">
                <a:latin typeface="Arial" panose="020B0604020202020204" pitchFamily="34" charset="0"/>
                <a:cs typeface="Arial" panose="020B0604020202020204" pitchFamily="34" charset="0"/>
              </a:rPr>
              <a:t> – L’elemento è parzialmente presente nel Piano;</a:t>
            </a:r>
          </a:p>
          <a:p>
            <a:pPr algn="just"/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it-IT" sz="1400" dirty="0">
                <a:latin typeface="Arial" panose="020B0604020202020204" pitchFamily="34" charset="0"/>
                <a:cs typeface="Arial" panose="020B0604020202020204" pitchFamily="34" charset="0"/>
              </a:rPr>
              <a:t> – L’elemento è assente.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D11D484-6BB4-4792-8D44-19F0E248C757}"/>
              </a:ext>
            </a:extLst>
          </p:cNvPr>
          <p:cNvSpPr txBox="1"/>
          <p:nvPr/>
        </p:nvSpPr>
        <p:spPr>
          <a:xfrm>
            <a:off x="97984" y="1274409"/>
            <a:ext cx="111255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Definire delle regole di assegnazione dei punteggi e per l’aggregazione dei punteggi: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E85F918-216F-4577-A03A-5F9C54A8DF5B}"/>
              </a:ext>
            </a:extLst>
          </p:cNvPr>
          <p:cNvSpPr txBox="1"/>
          <p:nvPr/>
        </p:nvSpPr>
        <p:spPr>
          <a:xfrm>
            <a:off x="177497" y="3613390"/>
            <a:ext cx="118196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just"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b="1" dirty="0"/>
              <a:t>Aggregazione per Obiettivo Specifico</a:t>
            </a:r>
          </a:p>
          <a:p>
            <a:endParaRPr lang="it-IT" sz="800" b="1" dirty="0"/>
          </a:p>
          <a:p>
            <a:r>
              <a:rPr lang="it-IT" dirty="0"/>
              <a:t>Il punteggio assegnato da ogni regola viene </a:t>
            </a:r>
          </a:p>
          <a:p>
            <a:r>
              <a:rPr lang="it-IT" dirty="0"/>
              <a:t>successivamente aggregato attraverso la formula: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r>
              <a:rPr lang="it-IT" sz="1200" dirty="0" err="1"/>
              <a:t>PCj</a:t>
            </a:r>
            <a:r>
              <a:rPr lang="it-IT" sz="1200" dirty="0"/>
              <a:t> - punteggio assegnato alla singolo obiettivo specifico </a:t>
            </a:r>
            <a:r>
              <a:rPr lang="it-IT" sz="1200" dirty="0" err="1"/>
              <a:t>Jth</a:t>
            </a:r>
            <a:r>
              <a:rPr lang="it-IT" sz="1200" dirty="0"/>
              <a:t> del piano;</a:t>
            </a:r>
          </a:p>
          <a:p>
            <a:r>
              <a:rPr lang="it-IT" sz="1200" dirty="0" err="1"/>
              <a:t>mj</a:t>
            </a:r>
            <a:r>
              <a:rPr lang="it-IT" sz="1200" dirty="0"/>
              <a:t> rappresenta il numero totale di elementi che costituiscono</a:t>
            </a:r>
          </a:p>
          <a:p>
            <a:r>
              <a:rPr lang="it-IT" sz="1200" dirty="0"/>
              <a:t>      l’obiettivo specifico </a:t>
            </a:r>
            <a:r>
              <a:rPr lang="it-IT" sz="1200" dirty="0" err="1"/>
              <a:t>Jth</a:t>
            </a:r>
            <a:r>
              <a:rPr lang="it-IT" sz="1200" dirty="0"/>
              <a:t>, </a:t>
            </a:r>
          </a:p>
          <a:p>
            <a:r>
              <a:rPr lang="it-IT" sz="1200" dirty="0" err="1"/>
              <a:t>Ij</a:t>
            </a:r>
            <a:r>
              <a:rPr lang="it-IT" sz="1200" dirty="0"/>
              <a:t> rappresenta il singolo elemento </a:t>
            </a:r>
            <a:r>
              <a:rPr lang="it-IT" sz="1200" dirty="0" err="1"/>
              <a:t>ith</a:t>
            </a:r>
            <a:r>
              <a:rPr lang="it-IT" sz="1200" dirty="0"/>
              <a:t> (con valore da 0 a 2).</a:t>
            </a:r>
          </a:p>
        </p:txBody>
      </p:sp>
      <p:pic>
        <p:nvPicPr>
          <p:cNvPr id="21" name="Immagine 4">
            <a:extLst>
              <a:ext uri="{FF2B5EF4-FFF2-40B4-BE49-F238E27FC236}">
                <a16:creationId xmlns:a16="http://schemas.microsoft.com/office/drawing/2014/main" id="{808DB9BC-D2F5-418E-AA49-916847F419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00" t="11606" r="7062" b="8438"/>
          <a:stretch/>
        </p:blipFill>
        <p:spPr>
          <a:xfrm>
            <a:off x="1591414" y="4697187"/>
            <a:ext cx="1976884" cy="1009930"/>
          </a:xfrm>
          <a:prstGeom prst="rect">
            <a:avLst/>
          </a:prstGeom>
        </p:spPr>
      </p:pic>
      <p:sp>
        <p:nvSpPr>
          <p:cNvPr id="22" name="CasellaDiTesto 2">
            <a:extLst>
              <a:ext uri="{FF2B5EF4-FFF2-40B4-BE49-F238E27FC236}">
                <a16:creationId xmlns:a16="http://schemas.microsoft.com/office/drawing/2014/main" id="{CC2DD6D2-9C6E-47A5-9BAF-40944ADDA9AC}"/>
              </a:ext>
            </a:extLst>
          </p:cNvPr>
          <p:cNvSpPr txBox="1"/>
          <p:nvPr/>
        </p:nvSpPr>
        <p:spPr>
          <a:xfrm>
            <a:off x="6955983" y="3566432"/>
            <a:ext cx="1181963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Aggregazione per l’intero Piano </a:t>
            </a:r>
          </a:p>
          <a:p>
            <a:pPr algn="just"/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e per Contesto Territoriale</a:t>
            </a:r>
          </a:p>
          <a:p>
            <a:pPr algn="just"/>
            <a:endParaRPr lang="it-IT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I valori ottenuti per gli Obiettivi Specifici </a:t>
            </a:r>
          </a:p>
          <a:p>
            <a:pPr algn="just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vengono aggregati per l’intero Piano per il calcolo </a:t>
            </a:r>
          </a:p>
          <a:p>
            <a:pPr algn="just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degli indicatori di Completezza, Coerenza Interna </a:t>
            </a:r>
          </a:p>
          <a:p>
            <a:pPr algn="just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ed Esterna e i valori calcolati per ogni Piano </a:t>
            </a:r>
          </a:p>
          <a:p>
            <a:pPr algn="just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vengono aggregati per CT, attraverso una </a:t>
            </a:r>
          </a:p>
          <a:p>
            <a:pPr algn="just"/>
            <a:r>
              <a:rPr lang="it-IT" u="sng" dirty="0">
                <a:latin typeface="Arial" panose="020B0604020202020204" pitchFamily="34" charset="0"/>
                <a:cs typeface="Arial" panose="020B0604020202020204" pitchFamily="34" charset="0"/>
              </a:rPr>
              <a:t>media semplice</a:t>
            </a:r>
            <a:endParaRPr lang="it-IT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12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5">
            <a:extLst>
              <a:ext uri="{FF2B5EF4-FFF2-40B4-BE49-F238E27FC236}">
                <a16:creationId xmlns:a16="http://schemas.microsoft.com/office/drawing/2014/main" id="{BC67F034-9F67-AA4C-9B2B-9B3CF7C4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926" y="625246"/>
            <a:ext cx="11259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003A70"/>
                </a:solidFill>
                <a:effectLst/>
                <a:uLnTx/>
                <a:uFillTx/>
                <a:latin typeface="Arial Bold" charset="0"/>
                <a:ea typeface="ＭＳ Ｐゴシック" charset="0"/>
                <a:cs typeface="Arial Bold" charset="0"/>
              </a:rPr>
              <a:t>Analisi e valutazione delle componenti non strutturali 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83AE7A0-D747-4168-9E16-5A53373C64D6}"/>
              </a:ext>
            </a:extLst>
          </p:cNvPr>
          <p:cNvSpPr/>
          <p:nvPr/>
        </p:nvSpPr>
        <p:spPr>
          <a:xfrm>
            <a:off x="0" y="1179656"/>
            <a:ext cx="12192000" cy="400110"/>
          </a:xfrm>
          <a:prstGeom prst="rect">
            <a:avLst/>
          </a:prstGeom>
          <a:solidFill>
            <a:srgbClr val="FFC000"/>
          </a:solidFill>
          <a:ln w="19050" cap="flat" cmpd="sng" algn="ctr">
            <a:solidFill>
              <a:srgbClr val="FFC000"/>
            </a:solidFill>
            <a:prstDash val="solid"/>
            <a:headEnd type="arrow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  <a:sym typeface="Arial"/>
              </a:rPr>
              <a:t>SPERIMENTAZIONE SU CONTESTI TERRITORIALI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FE036949-C5B6-4AB1-8948-88983BD39059}"/>
              </a:ext>
            </a:extLst>
          </p:cNvPr>
          <p:cNvGrpSpPr>
            <a:grpSpLocks noChangeAspect="1"/>
          </p:cNvGrpSpPr>
          <p:nvPr/>
        </p:nvGrpSpPr>
        <p:grpSpPr>
          <a:xfrm>
            <a:off x="712912" y="1688554"/>
            <a:ext cx="6047471" cy="5169446"/>
            <a:chOff x="712912" y="1688554"/>
            <a:chExt cx="4705171" cy="4022033"/>
          </a:xfrm>
        </p:grpSpPr>
        <p:pic>
          <p:nvPicPr>
            <p:cNvPr id="24" name="Immagine 23">
              <a:extLst>
                <a:ext uri="{FF2B5EF4-FFF2-40B4-BE49-F238E27FC236}">
                  <a16:creationId xmlns:a16="http://schemas.microsoft.com/office/drawing/2014/main" id="{ABDDD818-7622-45A8-BCE1-84D622B4CF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93" r="15411"/>
            <a:stretch/>
          </p:blipFill>
          <p:spPr>
            <a:xfrm>
              <a:off x="712912" y="1743991"/>
              <a:ext cx="3943064" cy="3966596"/>
            </a:xfrm>
            <a:prstGeom prst="rect">
              <a:avLst/>
            </a:prstGeom>
          </p:spPr>
        </p:pic>
        <p:sp>
          <p:nvSpPr>
            <p:cNvPr id="25" name="Callout: linea senza bordo 24">
              <a:extLst>
                <a:ext uri="{FF2B5EF4-FFF2-40B4-BE49-F238E27FC236}">
                  <a16:creationId xmlns:a16="http://schemas.microsoft.com/office/drawing/2014/main" id="{FE8BE16E-07C1-46AE-8E1C-A5D15550EE56}"/>
                </a:ext>
              </a:extLst>
            </p:cNvPr>
            <p:cNvSpPr/>
            <p:nvPr/>
          </p:nvSpPr>
          <p:spPr>
            <a:xfrm>
              <a:off x="2939431" y="1688554"/>
              <a:ext cx="1355336" cy="338554"/>
            </a:xfrm>
            <a:prstGeom prst="callout1">
              <a:avLst>
                <a:gd name="adj1" fmla="val 68581"/>
                <a:gd name="adj2" fmla="val 5026"/>
                <a:gd name="adj3" fmla="val 152901"/>
                <a:gd name="adj4" fmla="val -15975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sng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glow rad="38100">
                      <a:prstClr val="white"/>
                    </a:glow>
                  </a:effectLst>
                  <a:uLnTx/>
                  <a:uFillTx/>
                  <a:latin typeface="Arial Narrow"/>
                  <a:ea typeface="+mn-ea"/>
                  <a:cs typeface="+mn-cs"/>
                </a:rPr>
                <a:t>CT </a:t>
              </a:r>
              <a:r>
                <a:rPr kumimoji="0" lang="en-US" sz="1600" b="1" i="0" u="sng" strike="noStrike" kern="120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>
                    <a:glow rad="38100">
                      <a:prstClr val="white"/>
                    </a:glow>
                  </a:effectLst>
                  <a:uLnTx/>
                  <a:uFillTx/>
                  <a:latin typeface="Arial Narrow"/>
                  <a:ea typeface="+mn-ea"/>
                  <a:cs typeface="+mn-cs"/>
                </a:rPr>
                <a:t>Lucera</a:t>
              </a:r>
              <a:endParaRPr kumimoji="0" lang="en-US" sz="1600" b="1" i="0" u="sng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glow rad="38100">
                    <a:prstClr val="white"/>
                  </a:glow>
                </a:effectLst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26" name="Ovale 25">
              <a:extLst>
                <a:ext uri="{FF2B5EF4-FFF2-40B4-BE49-F238E27FC236}">
                  <a16:creationId xmlns:a16="http://schemas.microsoft.com/office/drawing/2014/main" id="{AE804B7D-772E-42ED-99ED-112D364CD181}"/>
                </a:ext>
              </a:extLst>
            </p:cNvPr>
            <p:cNvSpPr/>
            <p:nvPr/>
          </p:nvSpPr>
          <p:spPr>
            <a:xfrm>
              <a:off x="2636880" y="2181202"/>
              <a:ext cx="102958" cy="97104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27" name="Ovale 26">
              <a:extLst>
                <a:ext uri="{FF2B5EF4-FFF2-40B4-BE49-F238E27FC236}">
                  <a16:creationId xmlns:a16="http://schemas.microsoft.com/office/drawing/2014/main" id="{572F1D35-6BE1-45B4-993C-5FA5CCDBDEDF}"/>
                </a:ext>
              </a:extLst>
            </p:cNvPr>
            <p:cNvSpPr/>
            <p:nvPr/>
          </p:nvSpPr>
          <p:spPr>
            <a:xfrm>
              <a:off x="3565620" y="2808948"/>
              <a:ext cx="102958" cy="97104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28" name="Ovale 27">
              <a:extLst>
                <a:ext uri="{FF2B5EF4-FFF2-40B4-BE49-F238E27FC236}">
                  <a16:creationId xmlns:a16="http://schemas.microsoft.com/office/drawing/2014/main" id="{B65653DC-E5D7-44DD-ACF6-65792DA9242A}"/>
                </a:ext>
              </a:extLst>
            </p:cNvPr>
            <p:cNvSpPr/>
            <p:nvPr/>
          </p:nvSpPr>
          <p:spPr>
            <a:xfrm>
              <a:off x="2981227" y="2530181"/>
              <a:ext cx="102958" cy="97104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29" name="Ovale 28">
              <a:extLst>
                <a:ext uri="{FF2B5EF4-FFF2-40B4-BE49-F238E27FC236}">
                  <a16:creationId xmlns:a16="http://schemas.microsoft.com/office/drawing/2014/main" id="{FECBFE7C-DD17-4FFD-88E7-6B2CC0FADCC3}"/>
                </a:ext>
              </a:extLst>
            </p:cNvPr>
            <p:cNvSpPr/>
            <p:nvPr/>
          </p:nvSpPr>
          <p:spPr>
            <a:xfrm>
              <a:off x="2981227" y="3142237"/>
              <a:ext cx="102958" cy="97104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30" name="Ovale 29">
              <a:extLst>
                <a:ext uri="{FF2B5EF4-FFF2-40B4-BE49-F238E27FC236}">
                  <a16:creationId xmlns:a16="http://schemas.microsoft.com/office/drawing/2014/main" id="{3119A0A1-BD88-4567-95F5-36D77B55FC2D}"/>
                </a:ext>
              </a:extLst>
            </p:cNvPr>
            <p:cNvSpPr/>
            <p:nvPr/>
          </p:nvSpPr>
          <p:spPr>
            <a:xfrm>
              <a:off x="2036308" y="2604303"/>
              <a:ext cx="102958" cy="97104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31" name="Ovale 30">
              <a:extLst>
                <a:ext uri="{FF2B5EF4-FFF2-40B4-BE49-F238E27FC236}">
                  <a16:creationId xmlns:a16="http://schemas.microsoft.com/office/drawing/2014/main" id="{74C0CD2B-AE5B-4450-9D6C-67A381F67F9C}"/>
                </a:ext>
              </a:extLst>
            </p:cNvPr>
            <p:cNvSpPr/>
            <p:nvPr/>
          </p:nvSpPr>
          <p:spPr>
            <a:xfrm>
              <a:off x="2739838" y="2507199"/>
              <a:ext cx="102958" cy="97104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32" name="Ovale 31">
              <a:extLst>
                <a:ext uri="{FF2B5EF4-FFF2-40B4-BE49-F238E27FC236}">
                  <a16:creationId xmlns:a16="http://schemas.microsoft.com/office/drawing/2014/main" id="{F8FA61F0-E778-434F-8815-8EABA0A64E51}"/>
                </a:ext>
              </a:extLst>
            </p:cNvPr>
            <p:cNvSpPr/>
            <p:nvPr/>
          </p:nvSpPr>
          <p:spPr>
            <a:xfrm>
              <a:off x="3618889" y="3657114"/>
              <a:ext cx="102958" cy="97104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33" name="Ovale 32">
              <a:extLst>
                <a:ext uri="{FF2B5EF4-FFF2-40B4-BE49-F238E27FC236}">
                  <a16:creationId xmlns:a16="http://schemas.microsoft.com/office/drawing/2014/main" id="{946CA9E7-80F2-4970-B0DA-026658BD6A42}"/>
                </a:ext>
              </a:extLst>
            </p:cNvPr>
            <p:cNvSpPr/>
            <p:nvPr/>
          </p:nvSpPr>
          <p:spPr>
            <a:xfrm>
              <a:off x="3514141" y="3925128"/>
              <a:ext cx="102958" cy="97104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34" name="Ovale 33">
              <a:extLst>
                <a:ext uri="{FF2B5EF4-FFF2-40B4-BE49-F238E27FC236}">
                  <a16:creationId xmlns:a16="http://schemas.microsoft.com/office/drawing/2014/main" id="{2E6F6E2D-2BDA-40EE-BF01-B9032E8CE879}"/>
                </a:ext>
              </a:extLst>
            </p:cNvPr>
            <p:cNvSpPr/>
            <p:nvPr/>
          </p:nvSpPr>
          <p:spPr>
            <a:xfrm>
              <a:off x="2552213" y="4939376"/>
              <a:ext cx="102958" cy="97104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35" name="Ovale 34">
              <a:extLst>
                <a:ext uri="{FF2B5EF4-FFF2-40B4-BE49-F238E27FC236}">
                  <a16:creationId xmlns:a16="http://schemas.microsoft.com/office/drawing/2014/main" id="{A5B97F23-E983-428F-AEA0-B52B2511AB8E}"/>
                </a:ext>
              </a:extLst>
            </p:cNvPr>
            <p:cNvSpPr/>
            <p:nvPr/>
          </p:nvSpPr>
          <p:spPr>
            <a:xfrm>
              <a:off x="1323131" y="4797486"/>
              <a:ext cx="102958" cy="97104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36" name="Callout: linea senza bordo 35">
              <a:extLst>
                <a:ext uri="{FF2B5EF4-FFF2-40B4-BE49-F238E27FC236}">
                  <a16:creationId xmlns:a16="http://schemas.microsoft.com/office/drawing/2014/main" id="{1116F9F5-9261-4213-A9F3-D7A8AEDEA084}"/>
                </a:ext>
              </a:extLst>
            </p:cNvPr>
            <p:cNvSpPr/>
            <p:nvPr/>
          </p:nvSpPr>
          <p:spPr>
            <a:xfrm>
              <a:off x="3300640" y="2032129"/>
              <a:ext cx="2117443" cy="369332"/>
            </a:xfrm>
            <a:prstGeom prst="callout1">
              <a:avLst>
                <a:gd name="adj1" fmla="val 59717"/>
                <a:gd name="adj2" fmla="val 3504"/>
                <a:gd name="adj3" fmla="val 157299"/>
                <a:gd name="adj4" fmla="val -11137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sng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glow rad="38100">
                      <a:prstClr val="white"/>
                    </a:glow>
                  </a:effectLst>
                  <a:uLnTx/>
                  <a:uFillTx/>
                  <a:latin typeface="Arial Narrow"/>
                  <a:ea typeface="+mn-ea"/>
                  <a:cs typeface="+mn-cs"/>
                </a:rPr>
                <a:t>CT </a:t>
              </a:r>
              <a:r>
                <a:rPr kumimoji="0" lang="en-US" sz="1600" b="1" i="0" u="sng" strike="noStrike" kern="120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>
                    <a:glow rad="38100">
                      <a:prstClr val="white"/>
                    </a:glow>
                  </a:effectLst>
                  <a:uLnTx/>
                  <a:uFillTx/>
                  <a:latin typeface="Arial Narrow"/>
                  <a:ea typeface="+mn-ea"/>
                  <a:cs typeface="+mn-cs"/>
                </a:rPr>
                <a:t>Rionero</a:t>
              </a:r>
              <a:r>
                <a:rPr kumimoji="0" lang="en-US" sz="1600" b="1" i="0" u="sng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glow rad="38100">
                      <a:prstClr val="white"/>
                    </a:glow>
                  </a:effectLst>
                  <a:uLnTx/>
                  <a:uFillTx/>
                  <a:latin typeface="Arial Narrow"/>
                  <a:ea typeface="+mn-ea"/>
                  <a:cs typeface="+mn-cs"/>
                </a:rPr>
                <a:t> in Vulture</a:t>
              </a:r>
            </a:p>
          </p:txBody>
        </p:sp>
        <p:sp>
          <p:nvSpPr>
            <p:cNvPr id="37" name="Callout: linea senza bordo 36">
              <a:extLst>
                <a:ext uri="{FF2B5EF4-FFF2-40B4-BE49-F238E27FC236}">
                  <a16:creationId xmlns:a16="http://schemas.microsoft.com/office/drawing/2014/main" id="{2594F8F3-8CAC-43F9-A3A0-596363447CF0}"/>
                </a:ext>
              </a:extLst>
            </p:cNvPr>
            <p:cNvSpPr/>
            <p:nvPr/>
          </p:nvSpPr>
          <p:spPr>
            <a:xfrm>
              <a:off x="3837635" y="2331922"/>
              <a:ext cx="1515290" cy="338554"/>
            </a:xfrm>
            <a:prstGeom prst="callout1">
              <a:avLst>
                <a:gd name="adj1" fmla="val 68472"/>
                <a:gd name="adj2" fmla="val 5671"/>
                <a:gd name="adj3" fmla="val 151090"/>
                <a:gd name="adj4" fmla="val -9896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sng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glow rad="38100">
                      <a:prstClr val="white"/>
                    </a:glow>
                  </a:effectLst>
                  <a:uLnTx/>
                  <a:uFillTx/>
                  <a:latin typeface="Arial Narrow"/>
                  <a:ea typeface="+mn-ea"/>
                  <a:cs typeface="+mn-cs"/>
                </a:rPr>
                <a:t>CT Castellaneta</a:t>
              </a:r>
            </a:p>
          </p:txBody>
        </p:sp>
        <p:sp>
          <p:nvSpPr>
            <p:cNvPr id="38" name="Callout: linea senza bordo 37">
              <a:extLst>
                <a:ext uri="{FF2B5EF4-FFF2-40B4-BE49-F238E27FC236}">
                  <a16:creationId xmlns:a16="http://schemas.microsoft.com/office/drawing/2014/main" id="{905B7B13-0F60-4256-8295-41AAD832E082}"/>
                </a:ext>
              </a:extLst>
            </p:cNvPr>
            <p:cNvSpPr/>
            <p:nvPr/>
          </p:nvSpPr>
          <p:spPr>
            <a:xfrm flipH="1">
              <a:off x="1205735" y="2009061"/>
              <a:ext cx="1397957" cy="338554"/>
            </a:xfrm>
            <a:prstGeom prst="callout1">
              <a:avLst>
                <a:gd name="adj1" fmla="val 65368"/>
                <a:gd name="adj2" fmla="val 50163"/>
                <a:gd name="adj3" fmla="val 158851"/>
                <a:gd name="adj4" fmla="val -12641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sng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glow rad="38100">
                      <a:prstClr val="white"/>
                    </a:glow>
                  </a:effectLst>
                  <a:uLnTx/>
                  <a:uFillTx/>
                  <a:latin typeface="Arial Narrow"/>
                  <a:ea typeface="+mn-ea"/>
                  <a:cs typeface="+mn-cs"/>
                </a:rPr>
                <a:t>CT </a:t>
              </a:r>
              <a:r>
                <a:rPr kumimoji="0" lang="en-US" sz="1600" b="1" i="0" u="sng" strike="noStrike" kern="120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>
                    <a:glow rad="38100">
                      <a:prstClr val="white"/>
                    </a:glow>
                  </a:effectLst>
                  <a:uLnTx/>
                  <a:uFillTx/>
                  <a:latin typeface="Arial Narrow"/>
                  <a:ea typeface="+mn-ea"/>
                  <a:cs typeface="+mn-cs"/>
                </a:rPr>
                <a:t>Vallata</a:t>
              </a:r>
              <a:endParaRPr kumimoji="0" lang="en-US" sz="1600" b="1" i="0" u="sng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glow rad="38100">
                    <a:prstClr val="white"/>
                  </a:glow>
                </a:effectLst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39" name="Callout: linea senza bordo 38">
              <a:extLst>
                <a:ext uri="{FF2B5EF4-FFF2-40B4-BE49-F238E27FC236}">
                  <a16:creationId xmlns:a16="http://schemas.microsoft.com/office/drawing/2014/main" id="{CD59669F-A830-4C49-A411-1D4678A4A624}"/>
                </a:ext>
              </a:extLst>
            </p:cNvPr>
            <p:cNvSpPr/>
            <p:nvPr/>
          </p:nvSpPr>
          <p:spPr>
            <a:xfrm flipH="1">
              <a:off x="719888" y="2254102"/>
              <a:ext cx="1397957" cy="338554"/>
            </a:xfrm>
            <a:prstGeom prst="callout1">
              <a:avLst>
                <a:gd name="adj1" fmla="val 64860"/>
                <a:gd name="adj2" fmla="val 40785"/>
                <a:gd name="adj3" fmla="val 120304"/>
                <a:gd name="adj4" fmla="val 3148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sng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glow rad="38100">
                      <a:prstClr val="white"/>
                    </a:glow>
                  </a:effectLst>
                  <a:uLnTx/>
                  <a:uFillTx/>
                  <a:latin typeface="Arial Narrow"/>
                  <a:ea typeface="+mn-ea"/>
                  <a:cs typeface="+mn-cs"/>
                </a:rPr>
                <a:t>CT Pozzuoli</a:t>
              </a:r>
            </a:p>
          </p:txBody>
        </p:sp>
        <p:sp>
          <p:nvSpPr>
            <p:cNvPr id="40" name="Callout: linea senza bordo 39">
              <a:extLst>
                <a:ext uri="{FF2B5EF4-FFF2-40B4-BE49-F238E27FC236}">
                  <a16:creationId xmlns:a16="http://schemas.microsoft.com/office/drawing/2014/main" id="{9B3BE8BC-8AAB-4D77-A1AF-6989071E7A05}"/>
                </a:ext>
              </a:extLst>
            </p:cNvPr>
            <p:cNvSpPr/>
            <p:nvPr/>
          </p:nvSpPr>
          <p:spPr>
            <a:xfrm flipH="1">
              <a:off x="1807327" y="2843638"/>
              <a:ext cx="1355337" cy="263408"/>
            </a:xfrm>
            <a:prstGeom prst="callout1">
              <a:avLst>
                <a:gd name="adj1" fmla="val 79856"/>
                <a:gd name="adj2" fmla="val 48556"/>
                <a:gd name="adj3" fmla="val 127030"/>
                <a:gd name="adj4" fmla="val 9915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sng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glow rad="38100">
                      <a:prstClr val="white"/>
                    </a:glow>
                  </a:effectLst>
                  <a:uLnTx/>
                  <a:uFillTx/>
                  <a:latin typeface="Arial Narrow"/>
                  <a:ea typeface="+mn-ea"/>
                  <a:cs typeface="+mn-cs"/>
                </a:rPr>
                <a:t>CT </a:t>
              </a:r>
              <a:r>
                <a:rPr kumimoji="0" lang="en-US" sz="1600" b="1" i="0" u="sng" strike="noStrike" kern="120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>
                    <a:glow rad="38100">
                      <a:prstClr val="white"/>
                    </a:glow>
                  </a:effectLst>
                  <a:uLnTx/>
                  <a:uFillTx/>
                  <a:latin typeface="Arial Narrow"/>
                  <a:ea typeface="+mn-ea"/>
                  <a:cs typeface="+mn-cs"/>
                </a:rPr>
                <a:t>Lauria</a:t>
              </a:r>
              <a:endParaRPr kumimoji="0" lang="en-US" sz="1600" b="1" i="0" u="sng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glow rad="38100">
                    <a:prstClr val="white"/>
                  </a:glow>
                </a:effectLst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41" name="Callout: linea senza bordo 40">
              <a:extLst>
                <a:ext uri="{FF2B5EF4-FFF2-40B4-BE49-F238E27FC236}">
                  <a16:creationId xmlns:a16="http://schemas.microsoft.com/office/drawing/2014/main" id="{D115E52C-3C58-4760-A8E3-3D49153947C1}"/>
                </a:ext>
              </a:extLst>
            </p:cNvPr>
            <p:cNvSpPr/>
            <p:nvPr/>
          </p:nvSpPr>
          <p:spPr>
            <a:xfrm>
              <a:off x="3721848" y="3289616"/>
              <a:ext cx="1260056" cy="369332"/>
            </a:xfrm>
            <a:prstGeom prst="callout1">
              <a:avLst>
                <a:gd name="adj1" fmla="val 54864"/>
                <a:gd name="adj2" fmla="val 5017"/>
                <a:gd name="adj3" fmla="val 112155"/>
                <a:gd name="adj4" fmla="val -2796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sng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glow rad="38100">
                      <a:prstClr val="white"/>
                    </a:glow>
                  </a:effectLst>
                  <a:uLnTx/>
                  <a:uFillTx/>
                  <a:latin typeface="Arial Narrow"/>
                  <a:ea typeface="+mn-ea"/>
                  <a:cs typeface="+mn-cs"/>
                </a:rPr>
                <a:t>CT </a:t>
              </a:r>
              <a:r>
                <a:rPr kumimoji="0" lang="en-US" sz="1600" b="1" i="0" u="sng" strike="noStrike" kern="120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>
                    <a:glow rad="38100">
                      <a:prstClr val="white"/>
                    </a:glow>
                  </a:effectLst>
                  <a:uLnTx/>
                  <a:uFillTx/>
                  <a:latin typeface="Arial Narrow"/>
                  <a:ea typeface="+mn-ea"/>
                  <a:cs typeface="+mn-cs"/>
                </a:rPr>
                <a:t>Cariati</a:t>
              </a:r>
              <a:endParaRPr kumimoji="0" lang="en-US" sz="1600" b="1" i="0" u="sng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glow rad="38100">
                    <a:prstClr val="white"/>
                  </a:glow>
                </a:effectLst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42" name="Callout: linea senza bordo 41">
              <a:extLst>
                <a:ext uri="{FF2B5EF4-FFF2-40B4-BE49-F238E27FC236}">
                  <a16:creationId xmlns:a16="http://schemas.microsoft.com/office/drawing/2014/main" id="{3F01286B-BEA2-43D0-B4F3-E5003CC8F7F4}"/>
                </a:ext>
              </a:extLst>
            </p:cNvPr>
            <p:cNvSpPr/>
            <p:nvPr/>
          </p:nvSpPr>
          <p:spPr>
            <a:xfrm>
              <a:off x="3617099" y="3581553"/>
              <a:ext cx="1522460" cy="369332"/>
            </a:xfrm>
            <a:prstGeom prst="callout1">
              <a:avLst>
                <a:gd name="adj1" fmla="val 60884"/>
                <a:gd name="adj2" fmla="val 4551"/>
                <a:gd name="adj3" fmla="val 112155"/>
                <a:gd name="adj4" fmla="val -2796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sng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glow rad="38100">
                      <a:prstClr val="white"/>
                    </a:glow>
                  </a:effectLst>
                  <a:uLnTx/>
                  <a:uFillTx/>
                  <a:latin typeface="Arial Narrow"/>
                  <a:ea typeface="+mn-ea"/>
                  <a:cs typeface="+mn-cs"/>
                </a:rPr>
                <a:t>CT Catanzaro</a:t>
              </a:r>
            </a:p>
          </p:txBody>
        </p:sp>
        <p:sp>
          <p:nvSpPr>
            <p:cNvPr id="43" name="Callout: linea senza bordo 42">
              <a:extLst>
                <a:ext uri="{FF2B5EF4-FFF2-40B4-BE49-F238E27FC236}">
                  <a16:creationId xmlns:a16="http://schemas.microsoft.com/office/drawing/2014/main" id="{66BF47C8-6640-49A8-B726-9ABCAD60BB2A}"/>
                </a:ext>
              </a:extLst>
            </p:cNvPr>
            <p:cNvSpPr/>
            <p:nvPr/>
          </p:nvSpPr>
          <p:spPr>
            <a:xfrm>
              <a:off x="2684444" y="4547103"/>
              <a:ext cx="1522460" cy="338554"/>
            </a:xfrm>
            <a:prstGeom prst="callout1">
              <a:avLst>
                <a:gd name="adj1" fmla="val 71556"/>
                <a:gd name="adj2" fmla="val 5400"/>
                <a:gd name="adj3" fmla="val 123280"/>
                <a:gd name="adj4" fmla="val -4867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sng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glow rad="38100">
                      <a:prstClr val="white"/>
                    </a:glow>
                  </a:effectLst>
                  <a:uLnTx/>
                  <a:uFillTx/>
                  <a:latin typeface="Arial Narrow"/>
                  <a:ea typeface="+mn-ea"/>
                  <a:cs typeface="+mn-cs"/>
                </a:rPr>
                <a:t>CT Catania</a:t>
              </a:r>
            </a:p>
          </p:txBody>
        </p:sp>
        <p:sp>
          <p:nvSpPr>
            <p:cNvPr id="44" name="Callout: linea senza bordo 43">
              <a:extLst>
                <a:ext uri="{FF2B5EF4-FFF2-40B4-BE49-F238E27FC236}">
                  <a16:creationId xmlns:a16="http://schemas.microsoft.com/office/drawing/2014/main" id="{12D2601C-B94F-4604-A249-DBC3A8690848}"/>
                </a:ext>
              </a:extLst>
            </p:cNvPr>
            <p:cNvSpPr/>
            <p:nvPr/>
          </p:nvSpPr>
          <p:spPr>
            <a:xfrm flipH="1">
              <a:off x="747954" y="4160333"/>
              <a:ext cx="1589340" cy="338554"/>
            </a:xfrm>
            <a:prstGeom prst="callout1">
              <a:avLst>
                <a:gd name="adj1" fmla="val 62671"/>
                <a:gd name="adj2" fmla="val 27737"/>
                <a:gd name="adj3" fmla="val 202573"/>
                <a:gd name="adj4" fmla="val 60020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sng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glow rad="38100">
                      <a:prstClr val="white"/>
                    </a:glow>
                  </a:effectLst>
                  <a:uLnTx/>
                  <a:uFillTx/>
                  <a:latin typeface="Arial Narrow"/>
                  <a:ea typeface="+mn-ea"/>
                  <a:cs typeface="+mn-cs"/>
                </a:rPr>
                <a:t>CT Castelvetrano</a:t>
              </a:r>
            </a:p>
          </p:txBody>
        </p:sp>
      </p:grpSp>
      <p:graphicFrame>
        <p:nvGraphicFramePr>
          <p:cNvPr id="45" name="Tabella 7">
            <a:extLst>
              <a:ext uri="{FF2B5EF4-FFF2-40B4-BE49-F238E27FC236}">
                <a16:creationId xmlns:a16="http://schemas.microsoft.com/office/drawing/2014/main" id="{D93CB331-24B6-4EEE-BB89-CE46429B6B44}"/>
              </a:ext>
            </a:extLst>
          </p:cNvPr>
          <p:cNvGraphicFramePr>
            <a:graphicFrameLocks noGrp="1"/>
          </p:cNvGraphicFramePr>
          <p:nvPr/>
        </p:nvGraphicFramePr>
        <p:xfrm>
          <a:off x="7021695" y="2270306"/>
          <a:ext cx="4658071" cy="37025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9650">
                  <a:extLst>
                    <a:ext uri="{9D8B030D-6E8A-4147-A177-3AD203B41FA5}">
                      <a16:colId xmlns:a16="http://schemas.microsoft.com/office/drawing/2014/main" val="3685766885"/>
                    </a:ext>
                  </a:extLst>
                </a:gridCol>
                <a:gridCol w="1544267">
                  <a:extLst>
                    <a:ext uri="{9D8B030D-6E8A-4147-A177-3AD203B41FA5}">
                      <a16:colId xmlns:a16="http://schemas.microsoft.com/office/drawing/2014/main" val="1567192783"/>
                    </a:ext>
                  </a:extLst>
                </a:gridCol>
                <a:gridCol w="1934154">
                  <a:extLst>
                    <a:ext uri="{9D8B030D-6E8A-4147-A177-3AD203B41FA5}">
                      <a16:colId xmlns:a16="http://schemas.microsoft.com/office/drawing/2014/main" val="598726556"/>
                    </a:ext>
                  </a:extLst>
                </a:gridCol>
              </a:tblGrid>
              <a:tr h="393154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600" b="1" dirty="0">
                          <a:solidFill>
                            <a:srgbClr val="FFC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1° Fase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600" b="1" dirty="0">
                          <a:solidFill>
                            <a:srgbClr val="FFC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2° Fase</a:t>
                      </a:r>
                      <a:endParaRPr lang="en-US" sz="1600" b="1" dirty="0">
                        <a:solidFill>
                          <a:srgbClr val="FFC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132059"/>
                  </a:ext>
                </a:extLst>
              </a:tr>
              <a:tr h="686127">
                <a:tc>
                  <a:txBody>
                    <a:bodyPr/>
                    <a:lstStyle/>
                    <a:p>
                      <a:r>
                        <a:rPr lang="it-IT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Basilicata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 Lauria </a:t>
                      </a:r>
                    </a:p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(13 Comuni)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 Rionero in Vulture </a:t>
                      </a:r>
                    </a:p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 Comuni)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5709687"/>
                  </a:ext>
                </a:extLst>
              </a:tr>
              <a:tr h="621614">
                <a:tc>
                  <a:txBody>
                    <a:bodyPr/>
                    <a:lstStyle/>
                    <a:p>
                      <a:r>
                        <a:rPr lang="it-IT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Calabria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 Cariati</a:t>
                      </a:r>
                    </a:p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(8 Comuni)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 Catanzaro</a:t>
                      </a:r>
                    </a:p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 Comuni)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4817167"/>
                  </a:ext>
                </a:extLst>
              </a:tr>
              <a:tr h="621614">
                <a:tc>
                  <a:txBody>
                    <a:bodyPr/>
                    <a:lstStyle/>
                    <a:p>
                      <a:r>
                        <a:rPr lang="it-IT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Campania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 Pozzuoli</a:t>
                      </a:r>
                    </a:p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(5 Comuni)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 Vallata</a:t>
                      </a:r>
                    </a:p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 Comuni)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2558614"/>
                  </a:ext>
                </a:extLst>
              </a:tr>
              <a:tr h="621614">
                <a:tc>
                  <a:txBody>
                    <a:bodyPr/>
                    <a:lstStyle/>
                    <a:p>
                      <a:r>
                        <a:rPr lang="it-IT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Puglia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 Castellaneta</a:t>
                      </a:r>
                    </a:p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(6 Comuni)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 Lucera</a:t>
                      </a:r>
                    </a:p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(17 Comuni)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708066"/>
                  </a:ext>
                </a:extLst>
              </a:tr>
              <a:tr h="621614">
                <a:tc>
                  <a:txBody>
                    <a:bodyPr/>
                    <a:lstStyle/>
                    <a:p>
                      <a:r>
                        <a:rPr lang="it-IT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Sicilia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 Catania</a:t>
                      </a:r>
                    </a:p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(8 Comuni)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 Castelvetrano</a:t>
                      </a:r>
                    </a:p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 Comuni)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771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507191"/>
                  </a:ext>
                </a:extLst>
              </a:tr>
            </a:tbl>
          </a:graphicData>
        </a:graphic>
      </p:graphicFrame>
      <p:sp>
        <p:nvSpPr>
          <p:cNvPr id="46" name="CasellaDiTesto 45">
            <a:extLst>
              <a:ext uri="{FF2B5EF4-FFF2-40B4-BE49-F238E27FC236}">
                <a16:creationId xmlns:a16="http://schemas.microsoft.com/office/drawing/2014/main" id="{7597DAD3-AF79-4D9C-9654-5CEC6E8A040A}"/>
              </a:ext>
            </a:extLst>
          </p:cNvPr>
          <p:cNvSpPr txBox="1"/>
          <p:nvPr/>
        </p:nvSpPr>
        <p:spPr>
          <a:xfrm>
            <a:off x="7021695" y="1801752"/>
            <a:ext cx="4658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4771A7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2 Contesti Territoriali per Regione</a:t>
            </a: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B1500E20-F42F-4D02-9DA4-E2D2813569E7}"/>
              </a:ext>
            </a:extLst>
          </p:cNvPr>
          <p:cNvSpPr txBox="1"/>
          <p:nvPr/>
        </p:nvSpPr>
        <p:spPr>
          <a:xfrm>
            <a:off x="7021695" y="6194862"/>
            <a:ext cx="4658070" cy="369332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≈ 90 Piani di Protezione Civile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9DB9B6F4-FC9B-47DB-8EE3-631A1698A030}"/>
              </a:ext>
            </a:extLst>
          </p:cNvPr>
          <p:cNvSpPr/>
          <p:nvPr/>
        </p:nvSpPr>
        <p:spPr>
          <a:xfrm>
            <a:off x="7020665" y="4698497"/>
            <a:ext cx="4658070" cy="665357"/>
          </a:xfrm>
          <a:prstGeom prst="rect">
            <a:avLst/>
          </a:prstGeom>
          <a:noFill/>
          <a:ln w="57150">
            <a:solidFill>
              <a:srgbClr val="0037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151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C83AE7A0-D747-4168-9E16-5A53373C64D6}"/>
              </a:ext>
            </a:extLst>
          </p:cNvPr>
          <p:cNvSpPr/>
          <p:nvPr/>
        </p:nvSpPr>
        <p:spPr>
          <a:xfrm>
            <a:off x="0" y="1179656"/>
            <a:ext cx="12192000" cy="400110"/>
          </a:xfrm>
          <a:prstGeom prst="rect">
            <a:avLst/>
          </a:prstGeom>
          <a:solidFill>
            <a:srgbClr val="FFC000"/>
          </a:solidFill>
          <a:ln w="19050" cap="flat" cmpd="sng" algn="ctr">
            <a:solidFill>
              <a:srgbClr val="FFC000"/>
            </a:solidFill>
            <a:prstDash val="solid"/>
            <a:headEnd type="arrow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  <a:sym typeface="Arial"/>
              </a:rPr>
              <a:t>SPERIMENTAZIONE SU CONTESTI TERRITORIALI - Definizioni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DF18B27F-D90D-4E30-8CC1-F39BD273C444}"/>
              </a:ext>
            </a:extLst>
          </p:cNvPr>
          <p:cNvSpPr txBox="1"/>
          <p:nvPr/>
        </p:nvSpPr>
        <p:spPr>
          <a:xfrm>
            <a:off x="3326915" y="2139817"/>
            <a:ext cx="815561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Contesto Territoriale (CT):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Entità geografica costituita da un insieme di comuni in cui si possono svolgere le attività di pianificazione e gestione dell’emergenza in senso unitario.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Comune di Riferimento (CR):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Comune identificato come realtà urbana rilevante all’interno del CT per caratteristiche demografiche e socio-economiche, che può assumere carattere prioritario nella gestione dell’emergenza.</a:t>
            </a: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CD2C56BB-4C87-436D-A1D3-A4FB0ADE79F2}"/>
              </a:ext>
            </a:extLst>
          </p:cNvPr>
          <p:cNvGrpSpPr>
            <a:grpSpLocks noChangeAspect="1"/>
          </p:cNvGrpSpPr>
          <p:nvPr/>
        </p:nvGrpSpPr>
        <p:grpSpPr>
          <a:xfrm>
            <a:off x="118574" y="1832171"/>
            <a:ext cx="2665267" cy="2410083"/>
            <a:chOff x="1791172" y="906232"/>
            <a:chExt cx="4725045" cy="4272649"/>
          </a:xfrm>
        </p:grpSpPr>
        <p:sp>
          <p:nvSpPr>
            <p:cNvPr id="11" name="Figura a mano libera 3">
              <a:extLst>
                <a:ext uri="{FF2B5EF4-FFF2-40B4-BE49-F238E27FC236}">
                  <a16:creationId xmlns:a16="http://schemas.microsoft.com/office/drawing/2014/main" id="{6D1574DB-4F74-4CB9-A20A-44394BF3526F}"/>
                </a:ext>
              </a:extLst>
            </p:cNvPr>
            <p:cNvSpPr/>
            <p:nvPr/>
          </p:nvSpPr>
          <p:spPr>
            <a:xfrm>
              <a:off x="2411760" y="1129308"/>
              <a:ext cx="4104456" cy="4049573"/>
            </a:xfrm>
            <a:custGeom>
              <a:avLst/>
              <a:gdLst>
                <a:gd name="connsiteX0" fmla="*/ 744263 w 3588922"/>
                <a:gd name="connsiteY0" fmla="*/ 25374 h 3540932"/>
                <a:gd name="connsiteX1" fmla="*/ 25171 w 3588922"/>
                <a:gd name="connsiteY1" fmla="*/ 1410291 h 3540932"/>
                <a:gd name="connsiteX2" fmla="*/ 1720806 w 3588922"/>
                <a:gd name="connsiteY2" fmla="*/ 3540932 h 3540932"/>
                <a:gd name="connsiteX3" fmla="*/ 3567362 w 3588922"/>
                <a:gd name="connsiteY3" fmla="*/ 1419168 h 3540932"/>
                <a:gd name="connsiteX4" fmla="*/ 2750616 w 3588922"/>
                <a:gd name="connsiteY4" fmla="*/ 779976 h 3540932"/>
                <a:gd name="connsiteX5" fmla="*/ 3079090 w 3588922"/>
                <a:gd name="connsiteY5" fmla="*/ 185172 h 3540932"/>
                <a:gd name="connsiteX6" fmla="*/ 2111424 w 3588922"/>
                <a:gd name="connsiteY6" fmla="*/ 25374 h 3540932"/>
                <a:gd name="connsiteX7" fmla="*/ 1285800 w 3588922"/>
                <a:gd name="connsiteY7" fmla="*/ 646811 h 3540932"/>
                <a:gd name="connsiteX8" fmla="*/ 744263 w 3588922"/>
                <a:gd name="connsiteY8" fmla="*/ 25374 h 354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8922" h="3540932">
                  <a:moveTo>
                    <a:pt x="744263" y="25374"/>
                  </a:moveTo>
                  <a:cubicBezTo>
                    <a:pt x="534158" y="152621"/>
                    <a:pt x="-137586" y="824365"/>
                    <a:pt x="25171" y="1410291"/>
                  </a:cubicBezTo>
                  <a:cubicBezTo>
                    <a:pt x="187928" y="1996217"/>
                    <a:pt x="1130441" y="3539453"/>
                    <a:pt x="1720806" y="3540932"/>
                  </a:cubicBezTo>
                  <a:cubicBezTo>
                    <a:pt x="2311171" y="3542411"/>
                    <a:pt x="3395727" y="1879327"/>
                    <a:pt x="3567362" y="1419168"/>
                  </a:cubicBezTo>
                  <a:cubicBezTo>
                    <a:pt x="3738997" y="959009"/>
                    <a:pt x="2831995" y="985642"/>
                    <a:pt x="2750616" y="779976"/>
                  </a:cubicBezTo>
                  <a:cubicBezTo>
                    <a:pt x="2669237" y="574310"/>
                    <a:pt x="3185622" y="310939"/>
                    <a:pt x="3079090" y="185172"/>
                  </a:cubicBezTo>
                  <a:cubicBezTo>
                    <a:pt x="2972558" y="59405"/>
                    <a:pt x="2410306" y="-51566"/>
                    <a:pt x="2111424" y="25374"/>
                  </a:cubicBezTo>
                  <a:cubicBezTo>
                    <a:pt x="1812542" y="102314"/>
                    <a:pt x="1513660" y="645331"/>
                    <a:pt x="1285800" y="646811"/>
                  </a:cubicBezTo>
                  <a:cubicBezTo>
                    <a:pt x="1057940" y="648291"/>
                    <a:pt x="954368" y="-101873"/>
                    <a:pt x="744263" y="2537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igura a mano libera 6">
              <a:extLst>
                <a:ext uri="{FF2B5EF4-FFF2-40B4-BE49-F238E27FC236}">
                  <a16:creationId xmlns:a16="http://schemas.microsoft.com/office/drawing/2014/main" id="{A958E822-6496-4746-A680-CA7CF8199659}"/>
                </a:ext>
              </a:extLst>
            </p:cNvPr>
            <p:cNvSpPr/>
            <p:nvPr/>
          </p:nvSpPr>
          <p:spPr>
            <a:xfrm>
              <a:off x="4211959" y="2007921"/>
              <a:ext cx="1327828" cy="2203182"/>
            </a:xfrm>
            <a:custGeom>
              <a:avLst/>
              <a:gdLst>
                <a:gd name="connsiteX0" fmla="*/ 843379 w 843379"/>
                <a:gd name="connsiteY0" fmla="*/ 0 h 1926454"/>
                <a:gd name="connsiteX1" fmla="*/ 257452 w 843379"/>
                <a:gd name="connsiteY1" fmla="*/ 683580 h 1926454"/>
                <a:gd name="connsiteX2" fmla="*/ 168676 w 843379"/>
                <a:gd name="connsiteY2" fmla="*/ 1393794 h 1926454"/>
                <a:gd name="connsiteX3" fmla="*/ 0 w 843379"/>
                <a:gd name="connsiteY3" fmla="*/ 1926454 h 1926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379" h="1926454">
                  <a:moveTo>
                    <a:pt x="843379" y="0"/>
                  </a:moveTo>
                  <a:cubicBezTo>
                    <a:pt x="606640" y="225640"/>
                    <a:pt x="369902" y="451281"/>
                    <a:pt x="257452" y="683580"/>
                  </a:cubicBezTo>
                  <a:cubicBezTo>
                    <a:pt x="145002" y="915879"/>
                    <a:pt x="211585" y="1186648"/>
                    <a:pt x="168676" y="1393794"/>
                  </a:cubicBezTo>
                  <a:cubicBezTo>
                    <a:pt x="125767" y="1600940"/>
                    <a:pt x="62883" y="1763697"/>
                    <a:pt x="0" y="1926454"/>
                  </a:cubicBezTo>
                </a:path>
              </a:pathLst>
            </a:custGeom>
            <a:noFill/>
            <a:ln w="127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3518B43A-2739-4098-9D78-90ACE6F72293}"/>
                </a:ext>
              </a:extLst>
            </p:cNvPr>
            <p:cNvSpPr txBox="1"/>
            <p:nvPr/>
          </p:nvSpPr>
          <p:spPr>
            <a:xfrm>
              <a:off x="3419871" y="4081635"/>
              <a:ext cx="792088" cy="927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8EA42892-F332-491F-B665-5F13A3C1FFD3}"/>
                </a:ext>
              </a:extLst>
            </p:cNvPr>
            <p:cNvSpPr txBox="1"/>
            <p:nvPr/>
          </p:nvSpPr>
          <p:spPr>
            <a:xfrm>
              <a:off x="1791172" y="906232"/>
              <a:ext cx="1241172" cy="927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CT</a:t>
              </a:r>
            </a:p>
          </p:txBody>
        </p:sp>
        <p:sp>
          <p:nvSpPr>
            <p:cNvPr id="15" name="Figura a mano libera 6">
              <a:extLst>
                <a:ext uri="{FF2B5EF4-FFF2-40B4-BE49-F238E27FC236}">
                  <a16:creationId xmlns:a16="http://schemas.microsoft.com/office/drawing/2014/main" id="{01FF15D5-7684-4FEC-B3AB-8B664FA0D37C}"/>
                </a:ext>
              </a:extLst>
            </p:cNvPr>
            <p:cNvSpPr/>
            <p:nvPr/>
          </p:nvSpPr>
          <p:spPr>
            <a:xfrm>
              <a:off x="2636052" y="2804501"/>
              <a:ext cx="2924039" cy="2357255"/>
            </a:xfrm>
            <a:custGeom>
              <a:avLst/>
              <a:gdLst>
                <a:gd name="connsiteX0" fmla="*/ 18292 w 2965012"/>
                <a:gd name="connsiteY0" fmla="*/ 411959 h 2372407"/>
                <a:gd name="connsiteX1" fmla="*/ 479302 w 2965012"/>
                <a:gd name="connsiteY1" fmla="*/ 133829 h 2372407"/>
                <a:gd name="connsiteX2" fmla="*/ 746002 w 2965012"/>
                <a:gd name="connsiteY2" fmla="*/ 27149 h 2372407"/>
                <a:gd name="connsiteX3" fmla="*/ 940312 w 2965012"/>
                <a:gd name="connsiteY3" fmla="*/ 4289 h 2372407"/>
                <a:gd name="connsiteX4" fmla="*/ 1127002 w 2965012"/>
                <a:gd name="connsiteY4" fmla="*/ 95729 h 2372407"/>
                <a:gd name="connsiteX5" fmla="*/ 1252732 w 2965012"/>
                <a:gd name="connsiteY5" fmla="*/ 434819 h 2372407"/>
                <a:gd name="connsiteX6" fmla="*/ 1347982 w 2965012"/>
                <a:gd name="connsiteY6" fmla="*/ 933929 h 2372407"/>
                <a:gd name="connsiteX7" fmla="*/ 1439422 w 2965012"/>
                <a:gd name="connsiteY7" fmla="*/ 1212059 h 2372407"/>
                <a:gd name="connsiteX8" fmla="*/ 1553722 w 2965012"/>
                <a:gd name="connsiteY8" fmla="*/ 1353029 h 2372407"/>
                <a:gd name="connsiteX9" fmla="*/ 1770892 w 2965012"/>
                <a:gd name="connsiteY9" fmla="*/ 1413989 h 2372407"/>
                <a:gd name="connsiteX10" fmla="*/ 1969012 w 2965012"/>
                <a:gd name="connsiteY10" fmla="*/ 1406369 h 2372407"/>
                <a:gd name="connsiteX11" fmla="*/ 2266192 w 2965012"/>
                <a:gd name="connsiteY11" fmla="*/ 1349219 h 2372407"/>
                <a:gd name="connsiteX12" fmla="*/ 2487172 w 2965012"/>
                <a:gd name="connsiteY12" fmla="*/ 1299689 h 2372407"/>
                <a:gd name="connsiteX13" fmla="*/ 2651002 w 2965012"/>
                <a:gd name="connsiteY13" fmla="*/ 1284449 h 2372407"/>
                <a:gd name="connsiteX14" fmla="*/ 2818642 w 2965012"/>
                <a:gd name="connsiteY14" fmla="*/ 1314929 h 2372407"/>
                <a:gd name="connsiteX15" fmla="*/ 2955802 w 2965012"/>
                <a:gd name="connsiteY15" fmla="*/ 1417799 h 2372407"/>
                <a:gd name="connsiteX16" fmla="*/ 2906272 w 2965012"/>
                <a:gd name="connsiteY16" fmla="*/ 1482569 h 2372407"/>
                <a:gd name="connsiteX17" fmla="*/ 2536702 w 2965012"/>
                <a:gd name="connsiteY17" fmla="*/ 1897859 h 2372407"/>
                <a:gd name="connsiteX18" fmla="*/ 2304292 w 2965012"/>
                <a:gd name="connsiteY18" fmla="*/ 2118839 h 2372407"/>
                <a:gd name="connsiteX19" fmla="*/ 1984252 w 2965012"/>
                <a:gd name="connsiteY19" fmla="*/ 2320769 h 2372407"/>
                <a:gd name="connsiteX20" fmla="*/ 1751842 w 2965012"/>
                <a:gd name="connsiteY20" fmla="*/ 2370299 h 2372407"/>
                <a:gd name="connsiteX21" fmla="*/ 1439422 w 2965012"/>
                <a:gd name="connsiteY21" fmla="*/ 2271239 h 2372407"/>
                <a:gd name="connsiteX22" fmla="*/ 1100332 w 2965012"/>
                <a:gd name="connsiteY22" fmla="*/ 1989299 h 2372407"/>
                <a:gd name="connsiteX23" fmla="*/ 726952 w 2965012"/>
                <a:gd name="connsiteY23" fmla="*/ 1562579 h 2372407"/>
                <a:gd name="connsiteX24" fmla="*/ 372622 w 2965012"/>
                <a:gd name="connsiteY24" fmla="*/ 1044419 h 2372407"/>
                <a:gd name="connsiteX25" fmla="*/ 117352 w 2965012"/>
                <a:gd name="connsiteY25" fmla="*/ 587219 h 2372407"/>
                <a:gd name="connsiteX26" fmla="*/ 18292 w 2965012"/>
                <a:gd name="connsiteY26" fmla="*/ 411959 h 237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965012" h="2372407">
                  <a:moveTo>
                    <a:pt x="18292" y="411959"/>
                  </a:moveTo>
                  <a:cubicBezTo>
                    <a:pt x="78617" y="336394"/>
                    <a:pt x="358017" y="197964"/>
                    <a:pt x="479302" y="133829"/>
                  </a:cubicBezTo>
                  <a:cubicBezTo>
                    <a:pt x="600587" y="69694"/>
                    <a:pt x="669167" y="48739"/>
                    <a:pt x="746002" y="27149"/>
                  </a:cubicBezTo>
                  <a:cubicBezTo>
                    <a:pt x="822837" y="5559"/>
                    <a:pt x="876812" y="-7141"/>
                    <a:pt x="940312" y="4289"/>
                  </a:cubicBezTo>
                  <a:cubicBezTo>
                    <a:pt x="1003812" y="15719"/>
                    <a:pt x="1074932" y="23974"/>
                    <a:pt x="1127002" y="95729"/>
                  </a:cubicBezTo>
                  <a:cubicBezTo>
                    <a:pt x="1179072" y="167484"/>
                    <a:pt x="1215902" y="295119"/>
                    <a:pt x="1252732" y="434819"/>
                  </a:cubicBezTo>
                  <a:cubicBezTo>
                    <a:pt x="1289562" y="574519"/>
                    <a:pt x="1316867" y="804389"/>
                    <a:pt x="1347982" y="933929"/>
                  </a:cubicBezTo>
                  <a:cubicBezTo>
                    <a:pt x="1379097" y="1063469"/>
                    <a:pt x="1405132" y="1142209"/>
                    <a:pt x="1439422" y="1212059"/>
                  </a:cubicBezTo>
                  <a:cubicBezTo>
                    <a:pt x="1473712" y="1281909"/>
                    <a:pt x="1498477" y="1319374"/>
                    <a:pt x="1553722" y="1353029"/>
                  </a:cubicBezTo>
                  <a:cubicBezTo>
                    <a:pt x="1608967" y="1386684"/>
                    <a:pt x="1701677" y="1405099"/>
                    <a:pt x="1770892" y="1413989"/>
                  </a:cubicBezTo>
                  <a:cubicBezTo>
                    <a:pt x="1840107" y="1422879"/>
                    <a:pt x="1886462" y="1417164"/>
                    <a:pt x="1969012" y="1406369"/>
                  </a:cubicBezTo>
                  <a:cubicBezTo>
                    <a:pt x="2051562" y="1395574"/>
                    <a:pt x="2179832" y="1366999"/>
                    <a:pt x="2266192" y="1349219"/>
                  </a:cubicBezTo>
                  <a:cubicBezTo>
                    <a:pt x="2352552" y="1331439"/>
                    <a:pt x="2423037" y="1310484"/>
                    <a:pt x="2487172" y="1299689"/>
                  </a:cubicBezTo>
                  <a:cubicBezTo>
                    <a:pt x="2551307" y="1288894"/>
                    <a:pt x="2595757" y="1281909"/>
                    <a:pt x="2651002" y="1284449"/>
                  </a:cubicBezTo>
                  <a:cubicBezTo>
                    <a:pt x="2706247" y="1286989"/>
                    <a:pt x="2767842" y="1292704"/>
                    <a:pt x="2818642" y="1314929"/>
                  </a:cubicBezTo>
                  <a:cubicBezTo>
                    <a:pt x="2869442" y="1337154"/>
                    <a:pt x="2941197" y="1389859"/>
                    <a:pt x="2955802" y="1417799"/>
                  </a:cubicBezTo>
                  <a:cubicBezTo>
                    <a:pt x="2970407" y="1445739"/>
                    <a:pt x="2976122" y="1402559"/>
                    <a:pt x="2906272" y="1482569"/>
                  </a:cubicBezTo>
                  <a:cubicBezTo>
                    <a:pt x="2836422" y="1562579"/>
                    <a:pt x="2637032" y="1791814"/>
                    <a:pt x="2536702" y="1897859"/>
                  </a:cubicBezTo>
                  <a:cubicBezTo>
                    <a:pt x="2436372" y="2003904"/>
                    <a:pt x="2396367" y="2048354"/>
                    <a:pt x="2304292" y="2118839"/>
                  </a:cubicBezTo>
                  <a:cubicBezTo>
                    <a:pt x="2212217" y="2189324"/>
                    <a:pt x="2076327" y="2278859"/>
                    <a:pt x="1984252" y="2320769"/>
                  </a:cubicBezTo>
                  <a:cubicBezTo>
                    <a:pt x="1892177" y="2362679"/>
                    <a:pt x="1842647" y="2378554"/>
                    <a:pt x="1751842" y="2370299"/>
                  </a:cubicBezTo>
                  <a:cubicBezTo>
                    <a:pt x="1661037" y="2362044"/>
                    <a:pt x="1548007" y="2334739"/>
                    <a:pt x="1439422" y="2271239"/>
                  </a:cubicBezTo>
                  <a:cubicBezTo>
                    <a:pt x="1330837" y="2207739"/>
                    <a:pt x="1219077" y="2107409"/>
                    <a:pt x="1100332" y="1989299"/>
                  </a:cubicBezTo>
                  <a:cubicBezTo>
                    <a:pt x="981587" y="1871189"/>
                    <a:pt x="848237" y="1720059"/>
                    <a:pt x="726952" y="1562579"/>
                  </a:cubicBezTo>
                  <a:cubicBezTo>
                    <a:pt x="605667" y="1405099"/>
                    <a:pt x="474222" y="1206979"/>
                    <a:pt x="372622" y="1044419"/>
                  </a:cubicBezTo>
                  <a:cubicBezTo>
                    <a:pt x="271022" y="881859"/>
                    <a:pt x="173232" y="691994"/>
                    <a:pt x="117352" y="587219"/>
                  </a:cubicBezTo>
                  <a:cubicBezTo>
                    <a:pt x="61472" y="482444"/>
                    <a:pt x="-42033" y="487524"/>
                    <a:pt x="18292" y="411959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igura a mano libera 4">
              <a:extLst>
                <a:ext uri="{FF2B5EF4-FFF2-40B4-BE49-F238E27FC236}">
                  <a16:creationId xmlns:a16="http://schemas.microsoft.com/office/drawing/2014/main" id="{C6A8506F-DD57-40A0-BF11-EC91FEACB692}"/>
                </a:ext>
              </a:extLst>
            </p:cNvPr>
            <p:cNvSpPr/>
            <p:nvPr/>
          </p:nvSpPr>
          <p:spPr>
            <a:xfrm>
              <a:off x="2636053" y="2804501"/>
              <a:ext cx="2924038" cy="1413711"/>
            </a:xfrm>
            <a:custGeom>
              <a:avLst/>
              <a:gdLst>
                <a:gd name="connsiteX0" fmla="*/ 0 w 2556769"/>
                <a:gd name="connsiteY0" fmla="*/ 359916 h 1236144"/>
                <a:gd name="connsiteX1" fmla="*/ 914400 w 2556769"/>
                <a:gd name="connsiteY1" fmla="*/ 40319 h 1236144"/>
                <a:gd name="connsiteX2" fmla="*/ 1322773 w 2556769"/>
                <a:gd name="connsiteY2" fmla="*/ 1167784 h 1236144"/>
                <a:gd name="connsiteX3" fmla="*/ 2281561 w 2556769"/>
                <a:gd name="connsiteY3" fmla="*/ 1123395 h 1236144"/>
                <a:gd name="connsiteX4" fmla="*/ 2556769 w 2556769"/>
                <a:gd name="connsiteY4" fmla="*/ 1229927 h 123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769" h="1236144">
                  <a:moveTo>
                    <a:pt x="0" y="359916"/>
                  </a:moveTo>
                  <a:cubicBezTo>
                    <a:pt x="346969" y="132795"/>
                    <a:pt x="693938" y="-94326"/>
                    <a:pt x="914400" y="40319"/>
                  </a:cubicBezTo>
                  <a:cubicBezTo>
                    <a:pt x="1134862" y="174964"/>
                    <a:pt x="1094913" y="987271"/>
                    <a:pt x="1322773" y="1167784"/>
                  </a:cubicBezTo>
                  <a:cubicBezTo>
                    <a:pt x="1550633" y="1348297"/>
                    <a:pt x="2075895" y="1113038"/>
                    <a:pt x="2281561" y="1123395"/>
                  </a:cubicBezTo>
                  <a:cubicBezTo>
                    <a:pt x="2487227" y="1133752"/>
                    <a:pt x="2521998" y="1181839"/>
                    <a:pt x="2556769" y="1229927"/>
                  </a:cubicBezTo>
                </a:path>
              </a:pathLst>
            </a:custGeom>
            <a:noFill/>
            <a:ln w="127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CasellaDiTesto 16">
              <a:extLst>
                <a:ext uri="{FF2B5EF4-FFF2-40B4-BE49-F238E27FC236}">
                  <a16:creationId xmlns:a16="http://schemas.microsoft.com/office/drawing/2014/main" id="{AD25B990-5BE5-457B-ABED-81B1D49C2290}"/>
                </a:ext>
              </a:extLst>
            </p:cNvPr>
            <p:cNvSpPr txBox="1"/>
            <p:nvPr/>
          </p:nvSpPr>
          <p:spPr>
            <a:xfrm>
              <a:off x="3419871" y="4251305"/>
              <a:ext cx="1709430" cy="927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CR</a:t>
              </a:r>
            </a:p>
          </p:txBody>
        </p:sp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8152BC7E-A73D-493B-A595-1AE4A902B6F2}"/>
                </a:ext>
              </a:extLst>
            </p:cNvPr>
            <p:cNvSpPr txBox="1"/>
            <p:nvPr/>
          </p:nvSpPr>
          <p:spPr>
            <a:xfrm>
              <a:off x="2579771" y="2040565"/>
              <a:ext cx="2032661" cy="654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Comune 1</a:t>
              </a:r>
              <a:endParaRPr kumimoji="0" lang="it-IT" sz="1800" b="1" i="0" u="none" strike="noStrike" kern="1200" cap="none" spc="0" normalizeH="0" baseline="-10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627E7B2A-CAE9-4CCB-8026-7A5DDBAE9B02}"/>
                </a:ext>
              </a:extLst>
            </p:cNvPr>
            <p:cNvSpPr txBox="1"/>
            <p:nvPr/>
          </p:nvSpPr>
          <p:spPr>
            <a:xfrm>
              <a:off x="4475223" y="2708320"/>
              <a:ext cx="2040994" cy="654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Comune 2</a:t>
              </a:r>
              <a:endParaRPr kumimoji="0" lang="it-IT" sz="1800" b="1" i="0" u="none" strike="noStrike" kern="1200" cap="none" spc="0" normalizeH="0" baseline="-10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5753533-5EFE-4DBB-A1C3-04815D584DE9}"/>
              </a:ext>
            </a:extLst>
          </p:cNvPr>
          <p:cNvSpPr txBox="1"/>
          <p:nvPr/>
        </p:nvSpPr>
        <p:spPr>
          <a:xfrm>
            <a:off x="1152088" y="4966085"/>
            <a:ext cx="2184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Legenda tabelle:</a:t>
            </a:r>
          </a:p>
        </p:txBody>
      </p:sp>
      <p:graphicFrame>
        <p:nvGraphicFramePr>
          <p:cNvPr id="21" name="Tabella 2">
            <a:extLst>
              <a:ext uri="{FF2B5EF4-FFF2-40B4-BE49-F238E27FC236}">
                <a16:creationId xmlns:a16="http://schemas.microsoft.com/office/drawing/2014/main" id="{F3213DB0-620D-4945-A7A5-DE19C307B28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534299" y="4955576"/>
          <a:ext cx="7364930" cy="1676400"/>
        </p:xfrm>
        <a:graphic>
          <a:graphicData uri="http://schemas.openxmlformats.org/drawingml/2006/table">
            <a:tbl>
              <a:tblPr firstRow="1" bandRow="1"/>
              <a:tblGrid>
                <a:gridCol w="2326276">
                  <a:extLst>
                    <a:ext uri="{9D8B030D-6E8A-4147-A177-3AD203B41FA5}">
                      <a16:colId xmlns:a16="http://schemas.microsoft.com/office/drawing/2014/main" val="2010544231"/>
                    </a:ext>
                  </a:extLst>
                </a:gridCol>
                <a:gridCol w="1361015">
                  <a:extLst>
                    <a:ext uri="{9D8B030D-6E8A-4147-A177-3AD203B41FA5}">
                      <a16:colId xmlns:a16="http://schemas.microsoft.com/office/drawing/2014/main" val="4036122799"/>
                    </a:ext>
                  </a:extLst>
                </a:gridCol>
                <a:gridCol w="2395897">
                  <a:extLst>
                    <a:ext uri="{9D8B030D-6E8A-4147-A177-3AD203B41FA5}">
                      <a16:colId xmlns:a16="http://schemas.microsoft.com/office/drawing/2014/main" val="127629960"/>
                    </a:ext>
                  </a:extLst>
                </a:gridCol>
                <a:gridCol w="1281742">
                  <a:extLst>
                    <a:ext uri="{9D8B030D-6E8A-4147-A177-3AD203B41FA5}">
                      <a16:colId xmlns:a16="http://schemas.microsoft.com/office/drawing/2014/main" val="3823078017"/>
                    </a:ext>
                  </a:extLst>
                </a:gridCol>
              </a:tblGrid>
              <a:tr h="291763">
                <a:tc gridSpan="2"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312000"/>
                  </a:ext>
                </a:extLst>
              </a:tr>
              <a:tr h="291763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Indica la percentuale dei Piani del CT in cui l’elemento specifico è presente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– 100%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Indica se l’elemento specifico è presente nel Piano del CR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390942"/>
                  </a:ext>
                </a:extLst>
              </a:tr>
              <a:tr h="291763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– 75 %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– 75 %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it-IT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it-IT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041754"/>
                  </a:ext>
                </a:extLst>
              </a:tr>
              <a:tr h="291763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– 50 %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– 50 %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it-IT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1331055"/>
                  </a:ext>
                </a:extLst>
              </a:tr>
              <a:tr h="291763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– 25 %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– 25 %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it-IT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it-IT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543880"/>
                  </a:ext>
                </a:extLst>
              </a:tr>
            </a:tbl>
          </a:graphicData>
        </a:graphic>
      </p:graphicFrame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66137389-4D9F-4875-945A-B01446FBC1E3}"/>
              </a:ext>
            </a:extLst>
          </p:cNvPr>
          <p:cNvCxnSpPr/>
          <p:nvPr/>
        </p:nvCxnSpPr>
        <p:spPr>
          <a:xfrm>
            <a:off x="323385" y="4650059"/>
            <a:ext cx="115066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CasellaDiTesto 5">
            <a:extLst>
              <a:ext uri="{FF2B5EF4-FFF2-40B4-BE49-F238E27FC236}">
                <a16:creationId xmlns:a16="http://schemas.microsoft.com/office/drawing/2014/main" id="{BC67F034-9F67-AA4C-9B2B-9B3CF7C4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926" y="625246"/>
            <a:ext cx="11259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003A70"/>
                </a:solidFill>
                <a:effectLst/>
                <a:uLnTx/>
                <a:uFillTx/>
                <a:latin typeface="Arial Bold" charset="0"/>
                <a:ea typeface="ＭＳ Ｐゴシック" charset="0"/>
                <a:cs typeface="Arial Bold" charset="0"/>
              </a:rPr>
              <a:t>Analisi e valutazione delle componenti non strutturali </a:t>
            </a:r>
          </a:p>
        </p:txBody>
      </p:sp>
    </p:spTree>
    <p:extLst>
      <p:ext uri="{BB962C8B-B14F-4D97-AF65-F5344CB8AC3E}">
        <p14:creationId xmlns:p14="http://schemas.microsoft.com/office/powerpoint/2010/main" val="288758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5">
            <a:extLst>
              <a:ext uri="{FF2B5EF4-FFF2-40B4-BE49-F238E27FC236}">
                <a16:creationId xmlns:a16="http://schemas.microsoft.com/office/drawing/2014/main" id="{BC67F034-9F67-AA4C-9B2B-9B3CF7C4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926" y="625246"/>
            <a:ext cx="11259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Analisi e valutazione delle componenti non strutturali 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83AE7A0-D747-4168-9E16-5A53373C64D6}"/>
              </a:ext>
            </a:extLst>
          </p:cNvPr>
          <p:cNvSpPr/>
          <p:nvPr/>
        </p:nvSpPr>
        <p:spPr>
          <a:xfrm>
            <a:off x="0" y="1179656"/>
            <a:ext cx="12192000" cy="400110"/>
          </a:xfrm>
          <a:prstGeom prst="rect">
            <a:avLst/>
          </a:prstGeom>
          <a:solidFill>
            <a:srgbClr val="FFC000"/>
          </a:solidFill>
          <a:ln w="19050" cap="flat" cmpd="sng" algn="ctr">
            <a:solidFill>
              <a:srgbClr val="FFC000"/>
            </a:solidFill>
            <a:prstDash val="solid"/>
            <a:headEnd type="arrow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  <a:sym typeface="Arial"/>
              </a:rPr>
              <a:t>SPERIMENTAZIONE PER I COMUNI DEL CT CASTELLANETA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FDF77CC-0C9E-4E80-A6B2-F60E714903EE}"/>
              </a:ext>
            </a:extLst>
          </p:cNvPr>
          <p:cNvSpPr txBox="1"/>
          <p:nvPr/>
        </p:nvSpPr>
        <p:spPr>
          <a:xfrm>
            <a:off x="7556115" y="5554653"/>
            <a:ext cx="359490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6 Comuni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Popolazione media: ≈ 16000 ab.</a:t>
            </a:r>
            <a:endParaRPr kumimoji="0" lang="it-IT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 Castellaneta (≈ 17000 ab.)</a:t>
            </a: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780E4D51-1643-437C-BA9D-6F6B67A820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08" y="1736527"/>
            <a:ext cx="7101465" cy="502202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C14DF03D-C46C-4DB2-B90F-0EC693C33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142" y="1898772"/>
            <a:ext cx="5364850" cy="26317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Freccia in giù 10">
            <a:extLst>
              <a:ext uri="{FF2B5EF4-FFF2-40B4-BE49-F238E27FC236}">
                <a16:creationId xmlns:a16="http://schemas.microsoft.com/office/drawing/2014/main" id="{975B8320-D573-455F-A7B3-04306F812D61}"/>
              </a:ext>
            </a:extLst>
          </p:cNvPr>
          <p:cNvSpPr/>
          <p:nvPr/>
        </p:nvSpPr>
        <p:spPr>
          <a:xfrm>
            <a:off x="9177354" y="4849512"/>
            <a:ext cx="352425" cy="535405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088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9ECDC562-4214-42A1-BF59-ED5F31D78A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722" y="1820108"/>
            <a:ext cx="5486399" cy="3879189"/>
          </a:xfrm>
          <a:prstGeom prst="rect">
            <a:avLst/>
          </a:prstGeom>
        </p:spPr>
      </p:pic>
      <p:sp>
        <p:nvSpPr>
          <p:cNvPr id="5" name="CasellaDiTesto 5">
            <a:extLst>
              <a:ext uri="{FF2B5EF4-FFF2-40B4-BE49-F238E27FC236}">
                <a16:creationId xmlns:a16="http://schemas.microsoft.com/office/drawing/2014/main" id="{BC67F034-9F67-AA4C-9B2B-9B3CF7C4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926" y="625246"/>
            <a:ext cx="11259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Analisi e valutazione delle componenti non strutturali 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83AE7A0-D747-4168-9E16-5A53373C64D6}"/>
              </a:ext>
            </a:extLst>
          </p:cNvPr>
          <p:cNvSpPr/>
          <p:nvPr/>
        </p:nvSpPr>
        <p:spPr>
          <a:xfrm>
            <a:off x="0" y="1179656"/>
            <a:ext cx="12192000" cy="400110"/>
          </a:xfrm>
          <a:prstGeom prst="rect">
            <a:avLst/>
          </a:prstGeom>
          <a:solidFill>
            <a:srgbClr val="FFC000"/>
          </a:solidFill>
          <a:ln w="19050" cap="flat" cmpd="sng" algn="ctr">
            <a:solidFill>
              <a:srgbClr val="FFC000"/>
            </a:solidFill>
            <a:prstDash val="solid"/>
            <a:headEnd type="arrow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  <a:sym typeface="Arial"/>
              </a:rPr>
              <a:t>SPERIMENTAZIONE PER I COMUNI DEL CT CASTELLANETA</a:t>
            </a:r>
          </a:p>
        </p:txBody>
      </p:sp>
      <p:graphicFrame>
        <p:nvGraphicFramePr>
          <p:cNvPr id="6" name="Tabella 2">
            <a:extLst>
              <a:ext uri="{FF2B5EF4-FFF2-40B4-BE49-F238E27FC236}">
                <a16:creationId xmlns:a16="http://schemas.microsoft.com/office/drawing/2014/main" id="{8363D627-0C7C-4461-BF80-EDBFD5B8A14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666426" y="5566415"/>
          <a:ext cx="8058149" cy="1097280"/>
        </p:xfrm>
        <a:graphic>
          <a:graphicData uri="http://schemas.openxmlformats.org/drawingml/2006/table">
            <a:tbl>
              <a:tblPr firstRow="1" bandRow="1"/>
              <a:tblGrid>
                <a:gridCol w="5519328">
                  <a:extLst>
                    <a:ext uri="{9D8B030D-6E8A-4147-A177-3AD203B41FA5}">
                      <a16:colId xmlns:a16="http://schemas.microsoft.com/office/drawing/2014/main" val="2010544231"/>
                    </a:ext>
                  </a:extLst>
                </a:gridCol>
                <a:gridCol w="1426052">
                  <a:extLst>
                    <a:ext uri="{9D8B030D-6E8A-4147-A177-3AD203B41FA5}">
                      <a16:colId xmlns:a16="http://schemas.microsoft.com/office/drawing/2014/main" val="4036122799"/>
                    </a:ext>
                  </a:extLst>
                </a:gridCol>
                <a:gridCol w="1112769">
                  <a:extLst>
                    <a:ext uri="{9D8B030D-6E8A-4147-A177-3AD203B41FA5}">
                      <a16:colId xmlns:a16="http://schemas.microsoft.com/office/drawing/2014/main" val="44480703"/>
                    </a:ext>
                  </a:extLst>
                </a:gridCol>
              </a:tblGrid>
              <a:tr h="269815">
                <a:tc>
                  <a:txBody>
                    <a:bodyPr/>
                    <a:lstStyle/>
                    <a:p>
                      <a:endParaRPr lang="it-IT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312000"/>
                  </a:ext>
                </a:extLst>
              </a:tr>
              <a:tr h="269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r>
                        <a:rPr lang="it-IT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di Piani con anno &gt; 2016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390942"/>
                  </a:ext>
                </a:extLst>
              </a:tr>
              <a:tr h="269815">
                <a:tc>
                  <a:txBody>
                    <a:bodyPr/>
                    <a:lstStyle/>
                    <a:p>
                      <a:r>
                        <a:rPr lang="it-IT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di Piani con anno &gt; 2011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83 %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7396973"/>
                  </a:ext>
                </a:extLst>
              </a:tr>
            </a:tbl>
          </a:graphicData>
        </a:graphic>
      </p:graphicFrame>
      <p:sp>
        <p:nvSpPr>
          <p:cNvPr id="8" name="CasellaDiTesto 7">
            <a:extLst>
              <a:ext uri="{FF2B5EF4-FFF2-40B4-BE49-F238E27FC236}">
                <a16:creationId xmlns:a16="http://schemas.microsoft.com/office/drawing/2014/main" id="{37520B3D-117D-4FCA-B1B1-A453DF4E34ED}"/>
              </a:ext>
            </a:extLst>
          </p:cNvPr>
          <p:cNvSpPr txBox="1"/>
          <p:nvPr/>
        </p:nvSpPr>
        <p:spPr>
          <a:xfrm>
            <a:off x="286342" y="1769505"/>
            <a:ext cx="15335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ATTUALITÀ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C208671-C31C-4CE8-A816-F718BB59C616}"/>
              </a:ext>
            </a:extLst>
          </p:cNvPr>
          <p:cNvSpPr txBox="1"/>
          <p:nvPr/>
        </p:nvSpPr>
        <p:spPr>
          <a:xfrm>
            <a:off x="9243152" y="440580"/>
            <a:ext cx="2853368" cy="584775"/>
          </a:xfrm>
          <a:prstGeom prst="rect">
            <a:avLst/>
          </a:prstGeom>
          <a:solidFill>
            <a:srgbClr val="FFFF9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FASE DI ANALISI</a:t>
            </a:r>
          </a:p>
          <a:p>
            <a:pPr marL="342900" indent="-342900">
              <a:buAutoNum type="arabicPeriod"/>
            </a:pPr>
            <a:r>
              <a:rPr lang="it-IT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FASE DI VALUTAZIONE</a:t>
            </a:r>
          </a:p>
        </p:txBody>
      </p:sp>
    </p:spTree>
    <p:extLst>
      <p:ext uri="{BB962C8B-B14F-4D97-AF65-F5344CB8AC3E}">
        <p14:creationId xmlns:p14="http://schemas.microsoft.com/office/powerpoint/2010/main" val="86429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5">
            <a:extLst>
              <a:ext uri="{FF2B5EF4-FFF2-40B4-BE49-F238E27FC236}">
                <a16:creationId xmlns:a16="http://schemas.microsoft.com/office/drawing/2014/main" id="{BC67F034-9F67-AA4C-9B2B-9B3CF7C4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926" y="625246"/>
            <a:ext cx="11259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Analisi e valutazione delle componenti non strutturali 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83AE7A0-D747-4168-9E16-5A53373C64D6}"/>
              </a:ext>
            </a:extLst>
          </p:cNvPr>
          <p:cNvSpPr/>
          <p:nvPr/>
        </p:nvSpPr>
        <p:spPr>
          <a:xfrm>
            <a:off x="0" y="1179656"/>
            <a:ext cx="12192000" cy="400110"/>
          </a:xfrm>
          <a:prstGeom prst="rect">
            <a:avLst/>
          </a:prstGeom>
          <a:solidFill>
            <a:srgbClr val="FFC000"/>
          </a:solidFill>
          <a:ln w="19050" cap="flat" cmpd="sng" algn="ctr">
            <a:solidFill>
              <a:srgbClr val="FFC000"/>
            </a:solidFill>
            <a:prstDash val="solid"/>
            <a:headEnd type="arrow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  <a:sym typeface="Arial"/>
              </a:rPr>
              <a:t>SPERIMENTAZIONE PER I COMUNI DEL CT CASTELLANETA</a:t>
            </a:r>
          </a:p>
        </p:txBody>
      </p:sp>
      <p:graphicFrame>
        <p:nvGraphicFramePr>
          <p:cNvPr id="14" name="Tabella 13">
            <a:extLst>
              <a:ext uri="{FF2B5EF4-FFF2-40B4-BE49-F238E27FC236}">
                <a16:creationId xmlns:a16="http://schemas.microsoft.com/office/drawing/2014/main" id="{CA6FD998-AB79-4636-AED3-0D5B75E3AA2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70925" y="2518945"/>
          <a:ext cx="11259123" cy="1706880"/>
        </p:xfrm>
        <a:graphic>
          <a:graphicData uri="http://schemas.openxmlformats.org/drawingml/2006/table">
            <a:tbl>
              <a:tblPr firstRow="1" firstCol="1" bandRow="1"/>
              <a:tblGrid>
                <a:gridCol w="1470442">
                  <a:extLst>
                    <a:ext uri="{9D8B030D-6E8A-4147-A177-3AD203B41FA5}">
                      <a16:colId xmlns:a16="http://schemas.microsoft.com/office/drawing/2014/main" val="4280699346"/>
                    </a:ext>
                  </a:extLst>
                </a:gridCol>
                <a:gridCol w="873710">
                  <a:extLst>
                    <a:ext uri="{9D8B030D-6E8A-4147-A177-3AD203B41FA5}">
                      <a16:colId xmlns:a16="http://schemas.microsoft.com/office/drawing/2014/main" val="3739802022"/>
                    </a:ext>
                  </a:extLst>
                </a:gridCol>
                <a:gridCol w="1058355">
                  <a:extLst>
                    <a:ext uri="{9D8B030D-6E8A-4147-A177-3AD203B41FA5}">
                      <a16:colId xmlns:a16="http://schemas.microsoft.com/office/drawing/2014/main" val="1979678450"/>
                    </a:ext>
                  </a:extLst>
                </a:gridCol>
                <a:gridCol w="941263">
                  <a:extLst>
                    <a:ext uri="{9D8B030D-6E8A-4147-A177-3AD203B41FA5}">
                      <a16:colId xmlns:a16="http://schemas.microsoft.com/office/drawing/2014/main" val="1543185988"/>
                    </a:ext>
                  </a:extLst>
                </a:gridCol>
                <a:gridCol w="1452426">
                  <a:extLst>
                    <a:ext uri="{9D8B030D-6E8A-4147-A177-3AD203B41FA5}">
                      <a16:colId xmlns:a16="http://schemas.microsoft.com/office/drawing/2014/main" val="3350961585"/>
                    </a:ext>
                  </a:extLst>
                </a:gridCol>
                <a:gridCol w="993055">
                  <a:extLst>
                    <a:ext uri="{9D8B030D-6E8A-4147-A177-3AD203B41FA5}">
                      <a16:colId xmlns:a16="http://schemas.microsoft.com/office/drawing/2014/main" val="1703607177"/>
                    </a:ext>
                  </a:extLst>
                </a:gridCol>
                <a:gridCol w="846687">
                  <a:extLst>
                    <a:ext uri="{9D8B030D-6E8A-4147-A177-3AD203B41FA5}">
                      <a16:colId xmlns:a16="http://schemas.microsoft.com/office/drawing/2014/main" val="2789218606"/>
                    </a:ext>
                  </a:extLst>
                </a:gridCol>
                <a:gridCol w="846687">
                  <a:extLst>
                    <a:ext uri="{9D8B030D-6E8A-4147-A177-3AD203B41FA5}">
                      <a16:colId xmlns:a16="http://schemas.microsoft.com/office/drawing/2014/main" val="3491690639"/>
                    </a:ext>
                  </a:extLst>
                </a:gridCol>
                <a:gridCol w="866951">
                  <a:extLst>
                    <a:ext uri="{9D8B030D-6E8A-4147-A177-3AD203B41FA5}">
                      <a16:colId xmlns:a16="http://schemas.microsoft.com/office/drawing/2014/main" val="850678719"/>
                    </a:ext>
                  </a:extLst>
                </a:gridCol>
                <a:gridCol w="1060609">
                  <a:extLst>
                    <a:ext uri="{9D8B030D-6E8A-4147-A177-3AD203B41FA5}">
                      <a16:colId xmlns:a16="http://schemas.microsoft.com/office/drawing/2014/main" val="4159223768"/>
                    </a:ext>
                  </a:extLst>
                </a:gridCol>
                <a:gridCol w="848938">
                  <a:extLst>
                    <a:ext uri="{9D8B030D-6E8A-4147-A177-3AD203B41FA5}">
                      <a16:colId xmlns:a16="http://schemas.microsoft.com/office/drawing/2014/main" val="3129680841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Rischio</a:t>
                      </a:r>
                    </a:p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sismico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Rischio</a:t>
                      </a:r>
                    </a:p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vulcanico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Rischio</a:t>
                      </a:r>
                    </a:p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Tsunami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Rischio</a:t>
                      </a:r>
                    </a:p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idrogeologico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Rischio</a:t>
                      </a:r>
                    </a:p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idraulico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Rischio</a:t>
                      </a:r>
                    </a:p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meteo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Rischio</a:t>
                      </a:r>
                    </a:p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crisi idrica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Rischio</a:t>
                      </a:r>
                    </a:p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incendi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Rischio</a:t>
                      </a:r>
                    </a:p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Incidente rilevante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Rischio</a:t>
                      </a:r>
                    </a:p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dighe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528967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N. Piani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2290342"/>
                  </a:ext>
                </a:extLst>
              </a:tr>
              <a:tr h="0">
                <a:tc gridSpan="1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859649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Pericolosità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83 %</a:t>
                      </a:r>
                      <a:endParaRPr lang="it-I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0 %</a:t>
                      </a:r>
                      <a:endParaRPr lang="it-I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0 %</a:t>
                      </a:r>
                      <a:endParaRPr lang="it-I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83 %</a:t>
                      </a:r>
                      <a:endParaRPr lang="it-IT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83 %</a:t>
                      </a:r>
                      <a:endParaRPr lang="it-IT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66 %</a:t>
                      </a:r>
                      <a:endParaRPr lang="it-I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16 %</a:t>
                      </a:r>
                      <a:endParaRPr lang="it-IT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100 %</a:t>
                      </a:r>
                      <a:endParaRPr lang="it-I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0 %</a:t>
                      </a:r>
                      <a:endParaRPr lang="it-IT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0 %</a:t>
                      </a:r>
                      <a:endParaRPr lang="it-IT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33332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Esposizione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33 %</a:t>
                      </a:r>
                      <a:endParaRPr lang="it-I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0 %</a:t>
                      </a:r>
                      <a:endParaRPr lang="it-IT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0 %</a:t>
                      </a:r>
                      <a:endParaRPr lang="it-I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50 %</a:t>
                      </a:r>
                      <a:endParaRPr lang="it-I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66 %</a:t>
                      </a:r>
                      <a:endParaRPr lang="it-I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16 %</a:t>
                      </a:r>
                      <a:endParaRPr lang="it-I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0 %</a:t>
                      </a:r>
                      <a:endParaRPr lang="it-I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83 %</a:t>
                      </a:r>
                      <a:endParaRPr lang="it-I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0 %</a:t>
                      </a:r>
                      <a:endParaRPr lang="it-IT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0 %</a:t>
                      </a:r>
                      <a:endParaRPr lang="it-IT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811171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Vulnerabilità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16 %</a:t>
                      </a:r>
                      <a:endParaRPr lang="it-I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0 %</a:t>
                      </a:r>
                      <a:endParaRPr lang="it-IT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0 %</a:t>
                      </a:r>
                      <a:endParaRPr lang="it-IT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0 %</a:t>
                      </a:r>
                      <a:endParaRPr lang="it-IT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0 %</a:t>
                      </a:r>
                      <a:endParaRPr lang="it-IT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0 %</a:t>
                      </a:r>
                      <a:endParaRPr lang="it-IT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0 %</a:t>
                      </a:r>
                      <a:endParaRPr lang="it-IT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50 %</a:t>
                      </a:r>
                      <a:endParaRPr lang="it-I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0 %</a:t>
                      </a:r>
                      <a:endParaRPr lang="it-I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0 %</a:t>
                      </a:r>
                      <a:endParaRPr lang="it-I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6834429"/>
                  </a:ext>
                </a:extLst>
              </a:tr>
            </a:tbl>
          </a:graphicData>
        </a:graphic>
      </p:graphicFrame>
      <p:sp>
        <p:nvSpPr>
          <p:cNvPr id="15" name="Rettangolo 14">
            <a:extLst>
              <a:ext uri="{FF2B5EF4-FFF2-40B4-BE49-F238E27FC236}">
                <a16:creationId xmlns:a16="http://schemas.microsoft.com/office/drawing/2014/main" id="{D3C8A6F5-8101-48DD-997E-302B3CC82304}"/>
              </a:ext>
            </a:extLst>
          </p:cNvPr>
          <p:cNvSpPr/>
          <p:nvPr/>
        </p:nvSpPr>
        <p:spPr>
          <a:xfrm>
            <a:off x="2042079" y="2522305"/>
            <a:ext cx="863045" cy="830495"/>
          </a:xfrm>
          <a:prstGeom prst="rect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64298AE9-283A-4465-B0C4-314C1E2589C5}"/>
              </a:ext>
            </a:extLst>
          </p:cNvPr>
          <p:cNvSpPr/>
          <p:nvPr/>
        </p:nvSpPr>
        <p:spPr>
          <a:xfrm>
            <a:off x="4924426" y="2522305"/>
            <a:ext cx="1426140" cy="830495"/>
          </a:xfrm>
          <a:prstGeom prst="rect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4A402FE1-5618-4775-A922-4C1A5C0D2289}"/>
              </a:ext>
            </a:extLst>
          </p:cNvPr>
          <p:cNvSpPr/>
          <p:nvPr/>
        </p:nvSpPr>
        <p:spPr>
          <a:xfrm>
            <a:off x="6368013" y="2528046"/>
            <a:ext cx="973077" cy="824754"/>
          </a:xfrm>
          <a:prstGeom prst="rect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74119CBF-9472-4810-A36D-A67B396EE9A8}"/>
              </a:ext>
            </a:extLst>
          </p:cNvPr>
          <p:cNvSpPr/>
          <p:nvPr/>
        </p:nvSpPr>
        <p:spPr>
          <a:xfrm>
            <a:off x="9064504" y="2528046"/>
            <a:ext cx="851021" cy="824754"/>
          </a:xfrm>
          <a:prstGeom prst="rect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graphicFrame>
        <p:nvGraphicFramePr>
          <p:cNvPr id="21" name="Tabella 2">
            <a:extLst>
              <a:ext uri="{FF2B5EF4-FFF2-40B4-BE49-F238E27FC236}">
                <a16:creationId xmlns:a16="http://schemas.microsoft.com/office/drawing/2014/main" id="{074BF3D4-1848-4E7C-A19F-FDD215F4D53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66438" y="4985035"/>
          <a:ext cx="10258136" cy="1676400"/>
        </p:xfrm>
        <a:graphic>
          <a:graphicData uri="http://schemas.openxmlformats.org/drawingml/2006/table">
            <a:tbl>
              <a:tblPr firstRow="1" bandRow="1"/>
              <a:tblGrid>
                <a:gridCol w="7715537">
                  <a:extLst>
                    <a:ext uri="{9D8B030D-6E8A-4147-A177-3AD203B41FA5}">
                      <a16:colId xmlns:a16="http://schemas.microsoft.com/office/drawing/2014/main" val="2010544231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4036122799"/>
                    </a:ext>
                  </a:extLst>
                </a:gridCol>
                <a:gridCol w="1113849">
                  <a:extLst>
                    <a:ext uri="{9D8B030D-6E8A-4147-A177-3AD203B41FA5}">
                      <a16:colId xmlns:a16="http://schemas.microsoft.com/office/drawing/2014/main" val="44480703"/>
                    </a:ext>
                  </a:extLst>
                </a:gridCol>
              </a:tblGrid>
              <a:tr h="269815">
                <a:tc>
                  <a:txBody>
                    <a:bodyPr/>
                    <a:lstStyle/>
                    <a:p>
                      <a:r>
                        <a:rPr lang="it-IT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PRESENZA DI ANALISI DI PERICOLOSITÀ, ESPOSIZIONE E VULNERABILITÀ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312000"/>
                  </a:ext>
                </a:extLst>
              </a:tr>
              <a:tr h="269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Sismico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16 %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390942"/>
                  </a:ext>
                </a:extLst>
              </a:tr>
              <a:tr h="269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Idrogeologico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041754"/>
                  </a:ext>
                </a:extLst>
              </a:tr>
              <a:tr h="269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Idraulico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1331055"/>
                  </a:ext>
                </a:extLst>
              </a:tr>
              <a:tr h="269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Incendi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50 %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543880"/>
                  </a:ext>
                </a:extLst>
              </a:tr>
            </a:tbl>
          </a:graphicData>
        </a:graphic>
      </p:graphicFrame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F7CD3C15-1F88-4DC1-BB68-BCE657BC7CD2}"/>
              </a:ext>
            </a:extLst>
          </p:cNvPr>
          <p:cNvSpPr txBox="1"/>
          <p:nvPr/>
        </p:nvSpPr>
        <p:spPr>
          <a:xfrm>
            <a:off x="1713926" y="1745115"/>
            <a:ext cx="90112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LIVELLO DI APPROFONDIMENTO DELL’INDIVIDUAZIONE DEI RISCHI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6FFA8408-68B2-4952-8076-C9093B258FB7}"/>
              </a:ext>
            </a:extLst>
          </p:cNvPr>
          <p:cNvSpPr/>
          <p:nvPr/>
        </p:nvSpPr>
        <p:spPr>
          <a:xfrm>
            <a:off x="7342619" y="2528046"/>
            <a:ext cx="851022" cy="824754"/>
          </a:xfrm>
          <a:prstGeom prst="rect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47D020B4-E4BC-4D48-8154-60DF521E524D}"/>
              </a:ext>
            </a:extLst>
          </p:cNvPr>
          <p:cNvSpPr txBox="1"/>
          <p:nvPr/>
        </p:nvSpPr>
        <p:spPr>
          <a:xfrm>
            <a:off x="9243152" y="440580"/>
            <a:ext cx="2853368" cy="584775"/>
          </a:xfrm>
          <a:prstGeom prst="rect">
            <a:avLst/>
          </a:prstGeom>
          <a:solidFill>
            <a:srgbClr val="FFFF9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FASE DI ANALISI</a:t>
            </a:r>
          </a:p>
          <a:p>
            <a:pPr marL="342900" indent="-342900">
              <a:buAutoNum type="arabicPeriod"/>
            </a:pPr>
            <a:r>
              <a:rPr lang="it-IT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FASE DI VALUTAZIONE</a:t>
            </a:r>
          </a:p>
        </p:txBody>
      </p:sp>
    </p:spTree>
    <p:extLst>
      <p:ext uri="{BB962C8B-B14F-4D97-AF65-F5344CB8AC3E}">
        <p14:creationId xmlns:p14="http://schemas.microsoft.com/office/powerpoint/2010/main" val="177859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5">
            <a:extLst>
              <a:ext uri="{FF2B5EF4-FFF2-40B4-BE49-F238E27FC236}">
                <a16:creationId xmlns:a16="http://schemas.microsoft.com/office/drawing/2014/main" id="{BC67F034-9F67-AA4C-9B2B-9B3CF7C4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926" y="625246"/>
            <a:ext cx="11259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Analisi e valutazione delle componenti non strutturali 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83AE7A0-D747-4168-9E16-5A53373C64D6}"/>
              </a:ext>
            </a:extLst>
          </p:cNvPr>
          <p:cNvSpPr/>
          <p:nvPr/>
        </p:nvSpPr>
        <p:spPr>
          <a:xfrm>
            <a:off x="0" y="1179656"/>
            <a:ext cx="12192000" cy="400110"/>
          </a:xfrm>
          <a:prstGeom prst="rect">
            <a:avLst/>
          </a:prstGeom>
          <a:solidFill>
            <a:srgbClr val="FFC000"/>
          </a:solidFill>
          <a:ln w="19050" cap="flat" cmpd="sng" algn="ctr">
            <a:solidFill>
              <a:srgbClr val="FFC000"/>
            </a:solidFill>
            <a:prstDash val="solid"/>
            <a:headEnd type="arrow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  <a:sym typeface="Arial"/>
              </a:rPr>
              <a:t>SPERIMENTAZIONE PER I COMUNI DEL CT CASTELLANETA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34B09E30-C631-42A3-BAAB-6215B240CF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40" r="5266"/>
          <a:stretch/>
        </p:blipFill>
        <p:spPr>
          <a:xfrm>
            <a:off x="2044603" y="2132831"/>
            <a:ext cx="3401825" cy="2807208"/>
          </a:xfrm>
          <a:prstGeom prst="rect">
            <a:avLst/>
          </a:prstGeom>
        </p:spPr>
      </p:pic>
      <p:graphicFrame>
        <p:nvGraphicFramePr>
          <p:cNvPr id="13" name="Tabella 2">
            <a:extLst>
              <a:ext uri="{FF2B5EF4-FFF2-40B4-BE49-F238E27FC236}">
                <a16:creationId xmlns:a16="http://schemas.microsoft.com/office/drawing/2014/main" id="{EA7635F2-3C81-40E0-B6AD-7F78BAD5EC4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695576" y="4985934"/>
          <a:ext cx="8029574" cy="1676400"/>
        </p:xfrm>
        <a:graphic>
          <a:graphicData uri="http://schemas.openxmlformats.org/drawingml/2006/table">
            <a:tbl>
              <a:tblPr firstRow="1" bandRow="1"/>
              <a:tblGrid>
                <a:gridCol w="5490753">
                  <a:extLst>
                    <a:ext uri="{9D8B030D-6E8A-4147-A177-3AD203B41FA5}">
                      <a16:colId xmlns:a16="http://schemas.microsoft.com/office/drawing/2014/main" val="2010544231"/>
                    </a:ext>
                  </a:extLst>
                </a:gridCol>
                <a:gridCol w="1426052">
                  <a:extLst>
                    <a:ext uri="{9D8B030D-6E8A-4147-A177-3AD203B41FA5}">
                      <a16:colId xmlns:a16="http://schemas.microsoft.com/office/drawing/2014/main" val="4036122799"/>
                    </a:ext>
                  </a:extLst>
                </a:gridCol>
                <a:gridCol w="1112769">
                  <a:extLst>
                    <a:ext uri="{9D8B030D-6E8A-4147-A177-3AD203B41FA5}">
                      <a16:colId xmlns:a16="http://schemas.microsoft.com/office/drawing/2014/main" val="44480703"/>
                    </a:ext>
                  </a:extLst>
                </a:gridCol>
              </a:tblGrid>
              <a:tr h="269815">
                <a:tc>
                  <a:txBody>
                    <a:bodyPr/>
                    <a:lstStyle/>
                    <a:p>
                      <a:endParaRPr lang="it-IT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312000"/>
                  </a:ext>
                </a:extLst>
              </a:tr>
              <a:tr h="269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Organizzazioni di volontariato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33 %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390942"/>
                  </a:ext>
                </a:extLst>
              </a:tr>
              <a:tr h="269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Squadra operativa dedicata alla PC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50 %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041754"/>
                  </a:ext>
                </a:extLst>
              </a:tr>
              <a:tr h="269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Censimento mezzi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33 %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734045"/>
                  </a:ext>
                </a:extLst>
              </a:tr>
              <a:tr h="269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Censimento materiali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16 %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4747065"/>
                  </a:ext>
                </a:extLst>
              </a:tr>
            </a:tbl>
          </a:graphicData>
        </a:graphic>
      </p:graphicFrame>
      <p:pic>
        <p:nvPicPr>
          <p:cNvPr id="12" name="Immagine 11">
            <a:extLst>
              <a:ext uri="{FF2B5EF4-FFF2-40B4-BE49-F238E27FC236}">
                <a16:creationId xmlns:a16="http://schemas.microsoft.com/office/drawing/2014/main" id="{2AA6D069-7CF6-4D2B-8DE2-6C9D4DF601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45" r="9522"/>
          <a:stretch/>
        </p:blipFill>
        <p:spPr>
          <a:xfrm>
            <a:off x="6263233" y="2132831"/>
            <a:ext cx="3200400" cy="2810272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00F53773-ABFE-44E8-A60E-224F02E5DE49}"/>
              </a:ext>
            </a:extLst>
          </p:cNvPr>
          <p:cNvSpPr txBox="1"/>
          <p:nvPr/>
        </p:nvSpPr>
        <p:spPr>
          <a:xfrm>
            <a:off x="1713926" y="1745115"/>
            <a:ext cx="31342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RISORSE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F7D16A8-6575-4287-AD20-A1945C207D16}"/>
              </a:ext>
            </a:extLst>
          </p:cNvPr>
          <p:cNvSpPr txBox="1"/>
          <p:nvPr/>
        </p:nvSpPr>
        <p:spPr>
          <a:xfrm>
            <a:off x="9243152" y="440580"/>
            <a:ext cx="2853368" cy="584775"/>
          </a:xfrm>
          <a:prstGeom prst="rect">
            <a:avLst/>
          </a:prstGeom>
          <a:solidFill>
            <a:srgbClr val="FFFF9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FASE DI ANALISI</a:t>
            </a:r>
          </a:p>
          <a:p>
            <a:pPr marL="342900" indent="-342900">
              <a:buAutoNum type="arabicPeriod"/>
            </a:pPr>
            <a:r>
              <a:rPr lang="it-IT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FASE DI VALUTAZIONE</a:t>
            </a:r>
          </a:p>
        </p:txBody>
      </p:sp>
    </p:spTree>
    <p:extLst>
      <p:ext uri="{BB962C8B-B14F-4D97-AF65-F5344CB8AC3E}">
        <p14:creationId xmlns:p14="http://schemas.microsoft.com/office/powerpoint/2010/main" val="108434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6186187" y="3960670"/>
            <a:ext cx="5838271" cy="2823168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232197" y="3960669"/>
            <a:ext cx="5838271" cy="2823168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5" name="Tabella 14"/>
          <p:cNvGraphicFramePr>
            <a:graphicFrameLocks noGrp="1"/>
          </p:cNvGraphicFramePr>
          <p:nvPr>
            <p:extLst/>
          </p:nvPr>
        </p:nvGraphicFramePr>
        <p:xfrm>
          <a:off x="232197" y="1025354"/>
          <a:ext cx="11792262" cy="3035890"/>
        </p:xfrm>
        <a:graphic>
          <a:graphicData uri="http://schemas.openxmlformats.org/drawingml/2006/table">
            <a:tbl>
              <a:tblPr/>
              <a:tblGrid>
                <a:gridCol w="2762164">
                  <a:extLst>
                    <a:ext uri="{9D8B030D-6E8A-4147-A177-3AD203B41FA5}">
                      <a16:colId xmlns:a16="http://schemas.microsoft.com/office/drawing/2014/main" val="3936510168"/>
                    </a:ext>
                  </a:extLst>
                </a:gridCol>
                <a:gridCol w="5627434">
                  <a:extLst>
                    <a:ext uri="{9D8B030D-6E8A-4147-A177-3AD203B41FA5}">
                      <a16:colId xmlns:a16="http://schemas.microsoft.com/office/drawing/2014/main" val="2966825667"/>
                    </a:ext>
                  </a:extLst>
                </a:gridCol>
                <a:gridCol w="1584268">
                  <a:extLst>
                    <a:ext uri="{9D8B030D-6E8A-4147-A177-3AD203B41FA5}">
                      <a16:colId xmlns:a16="http://schemas.microsoft.com/office/drawing/2014/main" val="1729221273"/>
                    </a:ext>
                  </a:extLst>
                </a:gridCol>
                <a:gridCol w="1818396">
                  <a:extLst>
                    <a:ext uri="{9D8B030D-6E8A-4147-A177-3AD203B41FA5}">
                      <a16:colId xmlns:a16="http://schemas.microsoft.com/office/drawing/2014/main" val="1478021679"/>
                    </a:ext>
                  </a:extLst>
                </a:gridCol>
              </a:tblGrid>
              <a:tr h="424596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1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OBIETTIVI GENERALI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1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OBIETTIVI SPECIFICI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LATERZA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PALAGIANELLO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079942"/>
                  </a:ext>
                </a:extLst>
              </a:tr>
              <a:tr h="240451">
                <a:tc rowSpan="6">
                  <a:txBody>
                    <a:bodyPr/>
                    <a:lstStyle/>
                    <a:p>
                      <a:pPr algn="l" fontAlgn="b"/>
                      <a:r>
                        <a:rPr lang="it-IT" sz="1600" b="1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COMPLETEZZA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S3 – Inquadramento del Territorio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49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0,61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0,50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0854062"/>
                  </a:ext>
                </a:extLst>
              </a:tr>
              <a:tr h="240451">
                <a:tc vMerge="1">
                  <a:txBody>
                    <a:bodyPr/>
                    <a:lstStyle/>
                    <a:p>
                      <a:pPr algn="l" fontAlgn="b"/>
                      <a:endParaRPr lang="it-IT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S4 - Individuazione Rischi e definizione Scenari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2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0,62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0,27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7519922"/>
                  </a:ext>
                </a:extLst>
              </a:tr>
              <a:tr h="240451">
                <a:tc vMerge="1">
                  <a:txBody>
                    <a:bodyPr/>
                    <a:lstStyle/>
                    <a:p>
                      <a:pPr algn="l" fontAlgn="b"/>
                      <a:endParaRPr lang="it-IT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S5.a - Organizzazione Sistema di PC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5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0,60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0,21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883313"/>
                  </a:ext>
                </a:extLst>
              </a:tr>
              <a:tr h="240451">
                <a:tc vMerge="1">
                  <a:txBody>
                    <a:bodyPr/>
                    <a:lstStyle/>
                    <a:p>
                      <a:pPr algn="l" fontAlgn="b"/>
                      <a:endParaRPr lang="it-IT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S5.b - Procedure Operative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0,68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0,29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7812809"/>
                  </a:ext>
                </a:extLst>
              </a:tr>
              <a:tr h="240451">
                <a:tc vMerge="1">
                  <a:txBody>
                    <a:bodyPr/>
                    <a:lstStyle/>
                    <a:p>
                      <a:pPr algn="l" fontAlgn="b"/>
                      <a:endParaRPr lang="it-IT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S6 - Formazione ed Informazione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2C6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 dirty="0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0,50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6622598"/>
                  </a:ext>
                </a:extLst>
              </a:tr>
              <a:tr h="240451">
                <a:tc vMerge="1">
                  <a:txBody>
                    <a:bodyPr/>
                    <a:lstStyle/>
                    <a:p>
                      <a:pPr algn="l" fontAlgn="b"/>
                      <a:endParaRPr lang="it-IT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S7 - Schede Tecniche e Allegati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4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4355823"/>
                  </a:ext>
                </a:extLst>
              </a:tr>
              <a:tr h="240451">
                <a:tc rowSpan="3">
                  <a:txBody>
                    <a:bodyPr/>
                    <a:lstStyle/>
                    <a:p>
                      <a:pPr algn="l" fontAlgn="b"/>
                      <a:r>
                        <a:rPr lang="it-IT" sz="1600" b="1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COERENZA ESTERNA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72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Comunicazione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522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0,50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0,40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2146686"/>
                  </a:ext>
                </a:extLst>
              </a:tr>
              <a:tr h="240451">
                <a:tc vMerge="1">
                  <a:txBody>
                    <a:bodyPr/>
                    <a:lstStyle/>
                    <a:p>
                      <a:pPr algn="l" fontAlgn="b"/>
                      <a:endParaRPr lang="it-IT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72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Coordinamento inter-organizzativo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804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0,13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2332532"/>
                  </a:ext>
                </a:extLst>
              </a:tr>
              <a:tr h="240451">
                <a:tc vMerge="1">
                  <a:txBody>
                    <a:bodyPr/>
                    <a:lstStyle/>
                    <a:p>
                      <a:pPr algn="l" fontAlgn="b"/>
                      <a:endParaRPr lang="it-IT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72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Conformità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D9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0,43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0,33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3445453"/>
                  </a:ext>
                </a:extLst>
              </a:tr>
              <a:tr h="240451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1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COERENZA INTERNA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Coerenza interna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 dirty="0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0,70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 dirty="0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0,40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135188"/>
                  </a:ext>
                </a:extLst>
              </a:tr>
              <a:tr h="109394">
                <a:tc>
                  <a:txBody>
                    <a:bodyPr/>
                    <a:lstStyle/>
                    <a:p>
                      <a:pPr algn="l" fontAlgn="b"/>
                      <a:endParaRPr lang="it-IT" sz="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t-IT" sz="4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t-IT" sz="4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3777538"/>
                  </a:ext>
                </a:extLst>
              </a:tr>
            </a:tbl>
          </a:graphicData>
        </a:graphic>
      </p:graphicFrame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4515" y="4443928"/>
            <a:ext cx="2530972" cy="2289237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31" y="4443929"/>
            <a:ext cx="2530972" cy="2289236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0EAD8A08-1B90-49A0-8AB1-BB789AEE8DA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510" t="11960" r="7907"/>
          <a:stretch/>
        </p:blipFill>
        <p:spPr>
          <a:xfrm>
            <a:off x="2988600" y="4274304"/>
            <a:ext cx="2612097" cy="2497782"/>
          </a:xfrm>
          <a:prstGeom prst="rect">
            <a:avLst/>
          </a:prstGeom>
        </p:spPr>
      </p:pic>
      <p:sp>
        <p:nvSpPr>
          <p:cNvPr id="21" name="CasellaDiTesto 20"/>
          <p:cNvSpPr txBox="1"/>
          <p:nvPr/>
        </p:nvSpPr>
        <p:spPr>
          <a:xfrm>
            <a:off x="3717109" y="3978253"/>
            <a:ext cx="1120577" cy="338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</a:rPr>
              <a:t>LATERZA</a:t>
            </a:r>
            <a:endParaRPr kumimoji="0" lang="it-IT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CasellaDiTesto 5">
            <a:extLst>
              <a:ext uri="{FF2B5EF4-FFF2-40B4-BE49-F238E27FC236}">
                <a16:creationId xmlns:a16="http://schemas.microsoft.com/office/drawing/2014/main" id="{A6580E6B-05C0-4382-9504-892FEF72A2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926" y="625246"/>
            <a:ext cx="11259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Analisi e valutazione delle componenti non strutturali 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264B5658-422C-4299-B469-05918AE838D1}"/>
              </a:ext>
            </a:extLst>
          </p:cNvPr>
          <p:cNvSpPr txBox="1"/>
          <p:nvPr/>
        </p:nvSpPr>
        <p:spPr>
          <a:xfrm>
            <a:off x="9243152" y="440580"/>
            <a:ext cx="2853368" cy="584775"/>
          </a:xfrm>
          <a:prstGeom prst="rect">
            <a:avLst/>
          </a:prstGeom>
          <a:solidFill>
            <a:srgbClr val="FFFF9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it-IT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FASE DI ANALISI</a:t>
            </a:r>
          </a:p>
          <a:p>
            <a:pPr marL="342900" indent="-342900">
              <a:buAutoNum type="arabicPeriod"/>
            </a:pPr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FASE DI VALUTAZIONE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5DE9D1E3-5F3C-45CB-88C6-F6BB16F627E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650" t="12009" r="5030" b="1730"/>
          <a:stretch/>
        </p:blipFill>
        <p:spPr>
          <a:xfrm>
            <a:off x="8952415" y="4274305"/>
            <a:ext cx="2564143" cy="2474398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9436184" y="3974906"/>
            <a:ext cx="1596603" cy="338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PALAGIANELLO</a:t>
            </a:r>
          </a:p>
        </p:txBody>
      </p:sp>
    </p:spTree>
    <p:extLst>
      <p:ext uri="{BB962C8B-B14F-4D97-AF65-F5344CB8AC3E}">
        <p14:creationId xmlns:p14="http://schemas.microsoft.com/office/powerpoint/2010/main" val="315182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7756909" y="2577421"/>
            <a:ext cx="43567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Il modello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di calcolo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è un </a:t>
            </a:r>
            <a:r>
              <a:rPr lang="it-IT" b="1" dirty="0" smtClean="0">
                <a:latin typeface="Arial" panose="020B0604020202020204" pitchFamily="34" charset="0"/>
                <a:cs typeface="Arial" panose="020B0604020202020204" pitchFamily="34" charset="0"/>
              </a:rPr>
              <a:t>sistema 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a rete (</a:t>
            </a:r>
            <a:r>
              <a:rPr lang="it-IT" b="1" dirty="0" smtClean="0">
                <a:latin typeface="Arial" panose="020B0604020202020204" pitchFamily="34" charset="0"/>
                <a:cs typeface="Arial" panose="020B0604020202020204" pitchFamily="34" charset="0"/>
              </a:rPr>
              <a:t>grafo)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costituito da: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nodi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(edifici strategici, aree di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emergenza)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archi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(infrastrutture di collegamento: percorsi che collegano i nodi del sistema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just"/>
            <a:endParaRPr lang="it-IT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75" y="1763973"/>
            <a:ext cx="7285214" cy="4080464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219766" y="468413"/>
            <a:ext cx="42851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1. Componente Esposizione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0E38239-8C6D-4AE3-9673-FBAB3FED7301}"/>
              </a:ext>
            </a:extLst>
          </p:cNvPr>
          <p:cNvSpPr txBox="1"/>
          <p:nvPr/>
        </p:nvSpPr>
        <p:spPr>
          <a:xfrm>
            <a:off x="219765" y="6053207"/>
            <a:ext cx="736552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algn="ctr">
              <a:defRPr sz="8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just"/>
            <a:r>
              <a:rPr lang="it-IT" sz="1400" i="1" dirty="0">
                <a:solidFill>
                  <a:schemeClr val="tx1"/>
                </a:solidFill>
              </a:rPr>
              <a:t>Sistema a rete per la gestione dell’emergenza, da: Mori F., Gena A., Mendicelli A., Naso G., Spina D. (2020). </a:t>
            </a:r>
            <a:r>
              <a:rPr lang="it-IT" sz="1400" i="1" dirty="0" err="1">
                <a:solidFill>
                  <a:schemeClr val="tx1"/>
                </a:solidFill>
              </a:rPr>
              <a:t>Seismic</a:t>
            </a:r>
            <a:r>
              <a:rPr lang="it-IT" sz="1400" i="1" dirty="0">
                <a:solidFill>
                  <a:schemeClr val="tx1"/>
                </a:solidFill>
              </a:rPr>
              <a:t> </a:t>
            </a:r>
            <a:r>
              <a:rPr lang="it-IT" sz="1400" i="1" dirty="0" err="1">
                <a:solidFill>
                  <a:schemeClr val="tx1"/>
                </a:solidFill>
              </a:rPr>
              <a:t>emergency</a:t>
            </a:r>
            <a:r>
              <a:rPr lang="it-IT" sz="1400" i="1" dirty="0">
                <a:solidFill>
                  <a:schemeClr val="tx1"/>
                </a:solidFill>
              </a:rPr>
              <a:t> system </a:t>
            </a:r>
            <a:r>
              <a:rPr lang="it-IT" sz="1400" i="1" dirty="0" err="1">
                <a:solidFill>
                  <a:schemeClr val="tx1"/>
                </a:solidFill>
              </a:rPr>
              <a:t>evaluation</a:t>
            </a:r>
            <a:r>
              <a:rPr lang="it-IT" sz="1400" i="1" dirty="0">
                <a:solidFill>
                  <a:schemeClr val="tx1"/>
                </a:solidFill>
              </a:rPr>
              <a:t>: The </a:t>
            </a:r>
            <a:r>
              <a:rPr lang="it-IT" sz="1400" i="1" dirty="0" err="1">
                <a:solidFill>
                  <a:schemeClr val="tx1"/>
                </a:solidFill>
              </a:rPr>
              <a:t>role</a:t>
            </a:r>
            <a:r>
              <a:rPr lang="it-IT" sz="1400" i="1" dirty="0">
                <a:solidFill>
                  <a:schemeClr val="tx1"/>
                </a:solidFill>
              </a:rPr>
              <a:t> of </a:t>
            </a:r>
            <a:r>
              <a:rPr lang="it-IT" sz="1400" i="1" dirty="0" err="1">
                <a:solidFill>
                  <a:schemeClr val="tx1"/>
                </a:solidFill>
              </a:rPr>
              <a:t>seismic</a:t>
            </a:r>
            <a:r>
              <a:rPr lang="it-IT" sz="1400" i="1" dirty="0">
                <a:solidFill>
                  <a:schemeClr val="tx1"/>
                </a:solidFill>
              </a:rPr>
              <a:t> hazard and </a:t>
            </a:r>
            <a:r>
              <a:rPr lang="it-IT" sz="1400" i="1" dirty="0" err="1">
                <a:solidFill>
                  <a:schemeClr val="tx1"/>
                </a:solidFill>
              </a:rPr>
              <a:t>local</a:t>
            </a:r>
            <a:r>
              <a:rPr lang="it-IT" sz="1400" i="1" dirty="0">
                <a:solidFill>
                  <a:schemeClr val="tx1"/>
                </a:solidFill>
              </a:rPr>
              <a:t> </a:t>
            </a:r>
            <a:r>
              <a:rPr lang="it-IT" sz="1400" i="1" dirty="0" err="1">
                <a:solidFill>
                  <a:schemeClr val="tx1"/>
                </a:solidFill>
              </a:rPr>
              <a:t>effects</a:t>
            </a:r>
            <a:r>
              <a:rPr lang="it-IT" sz="1400" i="1" dirty="0">
                <a:solidFill>
                  <a:schemeClr val="tx1"/>
                </a:solidFill>
              </a:rPr>
              <a:t>.  Engineering </a:t>
            </a:r>
            <a:r>
              <a:rPr lang="it-IT" sz="1400" i="1" dirty="0" err="1">
                <a:solidFill>
                  <a:schemeClr val="tx1"/>
                </a:solidFill>
              </a:rPr>
              <a:t>Geology</a:t>
            </a:r>
            <a:endParaRPr lang="it-IT" sz="1400" i="1" dirty="0">
              <a:solidFill>
                <a:schemeClr val="tx1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8746379" y="468413"/>
            <a:ext cx="33672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300074" y="1225631"/>
            <a:ext cx="80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i="1" dirty="0" smtClean="0"/>
              <a:t>SISTEMA STRUTTURALE A RETE DEL CONTESTO TERRITORIALE</a:t>
            </a:r>
            <a:endParaRPr lang="it-IT" sz="2400" b="1" i="1" dirty="0"/>
          </a:p>
        </p:txBody>
      </p:sp>
    </p:spTree>
    <p:extLst>
      <p:ext uri="{BB962C8B-B14F-4D97-AF65-F5344CB8AC3E}">
        <p14:creationId xmlns:p14="http://schemas.microsoft.com/office/powerpoint/2010/main" val="425840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5">
            <a:extLst>
              <a:ext uri="{FF2B5EF4-FFF2-40B4-BE49-F238E27FC236}">
                <a16:creationId xmlns:a16="http://schemas.microsoft.com/office/drawing/2014/main" id="{E214C4A8-065F-4926-81A8-0CBA296AC5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926" y="625246"/>
            <a:ext cx="11259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Analisi e valutazione delle componenti non strutturali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EA5F9AB6-1CBC-4CB7-AAED-718EC61EA1CD}"/>
              </a:ext>
            </a:extLst>
          </p:cNvPr>
          <p:cNvSpPr/>
          <p:nvPr/>
        </p:nvSpPr>
        <p:spPr>
          <a:xfrm>
            <a:off x="0" y="1179656"/>
            <a:ext cx="12192000" cy="400110"/>
          </a:xfrm>
          <a:prstGeom prst="rect">
            <a:avLst/>
          </a:prstGeom>
          <a:solidFill>
            <a:srgbClr val="FFC000"/>
          </a:solidFill>
          <a:ln w="19050" cap="flat" cmpd="sng" algn="ctr">
            <a:solidFill>
              <a:srgbClr val="FFC000"/>
            </a:solidFill>
            <a:prstDash val="solid"/>
            <a:headEnd type="arrow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  <a:sym typeface="Arial"/>
              </a:rPr>
              <a:t>SPERIMENTAZIONE PER I COMUNI DEL CT CASTELLANETA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827772C-CCE3-49F8-BFB2-FEAEE75F980A}"/>
              </a:ext>
            </a:extLst>
          </p:cNvPr>
          <p:cNvSpPr txBox="1"/>
          <p:nvPr/>
        </p:nvSpPr>
        <p:spPr>
          <a:xfrm>
            <a:off x="9243152" y="440580"/>
            <a:ext cx="2853368" cy="584775"/>
          </a:xfrm>
          <a:prstGeom prst="rect">
            <a:avLst/>
          </a:prstGeom>
          <a:solidFill>
            <a:srgbClr val="FFFF9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it-IT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FASE DI ANALISI</a:t>
            </a:r>
          </a:p>
          <a:p>
            <a:pPr marL="342900" indent="-342900">
              <a:buAutoNum type="arabicPeriod"/>
            </a:pPr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FASE DI VALUTAZIONE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192" y="1857868"/>
            <a:ext cx="5355808" cy="4723202"/>
          </a:xfrm>
          <a:prstGeom prst="rect">
            <a:avLst/>
          </a:prstGeom>
        </p:spPr>
      </p:pic>
      <p:graphicFrame>
        <p:nvGraphicFramePr>
          <p:cNvPr id="19" name="Grafico 18">
            <a:extLst>
              <a:ext uri="{FF2B5EF4-FFF2-40B4-BE49-F238E27FC236}">
                <a16:creationId xmlns:a16="http://schemas.microsoft.com/office/drawing/2014/main" id="{BE76614C-8F1A-466B-BD53-4F7ED86E23FA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495525" y="1857868"/>
          <a:ext cx="4956283" cy="4723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5858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5">
            <a:extLst>
              <a:ext uri="{FF2B5EF4-FFF2-40B4-BE49-F238E27FC236}">
                <a16:creationId xmlns:a16="http://schemas.microsoft.com/office/drawing/2014/main" id="{E214C4A8-065F-4926-81A8-0CBA296AC5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926" y="625246"/>
            <a:ext cx="11259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Analisi e valutazione delle componenti non strutturali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EA5F9AB6-1CBC-4CB7-AAED-718EC61EA1CD}"/>
              </a:ext>
            </a:extLst>
          </p:cNvPr>
          <p:cNvSpPr/>
          <p:nvPr/>
        </p:nvSpPr>
        <p:spPr>
          <a:xfrm>
            <a:off x="0" y="1179656"/>
            <a:ext cx="12192000" cy="400110"/>
          </a:xfrm>
          <a:prstGeom prst="rect">
            <a:avLst/>
          </a:prstGeom>
          <a:solidFill>
            <a:srgbClr val="FFC000"/>
          </a:solidFill>
          <a:ln w="19050" cap="flat" cmpd="sng" algn="ctr">
            <a:solidFill>
              <a:srgbClr val="FFC000"/>
            </a:solidFill>
            <a:prstDash val="solid"/>
            <a:headEnd type="arrow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  <a:sym typeface="Arial"/>
              </a:rPr>
              <a:t>SPERIMENTAZIONE PER I COMUNI DEL CT CASTELLANETA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827772C-CCE3-49F8-BFB2-FEAEE75F980A}"/>
              </a:ext>
            </a:extLst>
          </p:cNvPr>
          <p:cNvSpPr txBox="1"/>
          <p:nvPr/>
        </p:nvSpPr>
        <p:spPr>
          <a:xfrm>
            <a:off x="9243152" y="440580"/>
            <a:ext cx="2853368" cy="584775"/>
          </a:xfrm>
          <a:prstGeom prst="rect">
            <a:avLst/>
          </a:prstGeom>
          <a:solidFill>
            <a:srgbClr val="FFFF9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it-IT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FASE DI ANALISI</a:t>
            </a:r>
          </a:p>
          <a:p>
            <a:pPr marL="342900" indent="-342900">
              <a:buAutoNum type="arabicPeriod"/>
            </a:pPr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FASE DI VALUTAZIONE</a:t>
            </a:r>
          </a:p>
        </p:txBody>
      </p:sp>
      <p:pic>
        <p:nvPicPr>
          <p:cNvPr id="21" name="Immagine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55"/>
          <a:stretch/>
        </p:blipFill>
        <p:spPr>
          <a:xfrm>
            <a:off x="108609" y="2081984"/>
            <a:ext cx="3944652" cy="41293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" name="Immagine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3"/>
          <a:stretch/>
        </p:blipFill>
        <p:spPr>
          <a:xfrm>
            <a:off x="4119903" y="2081984"/>
            <a:ext cx="3965918" cy="41367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Immagine 2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83"/>
          <a:stretch/>
        </p:blipFill>
        <p:spPr>
          <a:xfrm>
            <a:off x="8170716" y="2075842"/>
            <a:ext cx="3884510" cy="41355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CasellaDiTesto 23"/>
          <p:cNvSpPr txBox="1"/>
          <p:nvPr/>
        </p:nvSpPr>
        <p:spPr>
          <a:xfrm>
            <a:off x="1347567" y="1647064"/>
            <a:ext cx="4433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Completezza</a:t>
            </a:r>
          </a:p>
        </p:txBody>
      </p:sp>
      <p:sp>
        <p:nvSpPr>
          <p:cNvPr id="25" name="CasellaDiTesto 24"/>
          <p:cNvSpPr txBox="1"/>
          <p:nvPr/>
        </p:nvSpPr>
        <p:spPr>
          <a:xfrm>
            <a:off x="5128704" y="1666848"/>
            <a:ext cx="5139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Coerenza Esterna</a:t>
            </a:r>
          </a:p>
        </p:txBody>
      </p:sp>
      <p:sp>
        <p:nvSpPr>
          <p:cNvPr id="26" name="CasellaDiTesto 25"/>
          <p:cNvSpPr txBox="1"/>
          <p:nvPr/>
        </p:nvSpPr>
        <p:spPr>
          <a:xfrm>
            <a:off x="9169261" y="1666848"/>
            <a:ext cx="4433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Coerenza Interna</a:t>
            </a:r>
          </a:p>
        </p:txBody>
      </p:sp>
      <p:sp>
        <p:nvSpPr>
          <p:cNvPr id="27" name="Rettangolo 26"/>
          <p:cNvSpPr/>
          <p:nvPr/>
        </p:nvSpPr>
        <p:spPr>
          <a:xfrm>
            <a:off x="157278" y="6358525"/>
            <a:ext cx="3895983" cy="392915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CasellaDiTesto 27"/>
          <p:cNvSpPr txBox="1"/>
          <p:nvPr/>
        </p:nvSpPr>
        <p:spPr>
          <a:xfrm>
            <a:off x="182048" y="6382108"/>
            <a:ext cx="416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Media: </a:t>
            </a:r>
            <a:r>
              <a:rPr lang="it-IT" b="1" dirty="0">
                <a:solidFill>
                  <a:schemeClr val="bg1"/>
                </a:solidFill>
              </a:rPr>
              <a:t>0,37</a:t>
            </a:r>
            <a:r>
              <a:rPr lang="it-IT" dirty="0">
                <a:solidFill>
                  <a:schemeClr val="bg1"/>
                </a:solidFill>
              </a:rPr>
              <a:t>     Min: </a:t>
            </a:r>
            <a:r>
              <a:rPr lang="it-IT" b="1" dirty="0">
                <a:solidFill>
                  <a:schemeClr val="bg1"/>
                </a:solidFill>
              </a:rPr>
              <a:t>0,21</a:t>
            </a:r>
            <a:r>
              <a:rPr lang="it-IT" dirty="0">
                <a:solidFill>
                  <a:schemeClr val="bg1"/>
                </a:solidFill>
              </a:rPr>
              <a:t>         Max: </a:t>
            </a:r>
            <a:r>
              <a:rPr lang="it-IT" b="1" dirty="0">
                <a:solidFill>
                  <a:schemeClr val="bg1"/>
                </a:solidFill>
              </a:rPr>
              <a:t>0,50</a:t>
            </a:r>
            <a:r>
              <a:rPr lang="it-IT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29" name="Rettangolo 28"/>
          <p:cNvSpPr/>
          <p:nvPr/>
        </p:nvSpPr>
        <p:spPr>
          <a:xfrm>
            <a:off x="4138155" y="6358524"/>
            <a:ext cx="3947666" cy="3929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Rettangolo 30"/>
          <p:cNvSpPr/>
          <p:nvPr/>
        </p:nvSpPr>
        <p:spPr>
          <a:xfrm>
            <a:off x="8170716" y="6358524"/>
            <a:ext cx="3855030" cy="39291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CasellaDiTesto 31"/>
          <p:cNvSpPr txBox="1"/>
          <p:nvPr/>
        </p:nvSpPr>
        <p:spPr>
          <a:xfrm>
            <a:off x="8186250" y="6382107"/>
            <a:ext cx="416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Media: </a:t>
            </a:r>
            <a:r>
              <a:rPr lang="it-IT" b="1" dirty="0">
                <a:solidFill>
                  <a:schemeClr val="bg1"/>
                </a:solidFill>
              </a:rPr>
              <a:t>0,57</a:t>
            </a:r>
            <a:r>
              <a:rPr lang="it-IT" dirty="0">
                <a:solidFill>
                  <a:schemeClr val="bg1"/>
                </a:solidFill>
              </a:rPr>
              <a:t>       Min: </a:t>
            </a:r>
            <a:r>
              <a:rPr lang="it-IT" b="1" dirty="0">
                <a:solidFill>
                  <a:schemeClr val="bg1"/>
                </a:solidFill>
              </a:rPr>
              <a:t>0,40  </a:t>
            </a:r>
            <a:r>
              <a:rPr lang="it-IT" dirty="0">
                <a:solidFill>
                  <a:schemeClr val="bg1"/>
                </a:solidFill>
              </a:rPr>
              <a:t>     Max: </a:t>
            </a:r>
            <a:r>
              <a:rPr lang="it-IT" b="1" dirty="0">
                <a:solidFill>
                  <a:schemeClr val="bg1"/>
                </a:solidFill>
              </a:rPr>
              <a:t>0,70</a:t>
            </a:r>
            <a:r>
              <a:rPr lang="it-IT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4117687" y="6370315"/>
            <a:ext cx="416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Media: </a:t>
            </a:r>
            <a:r>
              <a:rPr lang="it-IT" b="1" dirty="0">
                <a:solidFill>
                  <a:schemeClr val="bg1"/>
                </a:solidFill>
              </a:rPr>
              <a:t>0,29</a:t>
            </a:r>
            <a:r>
              <a:rPr lang="it-IT" dirty="0">
                <a:solidFill>
                  <a:schemeClr val="bg1"/>
                </a:solidFill>
              </a:rPr>
              <a:t>      Min: </a:t>
            </a:r>
            <a:r>
              <a:rPr lang="it-IT" b="1" dirty="0">
                <a:solidFill>
                  <a:schemeClr val="bg1"/>
                </a:solidFill>
              </a:rPr>
              <a:t>0,24 </a:t>
            </a:r>
            <a:r>
              <a:rPr lang="it-IT" dirty="0">
                <a:solidFill>
                  <a:schemeClr val="bg1"/>
                </a:solidFill>
              </a:rPr>
              <a:t>         Max: </a:t>
            </a:r>
            <a:r>
              <a:rPr lang="it-IT" b="1" dirty="0">
                <a:solidFill>
                  <a:schemeClr val="bg1"/>
                </a:solidFill>
              </a:rPr>
              <a:t>0,36</a:t>
            </a:r>
            <a:r>
              <a:rPr lang="it-IT" dirty="0">
                <a:solidFill>
                  <a:schemeClr val="bg1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01019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5">
            <a:extLst>
              <a:ext uri="{FF2B5EF4-FFF2-40B4-BE49-F238E27FC236}">
                <a16:creationId xmlns:a16="http://schemas.microsoft.com/office/drawing/2014/main" id="{30C95544-401E-E84E-BEC8-962EFF74DC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2668" y="2921520"/>
            <a:ext cx="10823904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Segoe UI" panose="020B0502040204020203" pitchFamily="34" charset="0"/>
                <a:cs typeface="Segoe UI" panose="020B0502040204020203" pitchFamily="34" charset="0"/>
              </a:rPr>
              <a:t>GRAZIE PER L’ATTENZIONE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800" b="1" i="1" dirty="0">
              <a:solidFill>
                <a:prstClr val="white"/>
              </a:solidFill>
              <a:latin typeface="Arial Bold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886351" y="6528435"/>
            <a:ext cx="611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REGIONE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PUGLIA</a:t>
            </a:r>
            <a:endParaRPr kumimoji="0" lang="it-IT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1757" y="5798820"/>
            <a:ext cx="1323975" cy="93345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0413" y="5779651"/>
            <a:ext cx="868017" cy="748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35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7972848" y="2561919"/>
            <a:ext cx="392997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Gli oggetti che costituiscono il portafoglio dell’esposto strutturale  sono sensibili alle seguenti problematiche connesse alla forzante sismica:</a:t>
            </a:r>
          </a:p>
          <a:p>
            <a:pPr algn="just"/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i="1" dirty="0" smtClean="0">
                <a:latin typeface="Arial" panose="020B0604020202020204" pitchFamily="34" charset="0"/>
                <a:cs typeface="Arial" panose="020B0604020202020204" pitchFamily="34" charset="0"/>
              </a:rPr>
              <a:t>-Edifici strategici: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danno strutturale</a:t>
            </a:r>
          </a:p>
          <a:p>
            <a:pPr algn="just"/>
            <a:endParaRPr lang="it-IT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it-IT" i="1" dirty="0" smtClean="0">
                <a:latin typeface="Arial" panose="020B0604020202020204" pitchFamily="34" charset="0"/>
                <a:cs typeface="Arial" panose="020B0604020202020204" pitchFamily="34" charset="0"/>
              </a:rPr>
              <a:t>Aree e connessioni: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interferenze dovute a frane, liquefazione, crolli di edifici residenziali interferenti</a:t>
            </a:r>
          </a:p>
          <a:p>
            <a:pPr algn="just"/>
            <a:endParaRPr lang="it-IT" dirty="0"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  <a:p>
            <a:pPr algn="just"/>
            <a:endParaRPr lang="it-IT" dirty="0"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75" y="1763973"/>
            <a:ext cx="7285214" cy="4080464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219766" y="468413"/>
            <a:ext cx="42851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1. Componente Esposizione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0E38239-8C6D-4AE3-9673-FBAB3FED7301}"/>
              </a:ext>
            </a:extLst>
          </p:cNvPr>
          <p:cNvSpPr txBox="1"/>
          <p:nvPr/>
        </p:nvSpPr>
        <p:spPr>
          <a:xfrm>
            <a:off x="219765" y="6053207"/>
            <a:ext cx="736552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algn="ctr">
              <a:defRPr sz="8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just"/>
            <a:r>
              <a:rPr lang="it-IT" sz="1400" i="1" dirty="0">
                <a:solidFill>
                  <a:schemeClr val="tx1"/>
                </a:solidFill>
              </a:rPr>
              <a:t>Sistema a rete per la gestione dell’emergenza, da: Mori F., Gena A., Mendicelli A., Naso G., Spina D. (2020). </a:t>
            </a:r>
            <a:r>
              <a:rPr lang="it-IT" sz="1400" i="1" dirty="0" err="1">
                <a:solidFill>
                  <a:schemeClr val="tx1"/>
                </a:solidFill>
              </a:rPr>
              <a:t>Seismic</a:t>
            </a:r>
            <a:r>
              <a:rPr lang="it-IT" sz="1400" i="1" dirty="0">
                <a:solidFill>
                  <a:schemeClr val="tx1"/>
                </a:solidFill>
              </a:rPr>
              <a:t> </a:t>
            </a:r>
            <a:r>
              <a:rPr lang="it-IT" sz="1400" i="1" dirty="0" err="1">
                <a:solidFill>
                  <a:schemeClr val="tx1"/>
                </a:solidFill>
              </a:rPr>
              <a:t>emergency</a:t>
            </a:r>
            <a:r>
              <a:rPr lang="it-IT" sz="1400" i="1" dirty="0">
                <a:solidFill>
                  <a:schemeClr val="tx1"/>
                </a:solidFill>
              </a:rPr>
              <a:t> system </a:t>
            </a:r>
            <a:r>
              <a:rPr lang="it-IT" sz="1400" i="1" dirty="0" err="1">
                <a:solidFill>
                  <a:schemeClr val="tx1"/>
                </a:solidFill>
              </a:rPr>
              <a:t>evaluation</a:t>
            </a:r>
            <a:r>
              <a:rPr lang="it-IT" sz="1400" i="1" dirty="0">
                <a:solidFill>
                  <a:schemeClr val="tx1"/>
                </a:solidFill>
              </a:rPr>
              <a:t>: The </a:t>
            </a:r>
            <a:r>
              <a:rPr lang="it-IT" sz="1400" i="1" dirty="0" err="1">
                <a:solidFill>
                  <a:schemeClr val="tx1"/>
                </a:solidFill>
              </a:rPr>
              <a:t>role</a:t>
            </a:r>
            <a:r>
              <a:rPr lang="it-IT" sz="1400" i="1" dirty="0">
                <a:solidFill>
                  <a:schemeClr val="tx1"/>
                </a:solidFill>
              </a:rPr>
              <a:t> of </a:t>
            </a:r>
            <a:r>
              <a:rPr lang="it-IT" sz="1400" i="1" dirty="0" err="1">
                <a:solidFill>
                  <a:schemeClr val="tx1"/>
                </a:solidFill>
              </a:rPr>
              <a:t>seismic</a:t>
            </a:r>
            <a:r>
              <a:rPr lang="it-IT" sz="1400" i="1" dirty="0">
                <a:solidFill>
                  <a:schemeClr val="tx1"/>
                </a:solidFill>
              </a:rPr>
              <a:t> hazard and </a:t>
            </a:r>
            <a:r>
              <a:rPr lang="it-IT" sz="1400" i="1" dirty="0" err="1">
                <a:solidFill>
                  <a:schemeClr val="tx1"/>
                </a:solidFill>
              </a:rPr>
              <a:t>local</a:t>
            </a:r>
            <a:r>
              <a:rPr lang="it-IT" sz="1400" i="1" dirty="0">
                <a:solidFill>
                  <a:schemeClr val="tx1"/>
                </a:solidFill>
              </a:rPr>
              <a:t> </a:t>
            </a:r>
            <a:r>
              <a:rPr lang="it-IT" sz="1400" i="1" dirty="0" err="1">
                <a:solidFill>
                  <a:schemeClr val="tx1"/>
                </a:solidFill>
              </a:rPr>
              <a:t>effects</a:t>
            </a:r>
            <a:r>
              <a:rPr lang="it-IT" sz="1400" i="1" dirty="0">
                <a:solidFill>
                  <a:schemeClr val="tx1"/>
                </a:solidFill>
              </a:rPr>
              <a:t>.  Engineering </a:t>
            </a:r>
            <a:r>
              <a:rPr lang="it-IT" sz="1400" i="1" dirty="0" err="1">
                <a:solidFill>
                  <a:schemeClr val="tx1"/>
                </a:solidFill>
              </a:rPr>
              <a:t>Geology</a:t>
            </a:r>
            <a:endParaRPr lang="it-IT" sz="1400" i="1" dirty="0">
              <a:solidFill>
                <a:schemeClr val="tx1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8746379" y="468413"/>
            <a:ext cx="33672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300074" y="1225631"/>
            <a:ext cx="80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i="1" dirty="0" smtClean="0"/>
              <a:t>SISTEMA STRUTTURALE A RETE DEL CONTESTO TERRITORIALE</a:t>
            </a:r>
            <a:endParaRPr lang="it-IT" sz="2400" b="1" i="1" dirty="0"/>
          </a:p>
        </p:txBody>
      </p:sp>
    </p:spTree>
    <p:extLst>
      <p:ext uri="{BB962C8B-B14F-4D97-AF65-F5344CB8AC3E}">
        <p14:creationId xmlns:p14="http://schemas.microsoft.com/office/powerpoint/2010/main" val="64687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54250" y="2733888"/>
            <a:ext cx="625738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it-IT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it-IT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it-IT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algoritmo </a:t>
            </a:r>
            <a:r>
              <a:rPr lang="it-IT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sperimentale</a:t>
            </a:r>
            <a:r>
              <a:rPr lang="it-IT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ed un </a:t>
            </a:r>
            <a:r>
              <a:rPr lang="it-IT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tool</a:t>
            </a:r>
            <a:r>
              <a:rPr lang="it-IT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sz="2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softGOCT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it-IT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messo </a:t>
            </a:r>
            <a:r>
              <a:rPr lang="it-IT" sz="2200" b="1" dirty="0">
                <a:latin typeface="Arial" panose="020B0604020202020204" pitchFamily="34" charset="0"/>
                <a:cs typeface="Arial" panose="020B0604020202020204" pitchFamily="34" charset="0"/>
              </a:rPr>
              <a:t>a punto nell’ambito del progetto PON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, è in grado di trovare i </a:t>
            </a:r>
            <a:r>
              <a:rPr lang="it-IT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percorsi </a:t>
            </a:r>
            <a:r>
              <a:rPr lang="it-IT" sz="2200" b="1" dirty="0">
                <a:latin typeface="Arial" panose="020B0604020202020204" pitchFamily="34" charset="0"/>
                <a:cs typeface="Arial" panose="020B0604020202020204" pitchFamily="34" charset="0"/>
              </a:rPr>
              <a:t>ottimali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con un certo grado di </a:t>
            </a:r>
            <a:r>
              <a:rPr lang="it-IT" sz="2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ridondanza</a:t>
            </a:r>
            <a:r>
              <a:rPr lang="it-IT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tra 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i nodi del sistema per ogni tipo di pericolosità (sismica, idro, vulcanica) ed effettuare successivamente una selezione di percorsi in termini </a:t>
            </a:r>
            <a:r>
              <a:rPr lang="it-IT" sz="2200" b="1" dirty="0">
                <a:latin typeface="Arial" panose="020B0604020202020204" pitchFamily="34" charset="0"/>
                <a:cs typeface="Arial" panose="020B0604020202020204" pitchFamily="34" charset="0"/>
              </a:rPr>
              <a:t>multi-pericolosità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219766" y="468413"/>
            <a:ext cx="42851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1. Componente Esposizione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8746379" y="468413"/>
            <a:ext cx="33672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sp>
        <p:nvSpPr>
          <p:cNvPr id="2" name="Rettangolo 1"/>
          <p:cNvSpPr/>
          <p:nvPr/>
        </p:nvSpPr>
        <p:spPr>
          <a:xfrm>
            <a:off x="8746379" y="3407599"/>
            <a:ext cx="1817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i="1" dirty="0" err="1" smtClean="0">
                <a:latin typeface="Arial Bold"/>
              </a:rPr>
              <a:t>Tool</a:t>
            </a:r>
            <a:r>
              <a:rPr lang="it-IT" b="1" i="1" dirty="0" smtClean="0">
                <a:latin typeface="Arial Bold"/>
              </a:rPr>
              <a:t> </a:t>
            </a:r>
            <a:r>
              <a:rPr lang="it-IT" b="1" i="1" dirty="0" err="1" smtClean="0">
                <a:latin typeface="Arial Bold"/>
              </a:rPr>
              <a:t>softGOCT</a:t>
            </a:r>
            <a:endParaRPr lang="it-IT" b="1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r="36439"/>
          <a:stretch/>
        </p:blipFill>
        <p:spPr>
          <a:xfrm>
            <a:off x="3978393" y="1007353"/>
            <a:ext cx="2376225" cy="2096065"/>
          </a:xfrm>
          <a:prstGeom prst="rect">
            <a:avLst/>
          </a:prstGeom>
        </p:spPr>
      </p:pic>
      <p:sp>
        <p:nvSpPr>
          <p:cNvPr id="14" name="Rettangolo 13"/>
          <p:cNvSpPr/>
          <p:nvPr/>
        </p:nvSpPr>
        <p:spPr>
          <a:xfrm>
            <a:off x="353329" y="1609306"/>
            <a:ext cx="2999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b="1" i="1" dirty="0" smtClean="0">
                <a:latin typeface="Arial Bold"/>
              </a:rPr>
              <a:t>Percorsi ottimali</a:t>
            </a:r>
            <a:endParaRPr lang="it-IT" sz="2800" b="1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747" y="3966566"/>
            <a:ext cx="5095875" cy="2739033"/>
          </a:xfrm>
          <a:prstGeom prst="rect">
            <a:avLst/>
          </a:prstGeom>
        </p:spPr>
      </p:pic>
      <p:sp>
        <p:nvSpPr>
          <p:cNvPr id="13" name="Freccia circolare a sinistra 12"/>
          <p:cNvSpPr/>
          <p:nvPr/>
        </p:nvSpPr>
        <p:spPr>
          <a:xfrm rot="19581879">
            <a:off x="7206429" y="1247999"/>
            <a:ext cx="1406827" cy="350087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7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16BA9A2A-2045-4D89-A69C-4328AF64F919}"/>
              </a:ext>
            </a:extLst>
          </p:cNvPr>
          <p:cNvSpPr/>
          <p:nvPr/>
        </p:nvSpPr>
        <p:spPr>
          <a:xfrm>
            <a:off x="1691751" y="1214471"/>
            <a:ext cx="9344650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/>
            <a:endParaRPr lang="it-IT" dirty="0"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6489735F-E82C-4113-ACB7-AF598D8B4EB3}"/>
              </a:ext>
            </a:extLst>
          </p:cNvPr>
          <p:cNvSpPr/>
          <p:nvPr/>
        </p:nvSpPr>
        <p:spPr>
          <a:xfrm>
            <a:off x="1422502" y="2442422"/>
            <a:ext cx="10159897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it-IT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I </a:t>
            </a:r>
            <a:r>
              <a:rPr lang="it-IT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percorsi ottimali </a:t>
            </a:r>
            <a:r>
              <a:rPr lang="it-IT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possono essere calcolati assumendo criteri differenti </a:t>
            </a:r>
            <a:r>
              <a:rPr lang="it-IT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di </a:t>
            </a:r>
            <a:r>
              <a:rPr lang="it-IT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«dialogo» con </a:t>
            </a:r>
            <a:r>
              <a:rPr lang="it-IT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la </a:t>
            </a:r>
            <a:r>
              <a:rPr lang="it-IT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CLE: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F32C0344-CFEE-4DA3-B42C-2F83198F92FC}"/>
              </a:ext>
            </a:extLst>
          </p:cNvPr>
          <p:cNvSpPr txBox="1">
            <a:spLocks/>
          </p:cNvSpPr>
          <p:nvPr/>
        </p:nvSpPr>
        <p:spPr>
          <a:xfrm>
            <a:off x="1982495" y="3228540"/>
            <a:ext cx="2490106" cy="701730"/>
          </a:xfrm>
          <a:prstGeom prst="rect">
            <a:avLst/>
          </a:prstGeom>
          <a:solidFill>
            <a:srgbClr val="EEECE1">
              <a:lumMod val="40000"/>
              <a:lumOff val="60000"/>
            </a:srgbClr>
          </a:solidFill>
          <a:ln>
            <a:solidFill>
              <a:srgbClr val="000000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Char char="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Tx/>
              <a:buNone/>
              <a:defRPr/>
            </a:pPr>
            <a:r>
              <a:rPr lang="it-IT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Calcolo con priorità assoluta CLE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CC0CF5C4-0331-4F82-849D-E2E5012F6D0B}"/>
              </a:ext>
            </a:extLst>
          </p:cNvPr>
          <p:cNvSpPr/>
          <p:nvPr/>
        </p:nvSpPr>
        <p:spPr>
          <a:xfrm>
            <a:off x="1982495" y="4729121"/>
            <a:ext cx="2490106" cy="14773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it-IT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Il </a:t>
            </a:r>
            <a:r>
              <a:rPr lang="it-IT" dirty="0" err="1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tool</a:t>
            </a:r>
            <a:r>
              <a:rPr lang="it-IT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it-IT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calcola i percorsi cercando dove possibile di utilizzare i soli rami della CLE</a:t>
            </a:r>
          </a:p>
        </p:txBody>
      </p:sp>
      <p:sp>
        <p:nvSpPr>
          <p:cNvPr id="12" name="Freccia a destra 11">
            <a:extLst>
              <a:ext uri="{FF2B5EF4-FFF2-40B4-BE49-F238E27FC236}">
                <a16:creationId xmlns:a16="http://schemas.microsoft.com/office/drawing/2014/main" id="{F605940D-D627-4C6F-8F10-6CD193D8DE43}"/>
              </a:ext>
            </a:extLst>
          </p:cNvPr>
          <p:cNvSpPr/>
          <p:nvPr/>
        </p:nvSpPr>
        <p:spPr>
          <a:xfrm rot="5400000">
            <a:off x="3011548" y="4171250"/>
            <a:ext cx="432000" cy="34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egnaposto testo 3">
            <a:extLst>
              <a:ext uri="{FF2B5EF4-FFF2-40B4-BE49-F238E27FC236}">
                <a16:creationId xmlns:a16="http://schemas.microsoft.com/office/drawing/2014/main" id="{A1EBA5EB-3109-47BC-B7A5-EFC9609B6826}"/>
              </a:ext>
            </a:extLst>
          </p:cNvPr>
          <p:cNvSpPr txBox="1">
            <a:spLocks/>
          </p:cNvSpPr>
          <p:nvPr/>
        </p:nvSpPr>
        <p:spPr>
          <a:xfrm>
            <a:off x="5010399" y="3228537"/>
            <a:ext cx="2490106" cy="701730"/>
          </a:xfrm>
          <a:prstGeom prst="rect">
            <a:avLst/>
          </a:prstGeom>
          <a:solidFill>
            <a:srgbClr val="EEECE1">
              <a:lumMod val="40000"/>
              <a:lumOff val="60000"/>
            </a:srgbClr>
          </a:solidFill>
          <a:ln>
            <a:solidFill>
              <a:srgbClr val="000000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Char char="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Tx/>
              <a:buNone/>
              <a:defRPr/>
            </a:pPr>
            <a:r>
              <a:rPr lang="it-IT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Calcolo con priorità parziale CLE</a:t>
            </a:r>
          </a:p>
        </p:txBody>
      </p:sp>
      <p:sp>
        <p:nvSpPr>
          <p:cNvPr id="14" name="Freccia a destra 13">
            <a:extLst>
              <a:ext uri="{FF2B5EF4-FFF2-40B4-BE49-F238E27FC236}">
                <a16:creationId xmlns:a16="http://schemas.microsoft.com/office/drawing/2014/main" id="{C2878492-AC0D-42F8-9179-E67C9ADB5955}"/>
              </a:ext>
            </a:extLst>
          </p:cNvPr>
          <p:cNvSpPr/>
          <p:nvPr/>
        </p:nvSpPr>
        <p:spPr>
          <a:xfrm rot="5400000">
            <a:off x="6095822" y="4171250"/>
            <a:ext cx="432000" cy="34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63226A54-5592-4669-8D3A-75D070772953}"/>
              </a:ext>
            </a:extLst>
          </p:cNvPr>
          <p:cNvSpPr/>
          <p:nvPr/>
        </p:nvSpPr>
        <p:spPr>
          <a:xfrm>
            <a:off x="5010399" y="4740806"/>
            <a:ext cx="2490106" cy="14773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it-IT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Il </a:t>
            </a:r>
            <a:r>
              <a:rPr lang="it-IT" dirty="0" err="1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tool</a:t>
            </a:r>
            <a:r>
              <a:rPr lang="it-IT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it-IT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calcola i percorsi prediligendo quelli con il massimo numero di rami appartenenti alla CLE</a:t>
            </a:r>
          </a:p>
        </p:txBody>
      </p:sp>
      <p:sp>
        <p:nvSpPr>
          <p:cNvPr id="16" name="Segnaposto testo 3">
            <a:extLst>
              <a:ext uri="{FF2B5EF4-FFF2-40B4-BE49-F238E27FC236}">
                <a16:creationId xmlns:a16="http://schemas.microsoft.com/office/drawing/2014/main" id="{E9167FF9-3EB5-4DBF-BFD1-011A98FE509E}"/>
              </a:ext>
            </a:extLst>
          </p:cNvPr>
          <p:cNvSpPr txBox="1">
            <a:spLocks/>
          </p:cNvSpPr>
          <p:nvPr/>
        </p:nvSpPr>
        <p:spPr>
          <a:xfrm>
            <a:off x="8038304" y="3228537"/>
            <a:ext cx="2490106" cy="701730"/>
          </a:xfrm>
          <a:prstGeom prst="rect">
            <a:avLst/>
          </a:prstGeom>
          <a:solidFill>
            <a:srgbClr val="EEECE1">
              <a:lumMod val="40000"/>
              <a:lumOff val="60000"/>
            </a:srgbClr>
          </a:solidFill>
          <a:ln>
            <a:solidFill>
              <a:srgbClr val="000000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Char char="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Tx/>
              <a:buNone/>
              <a:defRPr/>
            </a:pPr>
            <a:r>
              <a:rPr lang="it-IT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Calcolo con priorità nulla CLE</a:t>
            </a: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D9193AFA-F91E-402D-AC7D-692CBC37861F}"/>
              </a:ext>
            </a:extLst>
          </p:cNvPr>
          <p:cNvSpPr/>
          <p:nvPr/>
        </p:nvSpPr>
        <p:spPr>
          <a:xfrm>
            <a:off x="8038304" y="4759969"/>
            <a:ext cx="2490106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it-IT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Il </a:t>
            </a:r>
            <a:r>
              <a:rPr lang="it-IT" dirty="0" err="1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tool</a:t>
            </a:r>
            <a:r>
              <a:rPr lang="it-IT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it-IT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calcola i percorsi in maniera indipendente dai rami appartenenti alla CLE</a:t>
            </a:r>
          </a:p>
        </p:txBody>
      </p:sp>
      <p:sp>
        <p:nvSpPr>
          <p:cNvPr id="18" name="Freccia a destra 17">
            <a:extLst>
              <a:ext uri="{FF2B5EF4-FFF2-40B4-BE49-F238E27FC236}">
                <a16:creationId xmlns:a16="http://schemas.microsoft.com/office/drawing/2014/main" id="{4441BA8E-3616-4B8D-A6DC-57D310CBFCB8}"/>
              </a:ext>
            </a:extLst>
          </p:cNvPr>
          <p:cNvSpPr/>
          <p:nvPr/>
        </p:nvSpPr>
        <p:spPr>
          <a:xfrm rot="5400000">
            <a:off x="9067357" y="4172317"/>
            <a:ext cx="432000" cy="34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219766" y="468413"/>
            <a:ext cx="42851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1. Componente Esposizione</a:t>
            </a:r>
          </a:p>
        </p:txBody>
      </p:sp>
      <p:sp>
        <p:nvSpPr>
          <p:cNvPr id="25" name="Rettangolo 24"/>
          <p:cNvSpPr/>
          <p:nvPr/>
        </p:nvSpPr>
        <p:spPr>
          <a:xfrm>
            <a:off x="8746379" y="468413"/>
            <a:ext cx="33672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353329" y="1609306"/>
            <a:ext cx="2999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b="1" i="1" dirty="0" smtClean="0">
                <a:latin typeface="Arial Bold"/>
              </a:rPr>
              <a:t>Percorsi ottimali</a:t>
            </a:r>
            <a:endParaRPr lang="it-IT" sz="2800" b="1" dirty="0"/>
          </a:p>
        </p:txBody>
      </p:sp>
    </p:spTree>
    <p:extLst>
      <p:ext uri="{BB962C8B-B14F-4D97-AF65-F5344CB8AC3E}">
        <p14:creationId xmlns:p14="http://schemas.microsoft.com/office/powerpoint/2010/main" val="202065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408645" y="1642923"/>
            <a:ext cx="686961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Pericolosità 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di base </a:t>
            </a:r>
            <a:r>
              <a:rPr lang="it-IT" b="1" dirty="0" smtClean="0">
                <a:latin typeface="Arial" panose="020B0604020202020204" pitchFamily="34" charset="0"/>
                <a:cs typeface="Arial" panose="020B0604020202020204" pitchFamily="34" charset="0"/>
              </a:rPr>
              <a:t>specifica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per sistemi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a rete con scenari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stocastici spazialmente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correlati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(software 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Openquake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», </a:t>
            </a:r>
            <a:r>
              <a:rPr lang="it-IT" i="1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://www.globalquakemodel.org/openquake</a:t>
            </a:r>
            <a:r>
              <a:rPr lang="it-IT" i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 smtClean="0">
                <a:latin typeface="Arial" panose="020B0604020202020204" pitchFamily="34" charset="0"/>
                <a:cs typeface="Arial" panose="020B0604020202020204" pitchFamily="34" charset="0"/>
              </a:rPr>
              <a:t>Scuotimento 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in superficie </a:t>
            </a:r>
            <a:r>
              <a:rPr lang="it-IT" b="1" dirty="0" smtClean="0">
                <a:latin typeface="Arial" panose="020B0604020202020204" pitchFamily="34" charset="0"/>
                <a:cs typeface="Arial" panose="020B0604020202020204" pitchFamily="34" charset="0"/>
              </a:rPr>
              <a:t>agli oggetti del sistema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utilizzando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i fattori di amplificazione stratigrafica ricavati con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funzionali (Falcone et al., 2021)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dipendenti da:</a:t>
            </a:r>
          </a:p>
          <a:p>
            <a:pPr marL="411480" indent="-411480" algn="just">
              <a:buFont typeface="+mj-lt"/>
              <a:buAutoNum type="romanUcPeriod"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aree omogenee dal punto vista geologico e geomorfologico</a:t>
            </a:r>
          </a:p>
          <a:p>
            <a:pPr marL="411480" indent="-411480" algn="just">
              <a:buFont typeface="+mj-lt"/>
              <a:buAutoNum type="romanUcPeriod"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it-IT" sz="1400" dirty="0">
                <a:latin typeface="Arial" panose="020B0604020202020204" pitchFamily="34" charset="0"/>
                <a:cs typeface="Arial" panose="020B0604020202020204" pitchFamily="34" charset="0"/>
              </a:rPr>
              <a:t>s30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ricavata dal database della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MS (Mori et al., 2020)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algn="just">
              <a:buFont typeface="+mj-lt"/>
              <a:buAutoNum type="romanUcPeriod"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livello energetico dello scuotimento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sismico di base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 smtClean="0">
                <a:latin typeface="Arial" panose="020B0604020202020204" pitchFamily="34" charset="0"/>
                <a:cs typeface="Arial" panose="020B0604020202020204" pitchFamily="34" charset="0"/>
              </a:rPr>
              <a:t>Effetti 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cosismici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(frane, liquefazione) con modelli utilizzati dall’USGS:</a:t>
            </a:r>
          </a:p>
          <a:p>
            <a:pPr marL="400050" indent="-400050" algn="just">
              <a:buFont typeface="+mj-lt"/>
              <a:buAutoNum type="romanUcPeriod"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Modello di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Nowicki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et al. (2018) per le frane</a:t>
            </a:r>
          </a:p>
          <a:p>
            <a:pPr marL="400050" indent="-400050" algn="just">
              <a:buFont typeface="+mj-lt"/>
              <a:buAutoNum type="romanUcPeriod"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Modello Zhu et al. (2017) per la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liquefazione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9174145" y="6107550"/>
            <a:ext cx="1584473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it-IT" sz="1680" i="1" dirty="0" smtClean="0"/>
              <a:t>Mappa del Vs30</a:t>
            </a:r>
            <a:endParaRPr lang="it-IT" sz="1680" i="1" dirty="0"/>
          </a:p>
        </p:txBody>
      </p:sp>
      <p:sp>
        <p:nvSpPr>
          <p:cNvPr id="10" name="Rettangolo 9"/>
          <p:cNvSpPr/>
          <p:nvPr/>
        </p:nvSpPr>
        <p:spPr>
          <a:xfrm>
            <a:off x="219766" y="468413"/>
            <a:ext cx="5450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 smtClean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2. </a:t>
            </a:r>
            <a:r>
              <a:rPr lang="it-IT" sz="2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Componente </a:t>
            </a:r>
            <a:r>
              <a:rPr lang="it-IT" sz="2400" b="1" dirty="0" smtClean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Pericolosità sismica</a:t>
            </a:r>
            <a:endParaRPr lang="it-IT" sz="2400" b="1" dirty="0">
              <a:solidFill>
                <a:srgbClr val="003A70"/>
              </a:solidFill>
              <a:latin typeface="Arial Bold" charset="0"/>
              <a:ea typeface="ＭＳ Ｐゴシック" charset="0"/>
              <a:cs typeface="Arial Bold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8746379" y="468413"/>
            <a:ext cx="33672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LEGENDA PERCORSO: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 Bold" charset="0"/>
                <a:ea typeface="ＭＳ Ｐゴシック" charset="0"/>
                <a:cs typeface="Arial Bold" charset="0"/>
              </a:rPr>
              <a:t>1.Componente Esposizione</a:t>
            </a:r>
          </a:p>
          <a:p>
            <a:r>
              <a:rPr lang="it-IT" sz="1400" b="1" dirty="0">
                <a:solidFill>
                  <a:srgbClr val="003A70"/>
                </a:solidFill>
                <a:latin typeface="Arial Bold" charset="0"/>
                <a:ea typeface="ＭＳ Ｐゴシック" charset="0"/>
                <a:cs typeface="Arial Bold" charset="0"/>
              </a:rPr>
              <a:t>2.Componente Pericolosità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3.Componente Vulnerabilità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4.Valutazione dell’operatività strutturale</a:t>
            </a:r>
          </a:p>
          <a:p>
            <a:r>
              <a:rPr lang="it-IT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Analisi benefici/costi miglioramento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977" y="2216727"/>
            <a:ext cx="4169783" cy="384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94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</TotalTime>
  <Words>4216</Words>
  <Application>Microsoft Office PowerPoint</Application>
  <PresentationFormat>Widescreen</PresentationFormat>
  <Paragraphs>1140</Paragraphs>
  <Slides>52</Slides>
  <Notes>23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52</vt:i4>
      </vt:variant>
    </vt:vector>
  </HeadingPairs>
  <TitlesOfParts>
    <vt:vector size="63" baseType="lpstr">
      <vt:lpstr>ＭＳ Ｐゴシック</vt:lpstr>
      <vt:lpstr>Arial</vt:lpstr>
      <vt:lpstr>Arial Bold</vt:lpstr>
      <vt:lpstr>Arial Narrow</vt:lpstr>
      <vt:lpstr>Arial Unicode MS</vt:lpstr>
      <vt:lpstr>Calibri</vt:lpstr>
      <vt:lpstr>Calibri Light</vt:lpstr>
      <vt:lpstr>Segoe UI</vt:lpstr>
      <vt:lpstr>Wingdings</vt:lpstr>
      <vt:lpstr>Wingdings 2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federico</cp:lastModifiedBy>
  <cp:revision>316</cp:revision>
  <dcterms:created xsi:type="dcterms:W3CDTF">2020-10-20T07:58:26Z</dcterms:created>
  <dcterms:modified xsi:type="dcterms:W3CDTF">2021-04-14T08:30:01Z</dcterms:modified>
</cp:coreProperties>
</file>