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75" r:id="rId4"/>
    <p:sldId id="276" r:id="rId5"/>
    <p:sldId id="277" r:id="rId6"/>
    <p:sldId id="261" r:id="rId7"/>
    <p:sldId id="265" r:id="rId8"/>
    <p:sldId id="262" r:id="rId9"/>
    <p:sldId id="264" r:id="rId10"/>
    <p:sldId id="263" r:id="rId11"/>
    <p:sldId id="268" r:id="rId12"/>
    <p:sldId id="269" r:id="rId13"/>
    <p:sldId id="272" r:id="rId14"/>
    <p:sldId id="270" r:id="rId15"/>
    <p:sldId id="271" r:id="rId16"/>
    <p:sldId id="279" r:id="rId17"/>
  </p:sldIdLst>
  <p:sldSz cx="9144000" cy="5143500" type="screen16x9"/>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9"/>
    <p:restoredTop sz="94662"/>
  </p:normalViewPr>
  <p:slideViewPr>
    <p:cSldViewPr snapToGrid="0" snapToObjects="1">
      <p:cViewPr varScale="1">
        <p:scale>
          <a:sx n="106" d="100"/>
          <a:sy n="106" d="100"/>
        </p:scale>
        <p:origin x="144" y="72"/>
      </p:cViewPr>
      <p:guideLst>
        <p:guide orient="horz" pos="1620"/>
        <p:guide pos="2880"/>
      </p:guideLst>
    </p:cSldViewPr>
  </p:slideViewPr>
  <p:notesTextViewPr>
    <p:cViewPr>
      <p:scale>
        <a:sx n="100" d="100"/>
        <a:sy n="100" d="100"/>
      </p:scale>
      <p:origin x="0" y="0"/>
    </p:cViewPr>
  </p:notesTextViewPr>
  <p:sorterViewPr>
    <p:cViewPr>
      <p:scale>
        <a:sx n="170" d="100"/>
        <a:sy n="170" d="100"/>
      </p:scale>
      <p:origin x="0" y="-28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597819"/>
            <a:ext cx="7772400" cy="1102519"/>
          </a:xfrm>
        </p:spPr>
        <p:txBody>
          <a:bodyPr/>
          <a:lstStyle/>
          <a:p>
            <a:r>
              <a:rPr lang="it-IT"/>
              <a:t>Fare clic per modificare stile</a:t>
            </a:r>
          </a:p>
        </p:txBody>
      </p:sp>
      <p:sp>
        <p:nvSpPr>
          <p:cNvPr id="3" name="Sottotito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C6BA5235-8C20-5845-9686-7C66B6F83536}" type="datetimeFigureOut">
              <a:rPr lang="it-IT" smtClean="0"/>
              <a:t>22/10/2020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283496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t>22/10/2020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543101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54781"/>
            <a:ext cx="2057400" cy="3290888"/>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154781"/>
            <a:ext cx="6019800" cy="329088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t>22/10/2020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151028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t>22/10/2020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88948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3305176"/>
            <a:ext cx="7772400" cy="1021556"/>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C6BA5235-8C20-5845-9686-7C66B6F83536}" type="datetimeFigureOut">
              <a:rPr lang="it-IT" smtClean="0"/>
              <a:t>22/10/2020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479930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C6BA5235-8C20-5845-9686-7C66B6F83536}" type="datetimeFigureOut">
              <a:rPr lang="it-IT" smtClean="0"/>
              <a:t>22/10/2020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909741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05979"/>
            <a:ext cx="8229600" cy="85725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C6BA5235-8C20-5845-9686-7C66B6F83536}" type="datetimeFigureOut">
              <a:rPr lang="it-IT" smtClean="0"/>
              <a:t>22/10/2020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4014273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C6BA5235-8C20-5845-9686-7C66B6F83536}" type="datetimeFigureOut">
              <a:rPr lang="it-IT" smtClean="0"/>
              <a:t>22/10/2020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901397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6BA5235-8C20-5845-9686-7C66B6F83536}" type="datetimeFigureOut">
              <a:rPr lang="it-IT" smtClean="0"/>
              <a:t>22/10/2020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567053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04787"/>
            <a:ext cx="3008313" cy="871538"/>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6BA5235-8C20-5845-9686-7C66B6F83536}" type="datetimeFigureOut">
              <a:rPr lang="it-IT" smtClean="0"/>
              <a:t>22/10/2020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4099606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3600450"/>
            <a:ext cx="5486400" cy="425054"/>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6BA5235-8C20-5845-9686-7C66B6F83536}" type="datetimeFigureOut">
              <a:rPr lang="it-IT" smtClean="0"/>
              <a:t>22/10/2020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412899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6BA5235-8C20-5845-9686-7C66B6F83536}" type="datetimeFigureOut">
              <a:rPr lang="it-IT" smtClean="0"/>
              <a:t>22/10/2020</a:t>
            </a:fld>
            <a:endParaRPr lang="it-IT"/>
          </a:p>
        </p:txBody>
      </p:sp>
      <p:sp>
        <p:nvSpPr>
          <p:cNvPr id="5" name="Segnaposto piè di pagina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6EDF393-4289-6F40-9637-6D7A59A2A849}" type="slidenum">
              <a:rPr lang="it-IT" smtClean="0"/>
              <a:t>‹N›</a:t>
            </a:fld>
            <a:endParaRPr lang="it-IT"/>
          </a:p>
        </p:txBody>
      </p:sp>
    </p:spTree>
    <p:extLst>
      <p:ext uri="{BB962C8B-B14F-4D97-AF65-F5344CB8AC3E}">
        <p14:creationId xmlns:p14="http://schemas.microsoft.com/office/powerpoint/2010/main" val="328249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ttangolo 1"/>
          <p:cNvSpPr/>
          <p:nvPr/>
        </p:nvSpPr>
        <p:spPr>
          <a:xfrm>
            <a:off x="782515" y="3716900"/>
            <a:ext cx="7913077" cy="369332"/>
          </a:xfrm>
          <a:prstGeom prst="rect">
            <a:avLst/>
          </a:prstGeom>
        </p:spPr>
        <p:txBody>
          <a:bodyPr wrap="square">
            <a:spAutoFit/>
          </a:bodyPr>
          <a:lstStyle/>
          <a:p>
            <a:r>
              <a:rPr lang="it-IT" dirty="0">
                <a:solidFill>
                  <a:schemeClr val="bg1"/>
                </a:solidFill>
                <a:cs typeface="Arial" charset="0"/>
              </a:rPr>
              <a:t>Luigi D’Angelo Direttore Operativo per il coordinamento delle emergenze </a:t>
            </a:r>
            <a:endParaRPr lang="it-IT" dirty="0"/>
          </a:p>
        </p:txBody>
      </p:sp>
    </p:spTree>
    <p:extLst>
      <p:ext uri="{BB962C8B-B14F-4D97-AF65-F5344CB8AC3E}">
        <p14:creationId xmlns:p14="http://schemas.microsoft.com/office/powerpoint/2010/main" val="4235402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985612"/>
            <a:ext cx="8728680" cy="273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1800" b="1" dirty="0">
                <a:effectLst>
                  <a:outerShdw blurRad="38100" dist="38100" dir="2700000" algn="tl">
                    <a:srgbClr val="000000">
                      <a:alpha val="43137"/>
                    </a:srgbClr>
                  </a:outerShdw>
                </a:effectLst>
              </a:rPr>
              <a:t>GEOGRAFIA AMMINISTRATIVA DI RIFERIMENTO</a:t>
            </a:r>
          </a:p>
          <a:p>
            <a:pPr algn="ctr"/>
            <a:endParaRPr lang="it-IT" sz="1000" dirty="0"/>
          </a:p>
          <a:p>
            <a:pPr marL="285750" indent="-285750">
              <a:buFont typeface="Arial" panose="020B0604020202020204" pitchFamily="34" charset="0"/>
              <a:buChar char="•"/>
            </a:pPr>
            <a:r>
              <a:rPr lang="it-IT" sz="1800" dirty="0"/>
              <a:t>Il Dipartimento della protezione civile ha sviluppato una metodologia per l’individuazione di contesti territoriali, elaborata all’interno del progetto </a:t>
            </a:r>
            <a:r>
              <a:rPr lang="it-IT" sz="1800" i="1" dirty="0"/>
              <a:t>PON </a:t>
            </a:r>
            <a:r>
              <a:rPr lang="it-IT" sz="1800" i="1" dirty="0" err="1"/>
              <a:t>Governance</a:t>
            </a:r>
            <a:r>
              <a:rPr lang="it-IT" sz="1800" dirty="0"/>
              <a:t> 2014-2020</a:t>
            </a:r>
          </a:p>
          <a:p>
            <a:endParaRPr lang="it-IT" sz="1800" dirty="0"/>
          </a:p>
          <a:p>
            <a:pPr marL="285750" indent="-285750">
              <a:buFont typeface="Arial" panose="020B0604020202020204" pitchFamily="34" charset="0"/>
              <a:buChar char="•"/>
            </a:pPr>
            <a:r>
              <a:rPr lang="it-IT" sz="1800" dirty="0"/>
              <a:t>Le Regioni per la definizione geografica degli Ambiti </a:t>
            </a:r>
            <a:r>
              <a:rPr lang="it-IT" sz="1800" dirty="0">
                <a:effectLst>
                  <a:outerShdw blurRad="38100" dist="38100" dir="2700000" algn="tl">
                    <a:srgbClr val="000000">
                      <a:alpha val="43137"/>
                    </a:srgbClr>
                  </a:outerShdw>
                </a:effectLst>
              </a:rPr>
              <a:t>potranno far riferimento alla metodologia adottata per la definizione dei sopra citati contesti territoriali o a una metodologia alternativa che vorranno definire </a:t>
            </a:r>
            <a:r>
              <a:rPr lang="it-IT" sz="1800" dirty="0"/>
              <a:t>(…)</a:t>
            </a:r>
          </a:p>
          <a:p>
            <a:pPr algn="ctr"/>
            <a:r>
              <a:rPr lang="it-IT" sz="1800" dirty="0"/>
              <a:t> </a:t>
            </a:r>
            <a:endParaRPr lang="it-IT" sz="1600" i="1" dirty="0"/>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2200" b="1" dirty="0">
                <a:solidFill>
                  <a:srgbClr val="FF0000"/>
                </a:solidFill>
                <a:latin typeface="Calibri" panose="020F0502020204030204" pitchFamily="34" charset="0"/>
                <a:ea typeface="MS PGothic" panose="020B0600070205080204" pitchFamily="34" charset="-128"/>
              </a:rPr>
              <a:t>I criteri per l’individuazione geografica e del modello organizzativo dell’Ambito territoriale organizzativo ottimale</a:t>
            </a:r>
          </a:p>
        </p:txBody>
      </p:sp>
    </p:spTree>
    <p:extLst>
      <p:ext uri="{BB962C8B-B14F-4D97-AF65-F5344CB8AC3E}">
        <p14:creationId xmlns:p14="http://schemas.microsoft.com/office/powerpoint/2010/main" val="2549683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985612"/>
            <a:ext cx="872868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r>
              <a:rPr kumimoji="0" lang="it-IT"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charset="0"/>
                <a:ea typeface="ＭＳ Ｐゴシック" charset="0"/>
              </a:rPr>
              <a:t>GEOGRAFIA AMMINISTRATIVA DI RIFERIMENTO</a:t>
            </a:r>
          </a:p>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endParaRPr kumimoji="0" lang="it-IT" sz="1000" b="0" i="0" u="none" strike="noStrike" kern="1200" cap="none" spc="0" normalizeH="0" baseline="0" noProof="0" dirty="0">
              <a:ln>
                <a:noFill/>
              </a:ln>
              <a:solidFill>
                <a:prstClr val="black"/>
              </a:solidFill>
              <a:effectLst/>
              <a:uLnTx/>
              <a:uFillTx/>
              <a:latin typeface="Arial" charset="0"/>
              <a:ea typeface="ＭＳ Ｐゴシック" charset="0"/>
            </a:endParaRPr>
          </a:p>
          <a:p>
            <a:pPr marR="0" lvl="0" algn="ctr" defTabSz="457200" rtl="0" eaLnBrk="0" fontAlgn="auto" latinLnBrk="0" hangingPunct="0">
              <a:lnSpc>
                <a:spcPct val="100000"/>
              </a:lnSpc>
              <a:spcBef>
                <a:spcPts val="0"/>
              </a:spcBef>
              <a:spcAft>
                <a:spcPts val="0"/>
              </a:spcAft>
              <a:buClrTx/>
              <a:buSzTx/>
              <a:tabLst>
                <a:tab pos="271463" algn="l"/>
              </a:tabLst>
              <a:defRPr/>
            </a:pPr>
            <a:r>
              <a:rPr kumimoji="0" lang="it-IT"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charset="0"/>
                <a:ea typeface="ＭＳ Ｐゴシック" charset="0"/>
              </a:rPr>
              <a:t>La metodologia alternativa deve comunque prevedere che gli Ambiti siano individuati:</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all’interno dei confini amministrativi provinciali per garantire una coerenza in termini di gestione delle attività di prevenzione (…) salvo diverso indirizzo della Regione;</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in modo che Ambiti diversi ricadano preferibilmente nei territori per i quali la funzione di protezione civile è già svolta in modo associato (</a:t>
            </a:r>
            <a:r>
              <a:rPr kumimoji="0" lang="it-IT" sz="1400" b="0" i="1" u="none" strike="noStrike" kern="1200" cap="none" spc="0" normalizeH="0" baseline="0" noProof="0" dirty="0">
                <a:ln>
                  <a:noFill/>
                </a:ln>
                <a:solidFill>
                  <a:prstClr val="black"/>
                </a:solidFill>
                <a:effectLst/>
                <a:uLnTx/>
                <a:uFillTx/>
                <a:latin typeface="Arial" charset="0"/>
                <a:ea typeface="ＭＳ Ｐゴシック" charset="0"/>
              </a:rPr>
              <a:t>ai sensi dell’art. 19 della legge 7 agosto 2012, n. 135 e della legge 7 aprile 2014, n.56)</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in modo che i comuni dell’ambito siano ricadenti nel territorio di competenza della medesima Azienda sanitaria/Distretto sanitario (</a:t>
            </a:r>
            <a:r>
              <a:rPr kumimoji="0" lang="it-IT" sz="1600" b="0" i="1" u="none" strike="noStrike" kern="1200" cap="none" spc="0" normalizeH="0" baseline="0" noProof="0" dirty="0">
                <a:ln>
                  <a:noFill/>
                </a:ln>
                <a:solidFill>
                  <a:prstClr val="black"/>
                </a:solidFill>
                <a:effectLst/>
                <a:uLnTx/>
                <a:uFillTx/>
                <a:latin typeface="Arial" charset="0"/>
                <a:ea typeface="ＭＳ Ｐゴシック" charset="0"/>
              </a:rPr>
              <a:t>ai sensi della direttiva del Presidente del Consiglio dei Ministri 7 gennaio 2019 - SVEI)</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I criteri per l’individuazione geografica e del modello organizzativo dell’Ambito territoriale organizzativo ottimale</a:t>
            </a:r>
          </a:p>
        </p:txBody>
      </p:sp>
    </p:spTree>
    <p:extLst>
      <p:ext uri="{BB962C8B-B14F-4D97-AF65-F5344CB8AC3E}">
        <p14:creationId xmlns:p14="http://schemas.microsoft.com/office/powerpoint/2010/main" val="718205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347939"/>
            <a:ext cx="8728680" cy="4101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1600" b="1" dirty="0">
                <a:solidFill>
                  <a:srgbClr val="C00000"/>
                </a:solidFill>
                <a:effectLst>
                  <a:outerShdw blurRad="38100" dist="38100" dir="2700000" algn="tl">
                    <a:srgbClr val="000000">
                      <a:alpha val="43137"/>
                    </a:srgbClr>
                  </a:outerShdw>
                </a:effectLst>
              </a:rPr>
              <a:t>METODOLOGIA PER L’INDIVIDUAZIONE DEGLI AMBITI</a:t>
            </a:r>
          </a:p>
          <a:p>
            <a:pPr algn="ctr"/>
            <a:r>
              <a:rPr lang="it-IT" sz="1600" i="1" dirty="0">
                <a:effectLst>
                  <a:outerShdw blurRad="38100" dist="38100" dir="2700000" algn="tl">
                    <a:srgbClr val="000000">
                      <a:alpha val="43137"/>
                    </a:srgbClr>
                  </a:outerShdw>
                </a:effectLst>
              </a:rPr>
              <a:t>sulla base di:</a:t>
            </a:r>
          </a:p>
          <a:p>
            <a:pPr algn="ctr"/>
            <a:r>
              <a:rPr lang="it-IT" sz="1600" dirty="0"/>
              <a:t>valutazioni di carattere gestionale, come ad esempio, il numero dei Comuni e della popolazione residente nel contesto e la capacità di risposta all’emergenza degli enti ed amministrazioni territoriali.</a:t>
            </a:r>
          </a:p>
          <a:p>
            <a:pPr algn="ctr"/>
            <a:endParaRPr lang="it-IT" sz="1050" dirty="0"/>
          </a:p>
          <a:p>
            <a:pPr algn="ctr"/>
            <a:r>
              <a:rPr lang="it-IT" sz="1600" b="1" dirty="0">
                <a:solidFill>
                  <a:srgbClr val="C00000"/>
                </a:solidFill>
                <a:effectLst>
                  <a:outerShdw blurRad="38100" dist="38100" dir="2700000" algn="tl">
                    <a:srgbClr val="000000">
                      <a:alpha val="43137"/>
                    </a:srgbClr>
                  </a:outerShdw>
                </a:effectLst>
              </a:rPr>
              <a:t>MODELLO ORGANIZZATIVO PER LA GESTIONE DELLE EMERGENZE DELL’AMBITO</a:t>
            </a:r>
            <a:endParaRPr lang="it-IT" sz="1600" b="1" dirty="0"/>
          </a:p>
          <a:p>
            <a:pPr algn="ctr"/>
            <a:r>
              <a:rPr lang="it-IT" sz="1600" dirty="0"/>
              <a:t>La Prefettura-UTG assume la direzione unitaria dei servizi di emergenza e attiva il CCA, in raccordo con la struttura regionale e provinciale di protezione civile secondo il modello organizzativo regionale.</a:t>
            </a:r>
          </a:p>
          <a:p>
            <a:pPr algn="ctr"/>
            <a:endParaRPr lang="it-IT" sz="1000" dirty="0"/>
          </a:p>
          <a:p>
            <a:pPr algn="ctr"/>
            <a:r>
              <a:rPr lang="it-IT" sz="1600" b="1" dirty="0">
                <a:solidFill>
                  <a:srgbClr val="C00000"/>
                </a:solidFill>
                <a:effectLst>
                  <a:outerShdw blurRad="38100" dist="38100" dir="2700000" algn="tl">
                    <a:srgbClr val="000000">
                      <a:alpha val="43137"/>
                    </a:srgbClr>
                  </a:outerShdw>
                </a:effectLst>
              </a:rPr>
              <a:t>ATTIVITÀ DI PIANIFICAZIONE DI PROTEZIONE CIVILE DELL’AMBITO</a:t>
            </a:r>
          </a:p>
          <a:p>
            <a:pPr algn="ctr"/>
            <a:r>
              <a:rPr lang="it-IT" sz="1600" dirty="0"/>
              <a:t>La responsabilità è affidata alle Regioni e alle Province Autonome di Trento e Bolzano, ove non diversamente previsto dalle leggi regionali. Tale pianificazione dovrà essere elaborata secondo gli indirizzi predisposti dalle Regioni, in coerenza con quanto previsto dalla presente direttiva e dovrà essere approvata con specifico provvedimento normativo, secondo quanto previsto dalle normative regionali. </a:t>
            </a:r>
          </a:p>
        </p:txBody>
      </p:sp>
    </p:spTree>
    <p:extLst>
      <p:ext uri="{BB962C8B-B14F-4D97-AF65-F5344CB8AC3E}">
        <p14:creationId xmlns:p14="http://schemas.microsoft.com/office/powerpoint/2010/main" val="1841476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839564"/>
            <a:ext cx="872868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r>
              <a:rPr kumimoji="0" lang="it-IT"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charset="0"/>
                <a:ea typeface="ＭＳ Ｐゴシック" charset="0"/>
              </a:rPr>
              <a:t>Il piano individua</a:t>
            </a:r>
          </a:p>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endParaRPr kumimoji="0" lang="it-IT" sz="1800" b="1" i="0" u="none" strike="noStrike" kern="1200" cap="none" spc="0" normalizeH="0" baseline="0" noProof="0" dirty="0">
              <a:ln>
                <a:noFill/>
              </a:ln>
              <a:solidFill>
                <a:prstClr val="black"/>
              </a:solidFill>
              <a:effectLst/>
              <a:uLnTx/>
              <a:uFillTx/>
              <a:latin typeface="Arial" charset="0"/>
              <a:ea typeface="ＭＳ Ｐゴシック" charset="0"/>
            </a:endParaRP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le risorse disponibili e ne garantisce l’ottimizzazione dell’impiego ai fini dell’efficace gestione delle emergenze</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le modalità di supporto ai Comuni nella gestione dell’emergenza. </a:t>
            </a:r>
          </a:p>
          <a:p>
            <a:pPr marL="0" marR="0" lvl="0" indent="0" algn="l" defTabSz="457200" rtl="0" eaLnBrk="0" fontAlgn="auto" latinLnBrk="0" hangingPunct="0">
              <a:lnSpc>
                <a:spcPct val="100000"/>
              </a:lnSpc>
              <a:spcBef>
                <a:spcPts val="0"/>
              </a:spcBef>
              <a:spcAft>
                <a:spcPts val="0"/>
              </a:spcAft>
              <a:buClrTx/>
              <a:buSzTx/>
              <a:buFontTx/>
              <a:buNone/>
              <a:tabLst>
                <a:tab pos="271463" algn="l"/>
              </a:tabLst>
              <a:defRPr/>
            </a:pPr>
            <a:endParaRPr kumimoji="0" lang="it-IT" sz="1800" b="0" i="0" u="none" strike="noStrike" kern="1200" cap="none" spc="0" normalizeH="0" baseline="0" noProof="0" dirty="0">
              <a:ln>
                <a:noFill/>
              </a:ln>
              <a:solidFill>
                <a:prstClr val="black"/>
              </a:solidFill>
              <a:effectLst/>
              <a:uLnTx/>
              <a:uFillTx/>
              <a:latin typeface="Arial" charset="0"/>
              <a:ea typeface="ＭＳ Ｐゴシック" charset="0"/>
            </a:endParaRPr>
          </a:p>
          <a:p>
            <a:pPr marL="0" marR="0" lvl="0" indent="0" algn="l" defTabSz="457200" rtl="0" eaLnBrk="0" fontAlgn="auto" latinLnBrk="0" hangingPunct="0">
              <a:lnSpc>
                <a:spcPct val="100000"/>
              </a:lnSpc>
              <a:spcBef>
                <a:spcPts val="0"/>
              </a:spcBef>
              <a:spcAft>
                <a:spcPts val="0"/>
              </a:spcAft>
              <a:buClrTx/>
              <a:buSzTx/>
              <a:buFontTx/>
              <a:buNone/>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In fase di elaborazione del piano sarà necessario effettuare un’analisi degli elementi utili alla gestione dell’emergenza presenti nel territorio in esame. Nelle pianificazioni dei Comuni afferenti all’Ambito, devono essere analizzate gli eventuali scenari di pericolosità e valutazione di rischio omogenei e le modalità organizzative delle strutture comunali necessarie per lo svolgimento delle attività di protezione civile.</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Il piano di protezione civile dell’Ambito territoriale organizzativo ottimale</a:t>
            </a:r>
          </a:p>
        </p:txBody>
      </p:sp>
    </p:spTree>
    <p:extLst>
      <p:ext uri="{BB962C8B-B14F-4D97-AF65-F5344CB8AC3E}">
        <p14:creationId xmlns:p14="http://schemas.microsoft.com/office/powerpoint/2010/main" val="2059711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839564"/>
            <a:ext cx="872868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285750" lvl="0" indent="-285750">
              <a:buFont typeface="Arial" panose="020B0604020202020204" pitchFamily="34" charset="0"/>
              <a:buChar char="•"/>
            </a:pPr>
            <a:r>
              <a:rPr lang="it-IT" sz="1800" dirty="0"/>
              <a:t>l’individuazione della sede del CCA più idonea </a:t>
            </a:r>
          </a:p>
          <a:p>
            <a:pPr marL="285750" lvl="0" indent="-285750">
              <a:buFont typeface="Arial" panose="020B0604020202020204" pitchFamily="34" charset="0"/>
              <a:buChar char="•"/>
            </a:pPr>
            <a:r>
              <a:rPr lang="it-IT" sz="1800" dirty="0"/>
              <a:t>l’individuazione di aree di ammassamento dei soccorritori per il territorio dell’Ambito;</a:t>
            </a:r>
          </a:p>
          <a:p>
            <a:pPr marL="285750" lvl="0" indent="-285750">
              <a:buFont typeface="Arial" panose="020B0604020202020204" pitchFamily="34" charset="0"/>
              <a:buChar char="•"/>
            </a:pPr>
            <a:r>
              <a:rPr lang="it-IT" sz="1800" dirty="0"/>
              <a:t>l’individuazione e l’organizzazione dei poli logistici di Ambito, </a:t>
            </a:r>
          </a:p>
          <a:p>
            <a:pPr marL="285750" lvl="0" indent="-285750">
              <a:buFont typeface="Arial" panose="020B0604020202020204" pitchFamily="34" charset="0"/>
              <a:buChar char="•"/>
            </a:pPr>
            <a:r>
              <a:rPr lang="it-IT" sz="1800" dirty="0"/>
              <a:t>l’individuazione del sistema di infrastruttura viaria di collegamento tra i Comuni, le aree di ammassamento e il CCA;</a:t>
            </a:r>
          </a:p>
          <a:p>
            <a:pPr marL="285750" lvl="0" indent="-285750">
              <a:buFont typeface="Arial" panose="020B0604020202020204" pitchFamily="34" charset="0"/>
              <a:buChar char="•"/>
            </a:pPr>
            <a:r>
              <a:rPr lang="it-IT" sz="1800" dirty="0"/>
              <a:t>censimento delle strutture operative e delle sedi di riferimento per il soccorso sanitario e tecnico urgente; </a:t>
            </a:r>
          </a:p>
          <a:p>
            <a:pPr marL="285750" lvl="0" indent="-285750">
              <a:buFont typeface="Arial" panose="020B0604020202020204" pitchFamily="34" charset="0"/>
              <a:buChar char="•"/>
            </a:pPr>
            <a:r>
              <a:rPr lang="it-IT" sz="1800" dirty="0"/>
              <a:t>la definizione delle procedure di attivazione del CCA e delle azioni da porre in essere in caso di emergenza. </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it-IT" sz="2200" b="1" dirty="0">
                <a:solidFill>
                  <a:srgbClr val="C00000"/>
                </a:solidFill>
                <a:effectLst>
                  <a:outerShdw blurRad="38100" dist="38100" dir="2700000" algn="tl">
                    <a:srgbClr val="000000">
                      <a:alpha val="43137"/>
                    </a:srgbClr>
                  </a:outerShdw>
                </a:effectLst>
                <a:latin typeface="+mn-lt"/>
              </a:rPr>
              <a:t>Il piano di Ambito dovrà includere almeno i seguenti aspetti:</a:t>
            </a:r>
          </a:p>
        </p:txBody>
      </p:sp>
    </p:spTree>
    <p:extLst>
      <p:ext uri="{BB962C8B-B14F-4D97-AF65-F5344CB8AC3E}">
        <p14:creationId xmlns:p14="http://schemas.microsoft.com/office/powerpoint/2010/main" val="3003930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1128322"/>
            <a:ext cx="8728680" cy="252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285750" lvl="0" indent="-285750">
              <a:buFont typeface="Arial" panose="020B0604020202020204" pitchFamily="34" charset="0"/>
              <a:buChar char="•"/>
            </a:pPr>
            <a:r>
              <a:rPr lang="it-IT" sz="1800" dirty="0"/>
              <a:t>l’individuazione e l’organizzazione delle risorse umane e strumentali a disposizione del CCA</a:t>
            </a:r>
          </a:p>
          <a:p>
            <a:pPr marL="285750" lvl="0" indent="-285750">
              <a:buFont typeface="Arial" panose="020B0604020202020204" pitchFamily="34" charset="0"/>
              <a:buChar char="•"/>
            </a:pPr>
            <a:r>
              <a:rPr lang="it-IT" sz="1800" dirty="0"/>
              <a:t>il censimento delle risorse logistiche disponibili da impiegare in emergenza; </a:t>
            </a:r>
          </a:p>
          <a:p>
            <a:pPr marL="285750" lvl="0" indent="-285750">
              <a:buFont typeface="Arial" panose="020B0604020202020204" pitchFamily="34" charset="0"/>
              <a:buChar char="•"/>
            </a:pPr>
            <a:r>
              <a:rPr lang="it-IT" sz="1800" dirty="0"/>
              <a:t>l’individuazione delle modalità di supporto ai comuni per l’organizzazione e la gestione dei presidi territoriali di competenza, </a:t>
            </a:r>
            <a:r>
              <a:rPr lang="it-IT" sz="1400" dirty="0"/>
              <a:t>ai sensi della direttiva del Presidente del Consiglio dei Ministri del 27 febbraio 2004;</a:t>
            </a:r>
            <a:endParaRPr lang="it-IT" sz="1800" dirty="0"/>
          </a:p>
          <a:p>
            <a:pPr marL="285750" lvl="0" indent="-285750">
              <a:buFont typeface="Arial" panose="020B0604020202020204" pitchFamily="34" charset="0"/>
              <a:buChar char="•"/>
            </a:pPr>
            <a:r>
              <a:rPr lang="it-IT" sz="1800" dirty="0"/>
              <a:t>la definizione del flusso delle comunicazioni </a:t>
            </a:r>
          </a:p>
          <a:p>
            <a:pPr marL="285750" lvl="0" indent="-285750">
              <a:buFont typeface="Arial" panose="020B0604020202020204" pitchFamily="34" charset="0"/>
              <a:buChar char="•"/>
            </a:pPr>
            <a:r>
              <a:rPr lang="it-IT" sz="1800" dirty="0"/>
              <a:t>le modalità per garantire la funzionalità della rete di comunicazione in emergenza.</a:t>
            </a:r>
          </a:p>
        </p:txBody>
      </p:sp>
      <p:sp>
        <p:nvSpPr>
          <p:cNvPr id="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207660" y="28836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it-IT" sz="2200" b="1" dirty="0">
                <a:solidFill>
                  <a:srgbClr val="C00000"/>
                </a:solidFill>
                <a:effectLst>
                  <a:outerShdw blurRad="38100" dist="38100" dir="2700000" algn="tl">
                    <a:srgbClr val="000000">
                      <a:alpha val="43137"/>
                    </a:srgbClr>
                  </a:outerShdw>
                </a:effectLst>
                <a:latin typeface="+mn-lt"/>
              </a:rPr>
              <a:t>Il piano di Ambito dovrà includere almeno i seguenti aspetti:</a:t>
            </a:r>
          </a:p>
        </p:txBody>
      </p:sp>
    </p:spTree>
    <p:extLst>
      <p:ext uri="{BB962C8B-B14F-4D97-AF65-F5344CB8AC3E}">
        <p14:creationId xmlns:p14="http://schemas.microsoft.com/office/powerpoint/2010/main" val="4175874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ttangolo 1"/>
          <p:cNvSpPr/>
          <p:nvPr/>
        </p:nvSpPr>
        <p:spPr>
          <a:xfrm>
            <a:off x="782515" y="3716900"/>
            <a:ext cx="7913077" cy="369332"/>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white"/>
                </a:solidFill>
                <a:effectLst/>
                <a:uLnTx/>
                <a:uFillTx/>
                <a:latin typeface="Calibri"/>
                <a:ea typeface="+mn-ea"/>
                <a:cs typeface="Arial" charset="0"/>
              </a:rPr>
              <a:t>Grazie per l’attenzione!</a:t>
            </a:r>
            <a:endParaRPr kumimoji="0" lang="it-IT"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88771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263468" y="146360"/>
            <a:ext cx="5105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ts val="0"/>
              </a:spcBef>
              <a:buFont typeface="Arial" panose="020B0604020202020204" pitchFamily="34" charset="0"/>
              <a:buNone/>
            </a:pPr>
            <a:r>
              <a:rPr lang="it-IT" altLang="it-IT" sz="2200" b="1" dirty="0">
                <a:solidFill>
                  <a:srgbClr val="FF0000"/>
                </a:solidFill>
                <a:ea typeface="MS PGothic" panose="020B0600070205080204" pitchFamily="34" charset="-128"/>
              </a:rPr>
              <a:t>La pianificazione di protezione civile</a:t>
            </a:r>
          </a:p>
          <a:p>
            <a:pPr algn="ctr">
              <a:spcBef>
                <a:spcPts val="0"/>
              </a:spcBef>
              <a:buFont typeface="Arial" panose="020B0604020202020204" pitchFamily="34" charset="0"/>
              <a:buNone/>
            </a:pPr>
            <a:r>
              <a:rPr lang="it-IT" altLang="it-IT" sz="2200" b="1" dirty="0">
                <a:solidFill>
                  <a:srgbClr val="FF0000"/>
                </a:solidFill>
                <a:ea typeface="MS PGothic" panose="020B0600070205080204" pitchFamily="34" charset="-128"/>
              </a:rPr>
              <a:t>attività non strutturale </a:t>
            </a:r>
            <a:r>
              <a:rPr lang="it-IT" altLang="it-IT" sz="2200" b="1" u="sng" dirty="0">
                <a:solidFill>
                  <a:srgbClr val="FF0000"/>
                </a:solidFill>
                <a:ea typeface="MS PGothic" panose="020B0600070205080204" pitchFamily="34" charset="-128"/>
              </a:rPr>
              <a:t>integrata</a:t>
            </a:r>
          </a:p>
        </p:txBody>
      </p:sp>
      <p:grpSp>
        <p:nvGrpSpPr>
          <p:cNvPr id="4" name="Gruppo 1"/>
          <p:cNvGrpSpPr>
            <a:grpSpLocks/>
          </p:cNvGrpSpPr>
          <p:nvPr/>
        </p:nvGrpSpPr>
        <p:grpSpPr bwMode="auto">
          <a:xfrm>
            <a:off x="655348" y="854246"/>
            <a:ext cx="4554326" cy="3433936"/>
            <a:chOff x="1336263" y="1862708"/>
            <a:chExt cx="5647084" cy="4662636"/>
          </a:xfrm>
        </p:grpSpPr>
        <p:sp>
          <p:nvSpPr>
            <p:cNvPr id="5" name="Ovale 4"/>
            <p:cNvSpPr/>
            <p:nvPr/>
          </p:nvSpPr>
          <p:spPr bwMode="auto">
            <a:xfrm>
              <a:off x="1899962" y="2027696"/>
              <a:ext cx="3022099" cy="2847765"/>
            </a:xfrm>
            <a:prstGeom prst="ellipse">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6" name="Ovale 5"/>
            <p:cNvSpPr/>
            <p:nvPr/>
          </p:nvSpPr>
          <p:spPr bwMode="auto">
            <a:xfrm>
              <a:off x="3712211" y="1862708"/>
              <a:ext cx="3271136" cy="3261955"/>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7" name="Ovale 6"/>
            <p:cNvSpPr/>
            <p:nvPr/>
          </p:nvSpPr>
          <p:spPr bwMode="auto">
            <a:xfrm>
              <a:off x="1336263" y="3992087"/>
              <a:ext cx="1990614" cy="2010794"/>
            </a:xfrm>
            <a:prstGeom prst="ellipse">
              <a:avLst/>
            </a:prstGeom>
            <a:noFill/>
            <a:ln w="635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8" name="Ovale 7"/>
            <p:cNvSpPr/>
            <p:nvPr/>
          </p:nvSpPr>
          <p:spPr bwMode="auto">
            <a:xfrm>
              <a:off x="2157412" y="4502520"/>
              <a:ext cx="2024268" cy="2022824"/>
            </a:xfrm>
            <a:prstGeom prst="ellipse">
              <a:avLst/>
            </a:prstGeom>
            <a:noFill/>
            <a:ln w="6350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9" name="CasellaDiTesto 8"/>
            <p:cNvSpPr txBox="1">
              <a:spLocks noChangeArrowheads="1"/>
            </p:cNvSpPr>
            <p:nvPr/>
          </p:nvSpPr>
          <p:spPr bwMode="auto">
            <a:xfrm>
              <a:off x="2354042" y="3049703"/>
              <a:ext cx="194410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r>
                <a:rPr lang="it-IT" altLang="it-IT" sz="1400">
                  <a:solidFill>
                    <a:srgbClr val="FF0000"/>
                  </a:solidFill>
                </a:rPr>
                <a:t>REGIONALE</a:t>
              </a:r>
            </a:p>
          </p:txBody>
        </p:sp>
        <p:sp>
          <p:nvSpPr>
            <p:cNvPr id="10" name="CasellaDiTesto 12"/>
            <p:cNvSpPr txBox="1">
              <a:spLocks noChangeArrowheads="1"/>
            </p:cNvSpPr>
            <p:nvPr/>
          </p:nvSpPr>
          <p:spPr bwMode="auto">
            <a:xfrm>
              <a:off x="4495541" y="3216492"/>
              <a:ext cx="194410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1400">
                  <a:solidFill>
                    <a:srgbClr val="0070C0"/>
                  </a:solidFill>
                </a:rPr>
                <a:t>NAZIONALE</a:t>
              </a:r>
            </a:p>
          </p:txBody>
        </p:sp>
        <p:sp>
          <p:nvSpPr>
            <p:cNvPr id="11" name="CasellaDiTesto 17"/>
            <p:cNvSpPr txBox="1">
              <a:spLocks noChangeArrowheads="1"/>
            </p:cNvSpPr>
            <p:nvPr/>
          </p:nvSpPr>
          <p:spPr bwMode="auto">
            <a:xfrm>
              <a:off x="3198202" y="4996969"/>
              <a:ext cx="194410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1400" dirty="0">
                  <a:solidFill>
                    <a:srgbClr val="F4740A"/>
                  </a:solidFill>
                </a:rPr>
                <a:t>PROVINCIALE</a:t>
              </a:r>
            </a:p>
          </p:txBody>
        </p:sp>
        <p:sp>
          <p:nvSpPr>
            <p:cNvPr id="12" name="Ovale 11"/>
            <p:cNvSpPr/>
            <p:nvPr/>
          </p:nvSpPr>
          <p:spPr bwMode="auto">
            <a:xfrm>
              <a:off x="3032407" y="4103798"/>
              <a:ext cx="2041095" cy="2041730"/>
            </a:xfrm>
            <a:prstGeom prst="ellipse">
              <a:avLst/>
            </a:prstGeom>
            <a:noFill/>
            <a:ln w="63500">
              <a:solidFill>
                <a:srgbClr val="EC70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15" name="CasellaDiTesto 16"/>
            <p:cNvSpPr txBox="1">
              <a:spLocks noChangeArrowheads="1"/>
            </p:cNvSpPr>
            <p:nvPr/>
          </p:nvSpPr>
          <p:spPr bwMode="auto">
            <a:xfrm>
              <a:off x="2544414" y="5397072"/>
              <a:ext cx="139132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1400">
                  <a:solidFill>
                    <a:srgbClr val="FF33CC"/>
                  </a:solidFill>
                </a:rPr>
                <a:t>AMBITO</a:t>
              </a:r>
            </a:p>
          </p:txBody>
        </p:sp>
        <p:sp>
          <p:nvSpPr>
            <p:cNvPr id="16" name="CasellaDiTesto 15"/>
            <p:cNvSpPr txBox="1">
              <a:spLocks noChangeArrowheads="1"/>
            </p:cNvSpPr>
            <p:nvPr/>
          </p:nvSpPr>
          <p:spPr bwMode="auto">
            <a:xfrm>
              <a:off x="1522569" y="4812541"/>
              <a:ext cx="1803526"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r>
                <a:rPr lang="it-IT" altLang="it-IT" sz="1400">
                  <a:solidFill>
                    <a:srgbClr val="00B050"/>
                  </a:solidFill>
                </a:rPr>
                <a:t>COMUNALE</a:t>
              </a:r>
            </a:p>
          </p:txBody>
        </p:sp>
      </p:grpSp>
      <p:sp>
        <p:nvSpPr>
          <p:cNvPr id="17" name="CasellaDiTesto 16"/>
          <p:cNvSpPr txBox="1"/>
          <p:nvPr/>
        </p:nvSpPr>
        <p:spPr>
          <a:xfrm>
            <a:off x="5368868" y="261402"/>
            <a:ext cx="3537283" cy="4001095"/>
          </a:xfrm>
          <a:prstGeom prst="rect">
            <a:avLst/>
          </a:prstGeom>
          <a:noFill/>
          <a:ln w="25400">
            <a:solidFill>
              <a:srgbClr val="FF0000"/>
            </a:solidFill>
          </a:ln>
        </p:spPr>
        <p:txBody>
          <a:bodyPr wrap="square">
            <a:spAutoFit/>
          </a:bodyPr>
          <a:lstStyle/>
          <a:p>
            <a:pPr algn="ctr" eaLnBrk="1" fontAlgn="auto" hangingPunct="1">
              <a:defRPr/>
            </a:pPr>
            <a:r>
              <a:rPr lang="it-IT" sz="1400" u="sng" dirty="0">
                <a:solidFill>
                  <a:srgbClr val="FF0000"/>
                </a:solidFill>
                <a:latin typeface="Arial" charset="0"/>
                <a:cs typeface="Arial" charset="0"/>
              </a:rPr>
              <a:t>INTEGRAZIONE</a:t>
            </a:r>
            <a:r>
              <a:rPr lang="it-IT" sz="1400" dirty="0">
                <a:solidFill>
                  <a:srgbClr val="FF0000"/>
                </a:solidFill>
                <a:latin typeface="Arial" charset="0"/>
                <a:cs typeface="Arial" charset="0"/>
              </a:rPr>
              <a:t> </a:t>
            </a:r>
          </a:p>
          <a:p>
            <a:pPr algn="ctr" eaLnBrk="1" fontAlgn="auto" hangingPunct="1">
              <a:defRPr/>
            </a:pPr>
            <a:r>
              <a:rPr lang="it-IT" sz="1200" dirty="0">
                <a:solidFill>
                  <a:srgbClr val="FF0000"/>
                </a:solidFill>
                <a:latin typeface="Arial" charset="0"/>
                <a:cs typeface="Arial" charset="0"/>
              </a:rPr>
              <a:t>ATTRAVERSO</a:t>
            </a:r>
            <a:endParaRPr lang="it-IT" sz="1200" b="0" dirty="0">
              <a:solidFill>
                <a:srgbClr val="FF0000"/>
              </a:solidFill>
              <a:latin typeface="Arial" charset="0"/>
              <a:cs typeface="Arial" charset="0"/>
            </a:endParaRPr>
          </a:p>
          <a:p>
            <a:pPr algn="ctr" eaLnBrk="1" fontAlgn="auto" hangingPunct="1">
              <a:defRPr/>
            </a:pPr>
            <a:r>
              <a:rPr lang="it-IT" sz="1200" dirty="0">
                <a:solidFill>
                  <a:srgbClr val="FF0000"/>
                </a:solidFill>
                <a:latin typeface="Arial" charset="0"/>
                <a:cs typeface="Arial" charset="0"/>
              </a:rPr>
              <a:t>GLI ELEMENTI STRATEGICI DELLA PIANIFICAZIONE</a:t>
            </a:r>
          </a:p>
          <a:p>
            <a:pPr eaLnBrk="1" fontAlgn="auto" hangingPunct="1">
              <a:defRPr/>
            </a:pPr>
            <a:endParaRPr lang="it-IT" sz="1200" b="0" dirty="0">
              <a:latin typeface="Arial" charset="0"/>
              <a:cs typeface="Arial" charset="0"/>
            </a:endParaRP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ALLERTAMENTO</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COORDINAMENTO</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AREE DI EMERGENZA</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TELECOMUNICAZIONI</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ACCESSIBILITÀ</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PRESIDIO TERRITORIALE</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SANITÀ</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VOLONTARIATO</a:t>
            </a:r>
          </a:p>
          <a:p>
            <a:pPr marL="285750" indent="-285750" eaLnBrk="1" fontAlgn="auto" hangingPunct="1">
              <a:buFont typeface="Wingdings" panose="05000000000000000000" pitchFamily="2" charset="2"/>
              <a:buChar char="ü"/>
              <a:defRPr/>
            </a:pPr>
            <a:r>
              <a:rPr lang="it-IT" sz="1200" b="0" dirty="0">
                <a:solidFill>
                  <a:srgbClr val="002060"/>
                </a:solidFill>
                <a:latin typeface="Arial" charset="0"/>
                <a:cs typeface="Arial" charset="0"/>
              </a:rPr>
              <a:t>INFORMAZIONE</a:t>
            </a:r>
          </a:p>
          <a:p>
            <a:pPr marL="285750" indent="-285750" eaLnBrk="1" fontAlgn="auto" hangingPunct="1">
              <a:buFont typeface="Wingdings" panose="05000000000000000000" pitchFamily="2" charset="2"/>
              <a:buChar char="ü"/>
              <a:defRPr/>
            </a:pPr>
            <a:r>
              <a:rPr lang="it-IT" sz="1200" b="0" dirty="0">
                <a:solidFill>
                  <a:srgbClr val="002060"/>
                </a:solidFill>
                <a:latin typeface="Arial" charset="0"/>
                <a:cs typeface="Arial" charset="0"/>
              </a:rPr>
              <a:t>FORMAZIONE</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SOCCORSO</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LOGISTICA</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SERVIZI ESSENZIALI</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CENSIMENTO DANNI</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TUTELA AMBIENTALE</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CONTINUITÀ AMMINISTRATIVA</a:t>
            </a:r>
            <a:endParaRPr lang="it-IT" sz="1200" dirty="0">
              <a:latin typeface="Arial" charset="0"/>
              <a:cs typeface="Arial" charset="0"/>
            </a:endParaRPr>
          </a:p>
        </p:txBody>
      </p:sp>
    </p:spTree>
    <p:extLst>
      <p:ext uri="{BB962C8B-B14F-4D97-AF65-F5344CB8AC3E}">
        <p14:creationId xmlns:p14="http://schemas.microsoft.com/office/powerpoint/2010/main" val="867338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6" descr="libr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0773" y="1139395"/>
            <a:ext cx="1665553" cy="124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ttore 2 4"/>
          <p:cNvCxnSpPr/>
          <p:nvPr/>
        </p:nvCxnSpPr>
        <p:spPr>
          <a:xfrm flipH="1">
            <a:off x="8341379" y="1167254"/>
            <a:ext cx="561394" cy="528395"/>
          </a:xfrm>
          <a:prstGeom prst="straightConnector1">
            <a:avLst/>
          </a:prstGeom>
          <a:ln>
            <a:tailEnd type="arrow"/>
          </a:ln>
          <a:effectLst>
            <a:innerShdw blurRad="63500" dist="50800" dir="13500000">
              <a:srgbClr val="00B050">
                <a:alpha val="50000"/>
              </a:srgbClr>
            </a:innerShdw>
          </a:effectLst>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a:off x="5831639" y="1767053"/>
            <a:ext cx="11064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flipV="1">
            <a:off x="6814454" y="2263941"/>
            <a:ext cx="576262" cy="863600"/>
          </a:xfrm>
          <a:prstGeom prst="straightConnector1">
            <a:avLst/>
          </a:prstGeom>
          <a:ln cmpd="sng">
            <a:bevel/>
            <a:tailEnd type="arrow"/>
          </a:ln>
        </p:spPr>
        <p:style>
          <a:lnRef idx="1">
            <a:schemeClr val="accent1"/>
          </a:lnRef>
          <a:fillRef idx="0">
            <a:schemeClr val="accent1"/>
          </a:fillRef>
          <a:effectRef idx="0">
            <a:schemeClr val="accent1"/>
          </a:effectRef>
          <a:fontRef idx="minor">
            <a:schemeClr val="tx1"/>
          </a:fontRef>
        </p:style>
      </p:cxnSp>
      <p:pic>
        <p:nvPicPr>
          <p:cNvPr id="8" name="Immagine 10" descr="rischiopoggi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37450" y="0"/>
            <a:ext cx="1606550" cy="11922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9" name="Immagine 14" descr="22a7ed7d193efa267e0f4f3ee69e815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45790" y="1363828"/>
            <a:ext cx="1046163" cy="1511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 name="Immagine 18" descr="vigili_autoambulanza--400x300.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26322" y="2695741"/>
            <a:ext cx="1728787" cy="1296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Rettangolo 14"/>
          <p:cNvSpPr>
            <a:spLocks noChangeArrowheads="1"/>
          </p:cNvSpPr>
          <p:nvPr/>
        </p:nvSpPr>
        <p:spPr bwMode="auto">
          <a:xfrm>
            <a:off x="2458598" y="184914"/>
            <a:ext cx="525658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2200" dirty="0">
                <a:solidFill>
                  <a:srgbClr val="FF0000"/>
                </a:solidFill>
                <a:latin typeface="Calibri" panose="020F0502020204030204" pitchFamily="34" charset="0"/>
              </a:rPr>
              <a:t>Il piano di protezione civile</a:t>
            </a:r>
          </a:p>
        </p:txBody>
      </p:sp>
      <p:sp>
        <p:nvSpPr>
          <p:cNvPr id="12" name="Rettangolo 23"/>
          <p:cNvSpPr>
            <a:spLocks noChangeArrowheads="1"/>
          </p:cNvSpPr>
          <p:nvPr/>
        </p:nvSpPr>
        <p:spPr bwMode="auto">
          <a:xfrm>
            <a:off x="348457" y="308052"/>
            <a:ext cx="6442075" cy="3831806"/>
          </a:xfrm>
          <a:prstGeom prst="rect">
            <a:avLst/>
          </a:prstGeom>
          <a:noFill/>
          <a:ln w="9525">
            <a:noFill/>
            <a:miter lim="800000"/>
            <a:headEnd/>
            <a:tailEnd/>
          </a:ln>
        </p:spPr>
        <p:txBody>
          <a:bodyPr lIns="91430" tIns="45714" rIns="91430" bIns="45714">
            <a:spAutoFit/>
          </a:bodyPr>
          <a:lstStyle/>
          <a:p>
            <a:pPr marL="457200" indent="-457200">
              <a:buFont typeface="+mj-lt"/>
              <a:buAutoNum type="arabicPeriod"/>
              <a:defRPr/>
            </a:pPr>
            <a:r>
              <a:rPr lang="it-IT" dirty="0">
                <a:solidFill>
                  <a:srgbClr val="5F5F5F"/>
                </a:solidFill>
                <a:latin typeface="Arial Bold"/>
              </a:rPr>
              <a:t>Premessa</a:t>
            </a:r>
          </a:p>
          <a:p>
            <a:pPr>
              <a:defRPr/>
            </a:pPr>
            <a:r>
              <a:rPr lang="it-IT" altLang="it-IT" dirty="0">
                <a:solidFill>
                  <a:srgbClr val="5F5F5F"/>
                </a:solidFill>
                <a:latin typeface="Arial Bold"/>
              </a:rPr>
              <a:t>Struttura del piano, normativa</a:t>
            </a:r>
          </a:p>
          <a:p>
            <a:pPr>
              <a:defRPr/>
            </a:pPr>
            <a:endParaRPr lang="it-IT" altLang="it-IT" sz="1500" dirty="0">
              <a:solidFill>
                <a:srgbClr val="5F5F5F"/>
              </a:solidFill>
              <a:latin typeface="Arial Bold"/>
            </a:endParaRPr>
          </a:p>
          <a:p>
            <a:pPr marL="457200" indent="-457200">
              <a:buFont typeface="+mj-lt"/>
              <a:buAutoNum type="arabicPeriod" startAt="2"/>
              <a:defRPr/>
            </a:pPr>
            <a:r>
              <a:rPr lang="it-IT" dirty="0">
                <a:solidFill>
                  <a:srgbClr val="5F5F5F"/>
                </a:solidFill>
                <a:latin typeface="Arial Bold"/>
              </a:rPr>
              <a:t>Inquadramento del territorio</a:t>
            </a:r>
          </a:p>
          <a:p>
            <a:pPr>
              <a:defRPr/>
            </a:pPr>
            <a:r>
              <a:rPr lang="it-IT" altLang="it-IT" dirty="0">
                <a:solidFill>
                  <a:srgbClr val="5F5F5F"/>
                </a:solidFill>
                <a:latin typeface="Arial Bold"/>
              </a:rPr>
              <a:t>Caratteristiche principali</a:t>
            </a:r>
          </a:p>
          <a:p>
            <a:pPr>
              <a:defRPr/>
            </a:pPr>
            <a:endParaRPr lang="it-IT" altLang="it-IT" sz="1500" dirty="0">
              <a:solidFill>
                <a:srgbClr val="5F5F5F"/>
              </a:solidFill>
              <a:latin typeface="Arial Bold"/>
            </a:endParaRPr>
          </a:p>
          <a:p>
            <a:pPr marL="457200" indent="-457200">
              <a:buFont typeface="+mj-lt"/>
              <a:buAutoNum type="arabicPeriod" startAt="3"/>
              <a:defRPr/>
            </a:pPr>
            <a:r>
              <a:rPr lang="it-IT" dirty="0">
                <a:solidFill>
                  <a:srgbClr val="5F5F5F"/>
                </a:solidFill>
                <a:latin typeface="Arial Bold"/>
              </a:rPr>
              <a:t>Scenari di rischio</a:t>
            </a:r>
          </a:p>
          <a:p>
            <a:pPr>
              <a:defRPr/>
            </a:pPr>
            <a:r>
              <a:rPr lang="it-IT" altLang="it-IT" dirty="0">
                <a:solidFill>
                  <a:srgbClr val="5F5F5F"/>
                </a:solidFill>
                <a:latin typeface="Arial Bold"/>
              </a:rPr>
              <a:t>Determinazione dei rischi principali</a:t>
            </a:r>
          </a:p>
          <a:p>
            <a:pPr>
              <a:defRPr/>
            </a:pPr>
            <a:endParaRPr lang="it-IT" altLang="it-IT" sz="1500" dirty="0">
              <a:solidFill>
                <a:srgbClr val="5F5F5F"/>
              </a:solidFill>
              <a:latin typeface="Arial Bold"/>
            </a:endParaRPr>
          </a:p>
          <a:p>
            <a:pPr marL="457200" indent="-457200">
              <a:buFont typeface="+mj-lt"/>
              <a:buAutoNum type="arabicPeriod" startAt="4"/>
              <a:defRPr/>
            </a:pPr>
            <a:r>
              <a:rPr lang="it-IT" altLang="it-IT" dirty="0">
                <a:solidFill>
                  <a:srgbClr val="5F5F5F"/>
                </a:solidFill>
                <a:latin typeface="Arial Bold"/>
              </a:rPr>
              <a:t>Modello di Intervento</a:t>
            </a:r>
          </a:p>
          <a:p>
            <a:pPr>
              <a:defRPr/>
            </a:pPr>
            <a:r>
              <a:rPr lang="it-IT" dirty="0">
                <a:solidFill>
                  <a:srgbClr val="5F5F5F"/>
                </a:solidFill>
                <a:latin typeface="Arial Bold"/>
              </a:rPr>
              <a:t>Organizzazione della struttura di protezione civile</a:t>
            </a:r>
          </a:p>
          <a:p>
            <a:pPr>
              <a:defRPr/>
            </a:pPr>
            <a:r>
              <a:rPr lang="it-IT" dirty="0">
                <a:solidFill>
                  <a:srgbClr val="5F5F5F"/>
                </a:solidFill>
                <a:latin typeface="Arial Bold"/>
              </a:rPr>
              <a:t>Elementi strategici</a:t>
            </a:r>
          </a:p>
          <a:p>
            <a:pPr>
              <a:defRPr/>
            </a:pPr>
            <a:r>
              <a:rPr lang="it-IT" altLang="it-IT" dirty="0">
                <a:solidFill>
                  <a:srgbClr val="5F5F5F"/>
                </a:solidFill>
                <a:latin typeface="Arial Bold"/>
              </a:rPr>
              <a:t>Procedure per la gestione dell’emergenza (</a:t>
            </a:r>
            <a:r>
              <a:rPr lang="it-IT" altLang="it-IT" sz="1400" dirty="0">
                <a:solidFill>
                  <a:srgbClr val="5F5F5F"/>
                </a:solidFill>
                <a:latin typeface="Arial Bold"/>
              </a:rPr>
              <a:t>organizzazione del sistema di coordinamento e flusso delle informazioni</a:t>
            </a:r>
            <a:r>
              <a:rPr lang="it-IT" altLang="it-IT" dirty="0">
                <a:solidFill>
                  <a:srgbClr val="5F5F5F"/>
                </a:solidFill>
                <a:latin typeface="Arial Bold"/>
              </a:rPr>
              <a:t>) </a:t>
            </a:r>
            <a:endParaRPr lang="it-IT" dirty="0">
              <a:solidFill>
                <a:srgbClr val="5F5F5F"/>
              </a:solidFill>
              <a:latin typeface="Arial Bold"/>
            </a:endParaRPr>
          </a:p>
        </p:txBody>
      </p:sp>
      <p:sp>
        <p:nvSpPr>
          <p:cNvPr id="15" name="Rettangolo 7"/>
          <p:cNvSpPr>
            <a:spLocks noChangeArrowheads="1"/>
          </p:cNvSpPr>
          <p:nvPr/>
        </p:nvSpPr>
        <p:spPr bwMode="auto">
          <a:xfrm>
            <a:off x="6643646" y="-1317217"/>
            <a:ext cx="22060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r>
              <a:rPr lang="it-IT" altLang="it-IT" sz="1600" i="1" dirty="0">
                <a:solidFill>
                  <a:schemeClr val="tx2"/>
                </a:solidFill>
              </a:rPr>
              <a:t>D.lgs. 1/2018 – art.18</a:t>
            </a:r>
          </a:p>
        </p:txBody>
      </p:sp>
    </p:spTree>
    <p:extLst>
      <p:ext uri="{BB962C8B-B14F-4D97-AF65-F5344CB8AC3E}">
        <p14:creationId xmlns:p14="http://schemas.microsoft.com/office/powerpoint/2010/main" val="2916218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64696" y="713932"/>
            <a:ext cx="8453516"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just" fontAlgn="base">
              <a:spcBef>
                <a:spcPct val="0"/>
              </a:spcBef>
              <a:spcAft>
                <a:spcPct val="0"/>
              </a:spcAft>
            </a:pPr>
            <a:r>
              <a:rPr lang="it-IT" sz="1800" dirty="0">
                <a:solidFill>
                  <a:prstClr val="black"/>
                </a:solidFill>
                <a:latin typeface="Arial" panose="020B0604020202020204" pitchFamily="34" charset="0"/>
                <a:cs typeface="Arial" panose="020B0604020202020204" pitchFamily="34" charset="0"/>
              </a:rPr>
              <a:t>Definire un metodo omogeneo di pianificazione di protezione civile- </a:t>
            </a:r>
            <a:r>
              <a:rPr lang="it-IT" sz="1800" i="1" dirty="0">
                <a:solidFill>
                  <a:prstClr val="black"/>
                </a:solidFill>
                <a:latin typeface="Arial" panose="020B0604020202020204" pitchFamily="34" charset="0"/>
                <a:cs typeface="Arial" panose="020B0604020202020204" pitchFamily="34" charset="0"/>
              </a:rPr>
              <a:t>contenuti, linguaggi, flusso di comunicazione </a:t>
            </a:r>
            <a:r>
              <a:rPr lang="it-IT" sz="1800" dirty="0">
                <a:solidFill>
                  <a:prstClr val="black"/>
                </a:solidFill>
                <a:latin typeface="Arial" panose="020B0604020202020204" pitchFamily="34" charset="0"/>
                <a:cs typeface="Arial" panose="020B0604020202020204" pitchFamily="34" charset="0"/>
              </a:rPr>
              <a:t>-, da adattare ai diversi livelli e realtà territoriali per la gestione degli effetti derivanti da eventi calamitosi di diversa natura e gravità.</a:t>
            </a:r>
          </a:p>
          <a:p>
            <a:pPr algn="just" fontAlgn="base">
              <a:spcBef>
                <a:spcPct val="0"/>
              </a:spcBef>
              <a:spcAft>
                <a:spcPct val="0"/>
              </a:spcAft>
            </a:pPr>
            <a:endParaRPr lang="it-IT" sz="1800" b="1" dirty="0">
              <a:solidFill>
                <a:prstClr val="black"/>
              </a:solidFill>
              <a:latin typeface="Arial" panose="020B0604020202020204" pitchFamily="34" charset="0"/>
              <a:cs typeface="Arial" panose="020B0604020202020204" pitchFamily="34" charset="0"/>
            </a:endParaRPr>
          </a:p>
          <a:p>
            <a:pPr algn="just" fontAlgn="base">
              <a:spcBef>
                <a:spcPct val="0"/>
              </a:spcBef>
              <a:spcAft>
                <a:spcPct val="0"/>
              </a:spcAft>
            </a:pPr>
            <a:r>
              <a:rPr lang="it-IT" sz="1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 livelli territoriali</a:t>
            </a:r>
          </a:p>
          <a:p>
            <a:pPr algn="just" fontAlgn="base">
              <a:spcBef>
                <a:spcPct val="0"/>
              </a:spcBef>
              <a:spcAft>
                <a:spcPct val="0"/>
              </a:spcAft>
            </a:pPr>
            <a:endParaRPr lang="it-IT" sz="1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dirty="0">
                <a:solidFill>
                  <a:prstClr val="black"/>
                </a:solidFill>
                <a:latin typeface="Arial" panose="020B0604020202020204" pitchFamily="34" charset="0"/>
                <a:cs typeface="Arial" panose="020B0604020202020204" pitchFamily="34" charset="0"/>
              </a:rPr>
              <a:t>REGIONE</a:t>
            </a:r>
          </a:p>
          <a:p>
            <a:pPr marL="355600" lvl="2" indent="-355600" fontAlgn="base">
              <a:spcBef>
                <a:spcPct val="0"/>
              </a:spcBef>
              <a:spcAft>
                <a:spcPct val="0"/>
              </a:spcAft>
              <a:buFont typeface="Arial" panose="020B0604020202020204" pitchFamily="34" charset="0"/>
              <a:buChar char="•"/>
            </a:pPr>
            <a:r>
              <a:rPr lang="it-IT" sz="2000" b="1" dirty="0">
                <a:solidFill>
                  <a:prstClr val="black"/>
                </a:solidFill>
                <a:latin typeface="Arial" panose="020B0604020202020204" pitchFamily="34" charset="0"/>
                <a:cs typeface="Arial" panose="020B0604020202020204" pitchFamily="34" charset="0"/>
              </a:rPr>
              <a:t>PROVINCIA, ENTE AREA VASTA, CITTÀ METROPOLITANA</a:t>
            </a:r>
          </a:p>
          <a:p>
            <a:pPr marL="355600" lvl="2" indent="-355600" fontAlgn="base">
              <a:spcBef>
                <a:spcPct val="0"/>
              </a:spcBef>
              <a:spcAft>
                <a:spcPct val="0"/>
              </a:spcAft>
              <a:buFont typeface="Arial" panose="020B0604020202020204" pitchFamily="34" charset="0"/>
              <a:buChar char="•"/>
            </a:pPr>
            <a:r>
              <a:rPr lang="it-IT" sz="2000" b="1" i="1" dirty="0">
                <a:solidFill>
                  <a:srgbClr val="FF0000"/>
                </a:solidFill>
                <a:latin typeface="Arial" panose="020B0604020202020204" pitchFamily="34" charset="0"/>
                <a:cs typeface="Arial" panose="020B0604020202020204" pitchFamily="34" charset="0"/>
              </a:rPr>
              <a:t>AMBITO</a:t>
            </a:r>
            <a:endParaRPr lang="it-IT" sz="2000" b="1" dirty="0">
              <a:solidFill>
                <a:prstClr val="black"/>
              </a:solidFill>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dirty="0">
                <a:solidFill>
                  <a:prstClr val="black"/>
                </a:solidFill>
                <a:latin typeface="Arial" panose="020B0604020202020204" pitchFamily="34" charset="0"/>
                <a:cs typeface="Arial" panose="020B0604020202020204" pitchFamily="34" charset="0"/>
              </a:rPr>
              <a:t>COMUNE </a:t>
            </a:r>
          </a:p>
          <a:p>
            <a:pPr marL="0" marR="0" lvl="0" indent="0" algn="just" defTabSz="457200" rtl="0" eaLnBrk="0" fontAlgn="auto" latinLnBrk="0" hangingPunct="0">
              <a:lnSpc>
                <a:spcPct val="100000"/>
              </a:lnSpc>
              <a:spcBef>
                <a:spcPts val="0"/>
              </a:spcBef>
              <a:spcAft>
                <a:spcPts val="0"/>
              </a:spcAft>
              <a:buClrTx/>
              <a:buSzTx/>
              <a:buFontTx/>
              <a:buNone/>
              <a:tabLst>
                <a:tab pos="271463" algn="l"/>
              </a:tabLst>
              <a:defRPr/>
            </a:pPr>
            <a:endParaRPr kumimoji="0" lang="it-IT" altLang="it-IT" sz="1400" b="0" i="1" u="none" strike="noStrike" kern="1200" cap="none" spc="0" normalizeH="0" baseline="0" noProof="0" dirty="0">
              <a:ln>
                <a:noFill/>
              </a:ln>
              <a:solidFill>
                <a:prstClr val="black"/>
              </a:solidFill>
              <a:effectLst/>
              <a:uLnTx/>
              <a:uFillTx/>
              <a:latin typeface="Arial" charset="0"/>
              <a:ea typeface="ＭＳ Ｐゴシック" charset="0"/>
            </a:endParaRP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1070811" y="268367"/>
            <a:ext cx="702175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base">
              <a:spcBef>
                <a:spcPct val="0"/>
              </a:spcBef>
              <a:spcAft>
                <a:spcPct val="0"/>
              </a:spcAft>
              <a:buNone/>
            </a:pPr>
            <a:r>
              <a:rPr lang="it-IT" altLang="it-IT" sz="2200" b="1" dirty="0">
                <a:solidFill>
                  <a:srgbClr val="FF0000"/>
                </a:solidFill>
                <a:latin typeface="+mn-lt"/>
                <a:cs typeface="Arial" panose="020B0604020202020204" pitchFamily="34" charset="0"/>
              </a:rPr>
              <a:t>Criterio di base</a:t>
            </a:r>
          </a:p>
        </p:txBody>
      </p:sp>
    </p:spTree>
    <p:extLst>
      <p:ext uri="{BB962C8B-B14F-4D97-AF65-F5344CB8AC3E}">
        <p14:creationId xmlns:p14="http://schemas.microsoft.com/office/powerpoint/2010/main" val="1088815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76708" y="121158"/>
            <a:ext cx="903571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base">
              <a:spcBef>
                <a:spcPct val="0"/>
              </a:spcBef>
              <a:spcAft>
                <a:spcPct val="0"/>
              </a:spcAft>
            </a:pPr>
            <a:r>
              <a:rPr lang="it-IT" sz="2200" b="1" dirty="0">
                <a:solidFill>
                  <a:srgbClr val="FF0000"/>
                </a:solidFill>
                <a:latin typeface="+mn-lt"/>
                <a:cs typeface="Arial" panose="020B0604020202020204" pitchFamily="34" charset="0"/>
              </a:rPr>
              <a:t>Un nuovo concetto</a:t>
            </a:r>
          </a:p>
          <a:p>
            <a:pPr algn="ctr" fontAlgn="base">
              <a:spcBef>
                <a:spcPct val="0"/>
              </a:spcBef>
              <a:spcAft>
                <a:spcPct val="0"/>
              </a:spcAft>
            </a:pPr>
            <a:r>
              <a:rPr lang="it-IT" sz="2000" b="1" dirty="0">
                <a:solidFill>
                  <a:srgbClr val="FF0000"/>
                </a:solidFill>
                <a:latin typeface="+mn-lt"/>
                <a:cs typeface="MS PGothic"/>
              </a:rPr>
              <a:t>Ambiti territoriali e organizzativi ottimali - </a:t>
            </a:r>
            <a:r>
              <a:rPr lang="it-IT" sz="2000" b="1" i="1" dirty="0">
                <a:solidFill>
                  <a:srgbClr val="FF0000"/>
                </a:solidFill>
                <a:latin typeface="+mn-lt"/>
                <a:cs typeface="MS PGothic"/>
              </a:rPr>
              <a:t>Geografia e modello organizzativo</a:t>
            </a:r>
          </a:p>
        </p:txBody>
      </p:sp>
      <p:sp>
        <p:nvSpPr>
          <p:cNvPr id="4" name="Segnaposto numero diapositiva 3"/>
          <p:cNvSpPr>
            <a:spLocks noGrp="1"/>
          </p:cNvSpPr>
          <p:nvPr>
            <p:ph type="sldNum" sz="quarter" idx="12"/>
          </p:nvPr>
        </p:nvSpPr>
        <p:spPr>
          <a:xfrm>
            <a:off x="7474284" y="5658520"/>
            <a:ext cx="2844800" cy="365125"/>
          </a:xfrm>
        </p:spPr>
        <p:txBody>
          <a:bodyPr/>
          <a:lstStyle/>
          <a:p>
            <a:pPr fontAlgn="base">
              <a:spcBef>
                <a:spcPct val="0"/>
              </a:spcBef>
              <a:spcAft>
                <a:spcPct val="0"/>
              </a:spcAft>
              <a:defRPr/>
            </a:pPr>
            <a:fld id="{2653EF2A-0FD8-4172-8380-897F6E35BB43}" type="slidenum">
              <a:rPr lang="it-IT">
                <a:cs typeface="Arial" panose="020B0604020202020204" pitchFamily="34" charset="0"/>
              </a:rPr>
              <a:pPr fontAlgn="base">
                <a:spcBef>
                  <a:spcPct val="0"/>
                </a:spcBef>
                <a:spcAft>
                  <a:spcPct val="0"/>
                </a:spcAft>
                <a:defRPr/>
              </a:pPr>
              <a:t>5</a:t>
            </a:fld>
            <a:endParaRPr lang="it-IT">
              <a:cs typeface="Arial" panose="020B0604020202020204" pitchFamily="34" charset="0"/>
            </a:endParaRPr>
          </a:p>
        </p:txBody>
      </p:sp>
      <p:sp>
        <p:nvSpPr>
          <p:cNvPr id="5" name="CasellaDiTesto 4"/>
          <p:cNvSpPr txBox="1"/>
          <p:nvPr/>
        </p:nvSpPr>
        <p:spPr>
          <a:xfrm>
            <a:off x="216568" y="914260"/>
            <a:ext cx="8819148" cy="1200329"/>
          </a:xfrm>
          <a:prstGeom prst="rect">
            <a:avLst/>
          </a:prstGeom>
          <a:noFill/>
        </p:spPr>
        <p:txBody>
          <a:bodyPr wrap="square" rtlCol="0">
            <a:spAutoFit/>
          </a:bodyPr>
          <a:lstStyle/>
          <a:p>
            <a:pPr algn="just" eaLnBrk="0" fontAlgn="base" hangingPunct="0">
              <a:spcBef>
                <a:spcPct val="0"/>
              </a:spcBef>
              <a:spcAft>
                <a:spcPct val="0"/>
              </a:spcAft>
            </a:pPr>
            <a:r>
              <a:rPr lang="it-IT" b="1" dirty="0">
                <a:solidFill>
                  <a:prstClr val="black"/>
                </a:solidFill>
                <a:latin typeface="Arial" panose="020B0604020202020204" pitchFamily="34" charset="0"/>
                <a:cs typeface="Arial" panose="020B0604020202020204" pitchFamily="34" charset="0"/>
              </a:rPr>
              <a:t>L’ individuazione dell’Ambito dovrà tener conto:</a:t>
            </a:r>
          </a:p>
          <a:p>
            <a:pPr algn="just" eaLnBrk="0" fontAlgn="base" hangingPunct="0">
              <a:spcBef>
                <a:spcPct val="0"/>
              </a:spcBef>
              <a:spcAft>
                <a:spcPct val="0"/>
              </a:spcAft>
            </a:pPr>
            <a:r>
              <a:rPr lang="it-IT" b="1" dirty="0">
                <a:solidFill>
                  <a:prstClr val="black"/>
                </a:solidFill>
                <a:latin typeface="Arial" panose="020B0604020202020204" pitchFamily="34" charset="0"/>
                <a:cs typeface="Arial" panose="020B0604020202020204" pitchFamily="34" charset="0"/>
              </a:rPr>
              <a:t>-   degli aspetti connessi alla «</a:t>
            </a:r>
            <a:r>
              <a:rPr lang="it-IT" b="1" i="1" dirty="0">
                <a:solidFill>
                  <a:prstClr val="black"/>
                </a:solidFill>
                <a:latin typeface="Arial" panose="020B0604020202020204" pitchFamily="34" charset="0"/>
                <a:cs typeface="Arial" panose="020B0604020202020204" pitchFamily="34" charset="0"/>
              </a:rPr>
              <a:t>definizione geografica</a:t>
            </a:r>
            <a:r>
              <a:rPr lang="it-IT" b="1" dirty="0">
                <a:solidFill>
                  <a:prstClr val="black"/>
                </a:solidFill>
                <a:latin typeface="Arial" panose="020B0604020202020204" pitchFamily="34" charset="0"/>
                <a:cs typeface="Arial" panose="020B0604020202020204" pitchFamily="34" charset="0"/>
              </a:rPr>
              <a:t>» dell’ambito; </a:t>
            </a:r>
          </a:p>
          <a:p>
            <a:pPr algn="just" eaLnBrk="0" fontAlgn="base" hangingPunct="0">
              <a:spcBef>
                <a:spcPct val="0"/>
              </a:spcBef>
              <a:spcAft>
                <a:spcPct val="0"/>
              </a:spcAft>
            </a:pPr>
            <a:r>
              <a:rPr lang="it-IT" b="1" dirty="0">
                <a:solidFill>
                  <a:prstClr val="black"/>
                </a:solidFill>
                <a:latin typeface="Arial" panose="020B0604020202020204" pitchFamily="34" charset="0"/>
                <a:cs typeface="Arial" panose="020B0604020202020204" pitchFamily="34" charset="0"/>
              </a:rPr>
              <a:t>-   degli aspetti necessari a consentire una </a:t>
            </a:r>
            <a:r>
              <a:rPr lang="it-IT" b="1" i="1" dirty="0" err="1">
                <a:solidFill>
                  <a:prstClr val="black"/>
                </a:solidFill>
                <a:latin typeface="Arial" panose="020B0604020202020204" pitchFamily="34" charset="0"/>
                <a:cs typeface="Arial" panose="020B0604020202020204" pitchFamily="34" charset="0"/>
              </a:rPr>
              <a:t>governance</a:t>
            </a:r>
            <a:r>
              <a:rPr lang="it-IT" b="1" dirty="0">
                <a:solidFill>
                  <a:prstClr val="black"/>
                </a:solidFill>
                <a:latin typeface="Arial" panose="020B0604020202020204" pitchFamily="34" charset="0"/>
                <a:cs typeface="Arial" panose="020B0604020202020204" pitchFamily="34" charset="0"/>
              </a:rPr>
              <a:t> in fase di pianificazione e di gestione delle emergenze.</a:t>
            </a:r>
          </a:p>
        </p:txBody>
      </p:sp>
      <p:sp>
        <p:nvSpPr>
          <p:cNvPr id="6" name="CasellaDiTesto 5"/>
          <p:cNvSpPr txBox="1"/>
          <p:nvPr/>
        </p:nvSpPr>
        <p:spPr>
          <a:xfrm>
            <a:off x="2113801" y="2223465"/>
            <a:ext cx="5024681" cy="369332"/>
          </a:xfrm>
          <a:prstGeom prst="rect">
            <a:avLst/>
          </a:prstGeom>
          <a:noFill/>
          <a:ln>
            <a:solidFill>
              <a:schemeClr val="tx1"/>
            </a:solidFill>
          </a:ln>
        </p:spPr>
        <p:txBody>
          <a:bodyPr wrap="square" rtlCol="0">
            <a:spAutoFit/>
          </a:bodyPr>
          <a:lstStyle>
            <a:defPPr>
              <a:defRPr lang="it-IT"/>
            </a:defPPr>
            <a:lvl1pPr>
              <a:defRPr b="1"/>
            </a:lvl1pPr>
          </a:lstStyle>
          <a:p>
            <a:pPr algn="ctr" eaLnBrk="0" fontAlgn="base" hangingPunct="0">
              <a:spcBef>
                <a:spcPct val="0"/>
              </a:spcBef>
              <a:spcAft>
                <a:spcPct val="0"/>
              </a:spcAft>
            </a:pPr>
            <a:r>
              <a:rPr lang="it-IT"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Ambiti territoriali e organizzativi ottimali</a:t>
            </a:r>
            <a:endParaRPr lang="en-US"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CasellaDiTesto 6"/>
          <p:cNvSpPr txBox="1"/>
          <p:nvPr/>
        </p:nvSpPr>
        <p:spPr>
          <a:xfrm>
            <a:off x="76708" y="2959243"/>
            <a:ext cx="3618402" cy="861774"/>
          </a:xfrm>
          <a:prstGeom prst="rect">
            <a:avLst/>
          </a:prstGeom>
          <a:noFill/>
          <a:ln>
            <a:solidFill>
              <a:schemeClr val="tx1"/>
            </a:solidFill>
          </a:ln>
        </p:spPr>
        <p:txBody>
          <a:bodyPr wrap="square" rtlCol="0">
            <a:spAutoFit/>
          </a:bodyPr>
          <a:lstStyle/>
          <a:p>
            <a:pPr eaLnBrk="0" fontAlgn="base" hangingPunct="0">
              <a:spcBef>
                <a:spcPct val="0"/>
              </a:spcBef>
              <a:spcAft>
                <a:spcPct val="0"/>
              </a:spcAft>
            </a:pPr>
            <a:r>
              <a:rPr lang="it-IT" sz="16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GEOGRAFIA</a:t>
            </a:r>
            <a:r>
              <a:rPr lang="it-IT" b="1" dirty="0">
                <a:solidFill>
                  <a:prstClr val="black"/>
                </a:solidFill>
                <a:latin typeface="Arial" panose="020B0604020202020204" pitchFamily="34" charset="0"/>
                <a:cs typeface="Arial" panose="020B0604020202020204" pitchFamily="34" charset="0"/>
              </a:rPr>
              <a:t> </a:t>
            </a:r>
            <a:r>
              <a:rPr lang="it-IT" b="1" dirty="0">
                <a:solidFill>
                  <a:prstClr val="black"/>
                </a:solidFill>
                <a:latin typeface="Arial" panose="020B0604020202020204" pitchFamily="34" charset="0"/>
                <a:cs typeface="Arial" panose="020B0604020202020204" pitchFamily="34" charset="0"/>
                <a:sym typeface="Wingdings" panose="05000000000000000000" pitchFamily="2" charset="2"/>
              </a:rPr>
              <a:t>criteri territoriali</a:t>
            </a:r>
            <a:endParaRPr lang="it-IT" sz="1600" b="1" dirty="0">
              <a:solidFill>
                <a:prstClr val="black"/>
              </a:solidFill>
              <a:latin typeface="Arial" panose="020B0604020202020204" pitchFamily="34" charset="0"/>
              <a:cs typeface="Arial" panose="020B0604020202020204" pitchFamily="34" charset="0"/>
              <a:sym typeface="Wingdings" panose="05000000000000000000" pitchFamily="2" charset="2"/>
            </a:endParaRPr>
          </a:p>
          <a:p>
            <a:pPr marL="285750" indent="-285750" eaLnBrk="0" fontAlgn="base" hangingPunct="0">
              <a:spcBef>
                <a:spcPct val="0"/>
              </a:spcBef>
              <a:spcAft>
                <a:spcPct val="0"/>
              </a:spcAft>
              <a:buFont typeface="Arial" panose="020B0604020202020204" pitchFamily="34" charset="0"/>
              <a:buChar char="•"/>
            </a:pPr>
            <a:r>
              <a:rPr lang="it-IT" sz="1600" dirty="0">
                <a:solidFill>
                  <a:prstClr val="black"/>
                </a:solidFill>
                <a:latin typeface="Arial" panose="020B0604020202020204" pitchFamily="34" charset="0"/>
                <a:cs typeface="Arial" panose="020B0604020202020204" pitchFamily="34" charset="0"/>
                <a:sym typeface="Wingdings" panose="05000000000000000000" pitchFamily="2" charset="2"/>
              </a:rPr>
              <a:t>interno ai confini provinciali</a:t>
            </a:r>
          </a:p>
          <a:p>
            <a:pPr marL="285750" indent="-285750" eaLnBrk="0" fontAlgn="base" hangingPunct="0">
              <a:spcBef>
                <a:spcPct val="0"/>
              </a:spcBef>
              <a:spcAft>
                <a:spcPct val="0"/>
              </a:spcAft>
              <a:buFont typeface="Arial" panose="020B0604020202020204" pitchFamily="34" charset="0"/>
              <a:buChar char="•"/>
            </a:pPr>
            <a:r>
              <a:rPr lang="it-IT" sz="1600" dirty="0">
                <a:solidFill>
                  <a:prstClr val="black"/>
                </a:solidFill>
                <a:latin typeface="Arial" panose="020B0604020202020204" pitchFamily="34" charset="0"/>
                <a:cs typeface="Arial" panose="020B0604020202020204" pitchFamily="34" charset="0"/>
                <a:sym typeface="Wingdings" panose="05000000000000000000" pitchFamily="2" charset="2"/>
              </a:rPr>
              <a:t>Comuni con funzione associata</a:t>
            </a:r>
          </a:p>
        </p:txBody>
      </p:sp>
      <p:sp>
        <p:nvSpPr>
          <p:cNvPr id="8" name="CasellaDiTesto 7"/>
          <p:cNvSpPr txBox="1"/>
          <p:nvPr/>
        </p:nvSpPr>
        <p:spPr>
          <a:xfrm>
            <a:off x="3801979" y="2967271"/>
            <a:ext cx="5342021" cy="1354217"/>
          </a:xfrm>
          <a:prstGeom prst="rect">
            <a:avLst/>
          </a:prstGeom>
          <a:noFill/>
          <a:ln>
            <a:solidFill>
              <a:schemeClr val="tx1"/>
            </a:solidFill>
          </a:ln>
        </p:spPr>
        <p:txBody>
          <a:bodyPr wrap="square" rtlCol="0">
            <a:spAutoFit/>
          </a:bodyPr>
          <a:lstStyle>
            <a:defPPr>
              <a:defRPr lang="it-IT"/>
            </a:defPPr>
            <a:lvl1pPr>
              <a:defRPr b="1"/>
            </a:lvl1pPr>
          </a:lstStyle>
          <a:p>
            <a:pPr eaLnBrk="0" fontAlgn="base" hangingPunct="0">
              <a:spcBef>
                <a:spcPct val="0"/>
              </a:spcBef>
              <a:spcAft>
                <a:spcPct val="0"/>
              </a:spcAft>
            </a:pPr>
            <a:r>
              <a:rPr lang="it-IT" sz="16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MODELLO ORGANIZZATIVO </a:t>
            </a:r>
            <a:r>
              <a:rPr lang="it-IT" dirty="0">
                <a:solidFill>
                  <a:prstClr val="black"/>
                </a:solidFill>
                <a:latin typeface="Arial" panose="020B0604020202020204" pitchFamily="34" charset="0"/>
                <a:cs typeface="Arial" panose="020B0604020202020204" pitchFamily="34" charset="0"/>
                <a:sym typeface="Wingdings" panose="05000000000000000000" pitchFamily="2" charset="2"/>
              </a:rPr>
              <a:t>criteri organizzativi</a:t>
            </a:r>
            <a:endParaRPr lang="it-IT" sz="1600" dirty="0">
              <a:solidFill>
                <a:prstClr val="black"/>
              </a:solidFill>
              <a:latin typeface="Arial" panose="020B0604020202020204" pitchFamily="34" charset="0"/>
              <a:cs typeface="Arial" panose="020B0604020202020204" pitchFamily="34" charset="0"/>
              <a:sym typeface="Wingdings" panose="05000000000000000000" pitchFamily="2" charset="2"/>
            </a:endParaRPr>
          </a:p>
          <a:p>
            <a:pPr marL="285750" indent="-285750" eaLnBrk="0" fontAlgn="base" hangingPunct="0">
              <a:spcBef>
                <a:spcPct val="0"/>
              </a:spcBef>
              <a:spcAft>
                <a:spcPct val="0"/>
              </a:spcAft>
              <a:buFont typeface="Arial" panose="020B0604020202020204" pitchFamily="34" charset="0"/>
              <a:buChar char="•"/>
            </a:pPr>
            <a:r>
              <a:rPr lang="it-IT" sz="1600" b="0" dirty="0">
                <a:solidFill>
                  <a:prstClr val="black"/>
                </a:solidFill>
                <a:latin typeface="Arial" panose="020B0604020202020204" pitchFamily="34" charset="0"/>
                <a:cs typeface="Arial" panose="020B0604020202020204" pitchFamily="34" charset="0"/>
                <a:sym typeface="Wingdings" panose="05000000000000000000" pitchFamily="2" charset="2"/>
              </a:rPr>
              <a:t>Ente responsabile della pianificazione individuato dalla Regione.</a:t>
            </a:r>
          </a:p>
          <a:p>
            <a:pPr marL="285750" indent="-285750" eaLnBrk="0" fontAlgn="base" hangingPunct="0">
              <a:spcBef>
                <a:spcPct val="0"/>
              </a:spcBef>
              <a:spcAft>
                <a:spcPct val="0"/>
              </a:spcAft>
              <a:buFont typeface="Arial" panose="020B0604020202020204" pitchFamily="34" charset="0"/>
              <a:buChar char="•"/>
            </a:pPr>
            <a:r>
              <a:rPr lang="it-IT" sz="1600" b="0" dirty="0">
                <a:solidFill>
                  <a:prstClr val="black"/>
                </a:solidFill>
                <a:latin typeface="Arial" panose="020B0604020202020204" pitchFamily="34" charset="0"/>
                <a:cs typeface="Arial" panose="020B0604020202020204" pitchFamily="34" charset="0"/>
                <a:sym typeface="Wingdings" panose="05000000000000000000" pitchFamily="2" charset="2"/>
              </a:rPr>
              <a:t>Direzione unitaria dell’emergenza: Prefettura + Regione</a:t>
            </a:r>
          </a:p>
        </p:txBody>
      </p:sp>
      <p:cxnSp>
        <p:nvCxnSpPr>
          <p:cNvPr id="18" name="Connettore 7 17"/>
          <p:cNvCxnSpPr>
            <a:stCxn id="6" idx="2"/>
            <a:endCxn id="8" idx="0"/>
          </p:cNvCxnSpPr>
          <p:nvPr/>
        </p:nvCxnSpPr>
        <p:spPr>
          <a:xfrm rot="16200000" flipH="1">
            <a:off x="5362329" y="1856610"/>
            <a:ext cx="374474" cy="1846848"/>
          </a:xfrm>
          <a:prstGeom prst="curved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Connettore 7 20"/>
          <p:cNvCxnSpPr>
            <a:stCxn id="6" idx="2"/>
            <a:endCxn id="7" idx="0"/>
          </p:cNvCxnSpPr>
          <p:nvPr/>
        </p:nvCxnSpPr>
        <p:spPr>
          <a:xfrm rot="5400000">
            <a:off x="3072803" y="1405904"/>
            <a:ext cx="366446" cy="2740233"/>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0906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64696" y="713932"/>
            <a:ext cx="8453516"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just">
              <a:defRPr/>
            </a:pPr>
            <a:r>
              <a:rPr lang="it-IT" altLang="it-IT" sz="1600" b="1" dirty="0" err="1"/>
              <a:t>Dlgs</a:t>
            </a:r>
            <a:r>
              <a:rPr lang="it-IT" altLang="it-IT" sz="1600" b="1" dirty="0"/>
              <a:t> 1/2018 – art. 3</a:t>
            </a:r>
            <a:endParaRPr lang="it-IT" sz="1600" b="1" dirty="0"/>
          </a:p>
          <a:p>
            <a:pPr marL="285750" indent="-285750" algn="just">
              <a:buFont typeface="Arial" panose="020B0604020202020204" pitchFamily="34" charset="0"/>
              <a:buChar char="•"/>
              <a:defRPr/>
            </a:pPr>
            <a:r>
              <a:rPr lang="it-IT" sz="1600" dirty="0"/>
              <a:t>Stabilisce che «</a:t>
            </a:r>
            <a:r>
              <a:rPr lang="it-IT" sz="1600" i="1" dirty="0"/>
              <a:t>l’articolazione di base dell’esercizio della funzione di protezione civile a livello territoriale è organizzata nell’ambito della pianificazione di cui all’art.18 (…) </a:t>
            </a:r>
            <a:r>
              <a:rPr lang="it-IT" sz="1600" i="1" dirty="0">
                <a:effectLst>
                  <a:outerShdw blurRad="38100" dist="38100" dir="2700000" algn="tl">
                    <a:srgbClr val="000000">
                      <a:alpha val="43137"/>
                    </a:srgbClr>
                  </a:outerShdw>
                </a:effectLst>
                <a:sym typeface="Wingdings" panose="05000000000000000000" pitchFamily="2" charset="2"/>
              </a:rPr>
              <a:t>definisce gli ambiti territoriali e organizzativi individuati dalle Regioni, sulla base dei criteri generali fissati ai sensi dell’art. 18, comma 3 da uno o più comuni, per assicurare l’effettivo svolgimento delle attività di cui all’art. 2 </a:t>
            </a:r>
            <a:r>
              <a:rPr lang="it-IT" sz="1600" i="1" dirty="0">
                <a:sym typeface="Wingdings" panose="05000000000000000000" pitchFamily="2" charset="2"/>
              </a:rPr>
              <a:t>(…)»</a:t>
            </a:r>
          </a:p>
          <a:p>
            <a:pPr algn="just">
              <a:defRPr/>
            </a:pPr>
            <a:endParaRPr lang="it-IT" altLang="it-IT" sz="1600" i="1" dirty="0">
              <a:sym typeface="Wingdings" panose="05000000000000000000" pitchFamily="2" charset="2"/>
            </a:endParaRPr>
          </a:p>
          <a:p>
            <a:pPr algn="just">
              <a:defRPr/>
            </a:pPr>
            <a:r>
              <a:rPr lang="it-IT" altLang="it-IT" sz="1600" b="1" dirty="0" err="1"/>
              <a:t>Dlgs</a:t>
            </a:r>
            <a:r>
              <a:rPr lang="it-IT" altLang="it-IT" sz="1600" b="1" dirty="0"/>
              <a:t> 1/2018 – art. 11, comma 1 lettera a</a:t>
            </a:r>
            <a:endParaRPr lang="it-IT" sz="1600" b="1" dirty="0"/>
          </a:p>
          <a:p>
            <a:pPr marL="285750" indent="-285750" algn="just">
              <a:buFont typeface="Arial" panose="020B0604020202020204" pitchFamily="34" charset="0"/>
              <a:buChar char="•"/>
              <a:defRPr/>
            </a:pPr>
            <a:r>
              <a:rPr lang="it-IT" sz="1600" dirty="0"/>
              <a:t>(…) </a:t>
            </a:r>
            <a:r>
              <a:rPr lang="it-IT" sz="1600" i="1" dirty="0">
                <a:effectLst>
                  <a:outerShdw blurRad="38100" dist="38100" dir="2700000" algn="tl">
                    <a:srgbClr val="000000">
                      <a:alpha val="43137"/>
                    </a:srgbClr>
                  </a:outerShdw>
                </a:effectLst>
              </a:rPr>
              <a:t>Le Regioni</a:t>
            </a:r>
            <a:r>
              <a:rPr lang="it-IT" sz="1600" dirty="0"/>
              <a:t>, </a:t>
            </a:r>
            <a:r>
              <a:rPr lang="it-IT" sz="1600" i="1" dirty="0"/>
              <a:t>sulla base dei criteri generali fissati ai sensi dell’art. 18, </a:t>
            </a:r>
            <a:r>
              <a:rPr lang="it-IT" sz="1600" i="1" dirty="0">
                <a:effectLst>
                  <a:outerShdw blurRad="38100" dist="38100" dir="2700000" algn="tl">
                    <a:srgbClr val="000000">
                      <a:alpha val="43137"/>
                    </a:srgbClr>
                  </a:outerShdw>
                </a:effectLst>
              </a:rPr>
              <a:t>favoriscono l’individuazione del livello ottimale di organizzazione di strutture di protezione civile a livello territoriale</a:t>
            </a:r>
            <a:r>
              <a:rPr lang="it-IT" sz="1600" i="1" dirty="0"/>
              <a:t> al fine di garantire l’effettività delle funzioni di protezione civile, </a:t>
            </a:r>
            <a:r>
              <a:rPr lang="it-IT" sz="1600" i="1" dirty="0">
                <a:effectLst>
                  <a:outerShdw blurRad="38100" dist="38100" dir="2700000" algn="tl">
                    <a:srgbClr val="000000">
                      <a:alpha val="43137"/>
                    </a:srgbClr>
                  </a:outerShdw>
                </a:effectLst>
              </a:rPr>
              <a:t>individuando le forme, anche aggregate, per assicurarne la continuità sull’intero territorio</a:t>
            </a:r>
            <a:r>
              <a:rPr lang="it-IT" sz="1600" i="1" dirty="0"/>
              <a:t> (…) nonché l’organizzazione di modalità di supporto per gli interventi da porre in essere in occasione di emergenze …</a:t>
            </a:r>
            <a:endParaRPr lang="it-IT" altLang="it-IT" sz="1600" i="1" dirty="0"/>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1070811" y="268367"/>
            <a:ext cx="702175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base">
              <a:spcBef>
                <a:spcPct val="0"/>
              </a:spcBef>
              <a:spcAft>
                <a:spcPct val="0"/>
              </a:spcAft>
            </a:pPr>
            <a:r>
              <a:rPr lang="it-IT" altLang="it-IT" sz="2200" b="1" dirty="0">
                <a:solidFill>
                  <a:srgbClr val="FF0000"/>
                </a:solidFill>
                <a:latin typeface="+mn-lt"/>
                <a:cs typeface="Arial" panose="020B0604020202020204" pitchFamily="34" charset="0"/>
              </a:rPr>
              <a:t>Ambiti territoriali e organizzativi ottimali</a:t>
            </a:r>
          </a:p>
        </p:txBody>
      </p:sp>
    </p:spTree>
    <p:extLst>
      <p:ext uri="{BB962C8B-B14F-4D97-AF65-F5344CB8AC3E}">
        <p14:creationId xmlns:p14="http://schemas.microsoft.com/office/powerpoint/2010/main" val="2050609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397728" y="733025"/>
            <a:ext cx="8224231" cy="386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defRPr/>
            </a:pPr>
            <a:endParaRPr lang="it-IT" sz="1200" b="1" dirty="0">
              <a:solidFill>
                <a:srgbClr val="C00000"/>
              </a:solidFill>
            </a:endParaRPr>
          </a:p>
          <a:p>
            <a:pPr algn="ctr">
              <a:defRPr/>
            </a:pPr>
            <a:r>
              <a:rPr lang="it-IT" sz="1800" b="1" dirty="0">
                <a:solidFill>
                  <a:srgbClr val="C00000"/>
                </a:solidFill>
              </a:rPr>
              <a:t>L’Ambito territoriale e organizzativo ottimale </a:t>
            </a:r>
          </a:p>
          <a:p>
            <a:pPr algn="ctr">
              <a:defRPr/>
            </a:pPr>
            <a:r>
              <a:rPr lang="it-IT" sz="1800" b="1" dirty="0">
                <a:solidFill>
                  <a:srgbClr val="C00000"/>
                </a:solidFill>
              </a:rPr>
              <a:t>elemento territoriale innovativo </a:t>
            </a:r>
          </a:p>
          <a:p>
            <a:pPr algn="ctr">
              <a:defRPr/>
            </a:pPr>
            <a:r>
              <a:rPr lang="it-IT" sz="1600" b="1" dirty="0">
                <a:effectLst>
                  <a:outerShdw blurRad="38100" dist="38100" dir="2700000" algn="tl">
                    <a:srgbClr val="000000">
                      <a:alpha val="43137"/>
                    </a:srgbClr>
                  </a:outerShdw>
                </a:effectLst>
              </a:rPr>
              <a:t>DEFINIRE</a:t>
            </a:r>
          </a:p>
          <a:p>
            <a:pPr algn="ctr">
              <a:defRPr/>
            </a:pPr>
            <a:endParaRPr lang="it-IT" sz="700" dirty="0"/>
          </a:p>
          <a:p>
            <a:pPr marL="285750" indent="-285750" algn="ctr">
              <a:buFont typeface="Arial" panose="020B0604020202020204" pitchFamily="34" charset="0"/>
              <a:buChar char="•"/>
              <a:defRPr/>
            </a:pPr>
            <a:r>
              <a:rPr lang="it-IT" sz="1800" dirty="0"/>
              <a:t>la geografia in termini di territori inclusi nell’Ambito</a:t>
            </a:r>
          </a:p>
          <a:p>
            <a:pPr marL="285750" indent="-285750" algn="ctr">
              <a:buFont typeface="Arial" panose="020B0604020202020204" pitchFamily="34" charset="0"/>
              <a:buChar char="•"/>
              <a:defRPr/>
            </a:pPr>
            <a:r>
              <a:rPr lang="it-IT" sz="1800" dirty="0"/>
              <a:t>il modello organizzativo dell’Ambito stesso e l’individuazione degli enti responsabili per le attività di pianificazione e gestione delle emergenze</a:t>
            </a:r>
          </a:p>
          <a:p>
            <a:pPr algn="ctr">
              <a:lnSpc>
                <a:spcPct val="150000"/>
              </a:lnSpc>
              <a:defRPr/>
            </a:pPr>
            <a:r>
              <a:rPr lang="it-IT" sz="1600" b="1" dirty="0">
                <a:solidFill>
                  <a:srgbClr val="C00000"/>
                </a:solidFill>
                <a:effectLst>
                  <a:outerShdw blurRad="38100" dist="38100" dir="2700000" algn="tl">
                    <a:srgbClr val="000000">
                      <a:alpha val="43137"/>
                    </a:srgbClr>
                  </a:outerShdw>
                </a:effectLst>
              </a:rPr>
              <a:t>CONFINI GEOGRAFICI DEGLI AMBITI</a:t>
            </a:r>
          </a:p>
          <a:p>
            <a:pPr algn="ctr">
              <a:defRPr/>
            </a:pPr>
            <a:r>
              <a:rPr lang="it-IT" sz="1800" dirty="0"/>
              <a:t>le Regioni e le Province autonome definiscono gli indirizzi per la predisposizione, la revisione e valutazione periodica dei piani di Ambito, entro i limiti stabiliti nelle “</a:t>
            </a:r>
            <a:r>
              <a:rPr lang="it-IT" sz="1800" i="1" dirty="0"/>
              <a:t>disposizioni finali</a:t>
            </a:r>
            <a:r>
              <a:rPr lang="it-IT" sz="1800" dirty="0"/>
              <a:t>” con il supporto del Dipartimento della protezione civile e in condivisione con le Prefetture-UTG, le Province, le Città metropolitane ed i Comuni, </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108284" y="199677"/>
            <a:ext cx="9131968" cy="66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ts val="2200"/>
              </a:lnSpc>
            </a:pPr>
            <a:r>
              <a:rPr lang="it-IT" sz="2200" b="1" dirty="0">
                <a:solidFill>
                  <a:srgbClr val="FF0000"/>
                </a:solidFill>
                <a:latin typeface="Calibri" panose="020F0502020204030204" pitchFamily="34" charset="0"/>
                <a:ea typeface="MS PGothic" panose="020B0600070205080204" pitchFamily="34" charset="-128"/>
              </a:rPr>
              <a:t>La definizione degli Ambiti territoriali e organizzativi ottimali e i contenuti del piano di Ambito</a:t>
            </a:r>
          </a:p>
        </p:txBody>
      </p:sp>
    </p:spTree>
    <p:extLst>
      <p:ext uri="{BB962C8B-B14F-4D97-AF65-F5344CB8AC3E}">
        <p14:creationId xmlns:p14="http://schemas.microsoft.com/office/powerpoint/2010/main" val="2166345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132347" y="142334"/>
            <a:ext cx="8903369" cy="4431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2200" b="1" dirty="0">
                <a:solidFill>
                  <a:srgbClr val="FF0000"/>
                </a:solidFill>
                <a:latin typeface="Calibri" panose="020F0502020204030204" pitchFamily="34" charset="0"/>
                <a:ea typeface="MS PGothic" panose="020B0600070205080204" pitchFamily="34" charset="-128"/>
              </a:rPr>
              <a:t>Modelli organizzativi dell’Ambito</a:t>
            </a:r>
          </a:p>
          <a:p>
            <a:pPr algn="ctr"/>
            <a:endParaRPr lang="it-IT" sz="2200" dirty="0">
              <a:effectLst>
                <a:outerShdw blurRad="38100" dist="38100" dir="2700000" algn="tl">
                  <a:srgbClr val="000000">
                    <a:alpha val="43137"/>
                  </a:srgbClr>
                </a:outerShdw>
              </a:effectLst>
            </a:endParaRPr>
          </a:p>
          <a:p>
            <a:pPr algn="ctr"/>
            <a:r>
              <a:rPr lang="it-IT" sz="1800" dirty="0"/>
              <a:t> in ordinario e in emergenza definiti da apposite conferenze di servizi e adottati da ciascuna Regione e Provincia Autonoma con propri provvedimenti.</a:t>
            </a:r>
          </a:p>
          <a:p>
            <a:endParaRPr lang="it-IT" sz="1100" dirty="0"/>
          </a:p>
          <a:p>
            <a:r>
              <a:rPr lang="it-IT" sz="1800" dirty="0">
                <a:solidFill>
                  <a:srgbClr val="C00000"/>
                </a:solidFill>
                <a:effectLst>
                  <a:outerShdw blurRad="38100" dist="38100" dir="2700000" algn="tl">
                    <a:srgbClr val="000000">
                      <a:alpha val="43137"/>
                    </a:srgbClr>
                  </a:outerShdw>
                </a:effectLst>
              </a:rPr>
              <a:t>In ordinario </a:t>
            </a:r>
          </a:p>
          <a:p>
            <a:pPr marL="285750" indent="-285750">
              <a:buFont typeface="Arial" panose="020B0604020202020204" pitchFamily="34" charset="0"/>
              <a:buChar char="•"/>
            </a:pPr>
            <a:r>
              <a:rPr lang="it-IT" sz="1800" dirty="0"/>
              <a:t>elaborazione della pianificazione di protezione civile di Ambito </a:t>
            </a:r>
          </a:p>
          <a:p>
            <a:pPr marL="285750" indent="-285750">
              <a:buFont typeface="Arial" panose="020B0604020202020204" pitchFamily="34" charset="0"/>
              <a:buChar char="•"/>
            </a:pPr>
            <a:r>
              <a:rPr lang="it-IT" sz="1800" dirty="0"/>
              <a:t>ogni altra attività che la Regione preveda, con proprie disposizioni normative, per garantire l’effettività dello svolgimento delle attività di cui all’articolo 2 del Codice della protezione civile, come previsto dal comma 3 dell’art.3 del medesimo Codice.</a:t>
            </a:r>
          </a:p>
          <a:p>
            <a:endParaRPr lang="it-IT" sz="1100" dirty="0"/>
          </a:p>
          <a:p>
            <a:r>
              <a:rPr lang="it-IT" sz="1800" dirty="0">
                <a:solidFill>
                  <a:srgbClr val="C00000"/>
                </a:solidFill>
                <a:effectLst>
                  <a:outerShdw blurRad="38100" dist="38100" dir="2700000" algn="tl">
                    <a:srgbClr val="000000">
                      <a:alpha val="43137"/>
                    </a:srgbClr>
                  </a:outerShdw>
                </a:effectLst>
              </a:rPr>
              <a:t>In caso di eventi emergenziali</a:t>
            </a:r>
          </a:p>
          <a:p>
            <a:pPr marL="285750" indent="-285750">
              <a:buFont typeface="Arial" panose="020B0604020202020204" pitchFamily="34" charset="0"/>
              <a:buChar char="•"/>
            </a:pPr>
            <a:r>
              <a:rPr lang="it-IT" sz="1800" dirty="0"/>
              <a:t>attività che richiedono un coordinamento delle misure da porre in essere nei Comuni coinvolti</a:t>
            </a:r>
          </a:p>
          <a:p>
            <a:pPr marL="285750" indent="-285750">
              <a:buFont typeface="Arial" panose="020B0604020202020204" pitchFamily="34" charset="0"/>
              <a:buChar char="•"/>
            </a:pPr>
            <a:r>
              <a:rPr lang="it-IT" sz="1800" dirty="0"/>
              <a:t>Attivazione del Centro di Coordinamento di Ambito (CCA)</a:t>
            </a:r>
            <a:r>
              <a:rPr lang="it-IT" sz="1800" i="1" dirty="0"/>
              <a:t> </a:t>
            </a:r>
            <a:r>
              <a:rPr lang="it-IT" sz="1800" dirty="0"/>
              <a:t>secondo quanto previsto dalla pianificazione. </a:t>
            </a:r>
          </a:p>
        </p:txBody>
      </p:sp>
    </p:spTree>
    <p:extLst>
      <p:ext uri="{BB962C8B-B14F-4D97-AF65-F5344CB8AC3E}">
        <p14:creationId xmlns:p14="http://schemas.microsoft.com/office/powerpoint/2010/main" val="4006701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555227" y="625246"/>
            <a:ext cx="8224231"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1800" dirty="0">
                <a:solidFill>
                  <a:srgbClr val="C00000"/>
                </a:solidFill>
                <a:effectLst>
                  <a:outerShdw blurRad="38100" dist="38100" dir="2700000" algn="tl">
                    <a:srgbClr val="000000">
                      <a:alpha val="43137"/>
                    </a:srgbClr>
                  </a:outerShdw>
                </a:effectLst>
              </a:rPr>
              <a:t>PIANIFICAZIONE DI AMBITO</a:t>
            </a:r>
          </a:p>
          <a:p>
            <a:pPr algn="ctr"/>
            <a:endParaRPr lang="it-IT" sz="1800" dirty="0"/>
          </a:p>
          <a:p>
            <a:pPr algn="ctr"/>
            <a:r>
              <a:rPr lang="it-IT" sz="1800" dirty="0">
                <a:effectLst>
                  <a:outerShdw blurRad="38100" dist="38100" dir="2700000" algn="tl">
                    <a:srgbClr val="000000">
                      <a:alpha val="43137"/>
                    </a:srgbClr>
                  </a:outerShdw>
                </a:effectLst>
              </a:rPr>
              <a:t>I CCA sostituiscono i Centri Operativi Misti (COM) e altri Centri di coordinamento sovracomunali</a:t>
            </a:r>
            <a:r>
              <a:rPr lang="it-IT" sz="1800" dirty="0"/>
              <a:t> previsti nelle pianificazioni di livello provinciale, fatte salve le gestioni associate di cui all’art. 32 del decreto legislativo 267/2000.  </a:t>
            </a:r>
          </a:p>
          <a:p>
            <a:pPr algn="ctr"/>
            <a:endParaRPr lang="it-IT" sz="1800" dirty="0"/>
          </a:p>
          <a:p>
            <a:r>
              <a:rPr lang="it-IT" sz="1800" dirty="0">
                <a:solidFill>
                  <a:srgbClr val="C00000"/>
                </a:solidFill>
                <a:effectLst>
                  <a:outerShdw blurRad="38100" dist="38100" dir="2700000" algn="tl">
                    <a:srgbClr val="000000">
                      <a:alpha val="43137"/>
                    </a:srgbClr>
                  </a:outerShdw>
                </a:effectLst>
              </a:rPr>
              <a:t>Attività in emergenza del CCA:</a:t>
            </a:r>
          </a:p>
          <a:p>
            <a:pPr marL="342900" lvl="0" indent="-342900">
              <a:buFont typeface="Arial" panose="020B0604020202020204" pitchFamily="34" charset="0"/>
              <a:buChar char="•"/>
            </a:pPr>
            <a:r>
              <a:rPr lang="it-IT" sz="2000" dirty="0"/>
              <a:t>supporto ai comuni per gli interventi necessari alla gestione dell’emergenza;</a:t>
            </a:r>
          </a:p>
          <a:p>
            <a:pPr marL="342900" lvl="0" indent="-342900">
              <a:buFont typeface="Arial" panose="020B0604020202020204" pitchFamily="34" charset="0"/>
              <a:buChar char="•"/>
            </a:pPr>
            <a:r>
              <a:rPr lang="it-IT" sz="2000" dirty="0"/>
              <a:t>verifica delle risorse disponibili;</a:t>
            </a:r>
          </a:p>
          <a:p>
            <a:pPr marL="342900" lvl="0" indent="-342900">
              <a:buFont typeface="Arial" panose="020B0604020202020204" pitchFamily="34" charset="0"/>
              <a:buChar char="•"/>
            </a:pPr>
            <a:r>
              <a:rPr lang="it-IT" sz="2000" dirty="0"/>
              <a:t>supporto ai comuni nell’assistenza alla popolazione;</a:t>
            </a:r>
          </a:p>
          <a:p>
            <a:pPr marL="342900" lvl="0" indent="-342900">
              <a:buFont typeface="Arial" panose="020B0604020202020204" pitchFamily="34" charset="0"/>
              <a:buChar char="•"/>
            </a:pPr>
            <a:r>
              <a:rPr lang="it-IT" sz="2000" dirty="0"/>
              <a:t>raccordo tra i comuni per garantire la continuità amministrativa.</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16358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2200" b="1" dirty="0">
                <a:solidFill>
                  <a:srgbClr val="FF0000"/>
                </a:solidFill>
                <a:latin typeface="Calibri" panose="020F0502020204030204" pitchFamily="34" charset="0"/>
                <a:ea typeface="MS PGothic" panose="020B0600070205080204" pitchFamily="34" charset="-128"/>
              </a:rPr>
              <a:t>Ambiti territoriali e organizzativi ottimali e i contenuti del piano di Ambito</a:t>
            </a:r>
          </a:p>
        </p:txBody>
      </p:sp>
    </p:spTree>
    <p:extLst>
      <p:ext uri="{BB962C8B-B14F-4D97-AF65-F5344CB8AC3E}">
        <p14:creationId xmlns:p14="http://schemas.microsoft.com/office/powerpoint/2010/main" val="380866161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173</TotalTime>
  <Words>1375</Words>
  <Application>Microsoft Office PowerPoint</Application>
  <PresentationFormat>Presentazione su schermo (16:9)</PresentationFormat>
  <Paragraphs>146</Paragraphs>
  <Slides>16</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16</vt:i4>
      </vt:variant>
    </vt:vector>
  </HeadingPairs>
  <TitlesOfParts>
    <vt:vector size="21" baseType="lpstr">
      <vt:lpstr>Arial</vt:lpstr>
      <vt:lpstr>Arial Bold</vt:lpstr>
      <vt:lpstr>Calibri</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user mac</dc:creator>
  <cp:lastModifiedBy>luigi d'angelo</cp:lastModifiedBy>
  <cp:revision>21</cp:revision>
  <dcterms:created xsi:type="dcterms:W3CDTF">2017-03-16T11:13:03Z</dcterms:created>
  <dcterms:modified xsi:type="dcterms:W3CDTF">2020-10-22T06:16:49Z</dcterms:modified>
</cp:coreProperties>
</file>