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8" r:id="rId3"/>
    <p:sldId id="257" r:id="rId4"/>
    <p:sldId id="259" r:id="rId5"/>
    <p:sldId id="260" r:id="rId6"/>
    <p:sldId id="266" r:id="rId7"/>
    <p:sldId id="270" r:id="rId8"/>
    <p:sldId id="271" r:id="rId9"/>
    <p:sldId id="265" r:id="rId10"/>
    <p:sldId id="273" r:id="rId11"/>
    <p:sldId id="267" r:id="rId12"/>
    <p:sldId id="272" r:id="rId13"/>
    <p:sldId id="269" r:id="rId14"/>
    <p:sldId id="268" r:id="rId15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78" userDrawn="1">
          <p15:clr>
            <a:srgbClr val="A4A3A4"/>
          </p15:clr>
        </p15:guide>
        <p15:guide id="2" pos="2160" userDrawn="1">
          <p15:clr>
            <a:srgbClr val="A4A3A4"/>
          </p15:clr>
        </p15:guide>
        <p15:guide id="3" orient="horz" pos="23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66D"/>
    <a:srgbClr val="003261"/>
    <a:srgbClr val="B89963"/>
    <a:srgbClr val="0432FF"/>
    <a:srgbClr val="009051"/>
    <a:srgbClr val="0031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069" autoAdjust="0"/>
    <p:restoredTop sz="76698"/>
  </p:normalViewPr>
  <p:slideViewPr>
    <p:cSldViewPr snapToGrid="0" snapToObjects="1">
      <p:cViewPr varScale="1">
        <p:scale>
          <a:sx n="94" d="100"/>
          <a:sy n="94" d="100"/>
        </p:scale>
        <p:origin x="1304" y="20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 showGuides="1">
      <p:cViewPr>
        <p:scale>
          <a:sx n="93" d="100"/>
          <a:sy n="93" d="100"/>
        </p:scale>
        <p:origin x="3568" y="632"/>
      </p:cViewPr>
      <p:guideLst>
        <p:guide orient="horz" pos="278"/>
        <p:guide pos="2160"/>
        <p:guide orient="horz" pos="23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usto Guzzetti" userId="e15706e6-99c1-4996-8290-44fc85699178" providerId="ADAL" clId="{871872A7-CC91-6F41-9D0E-2CFA86412D8A}"/>
    <pc:docChg chg="modSld">
      <pc:chgData name="Fausto Guzzetti" userId="e15706e6-99c1-4996-8290-44fc85699178" providerId="ADAL" clId="{871872A7-CC91-6F41-9D0E-2CFA86412D8A}" dt="2020-12-18T08:18:40.915" v="8" actId="1038"/>
      <pc:docMkLst>
        <pc:docMk/>
      </pc:docMkLst>
      <pc:sldChg chg="addSp modSp">
        <pc:chgData name="Fausto Guzzetti" userId="e15706e6-99c1-4996-8290-44fc85699178" providerId="ADAL" clId="{871872A7-CC91-6F41-9D0E-2CFA86412D8A}" dt="2020-12-18T08:18:40.915" v="8" actId="1038"/>
        <pc:sldMkLst>
          <pc:docMk/>
          <pc:sldMk cId="2363242096" sldId="256"/>
        </pc:sldMkLst>
        <pc:picChg chg="add mod">
          <ac:chgData name="Fausto Guzzetti" userId="e15706e6-99c1-4996-8290-44fc85699178" providerId="ADAL" clId="{871872A7-CC91-6F41-9D0E-2CFA86412D8A}" dt="2020-12-18T08:18:40.915" v="8" actId="1038"/>
          <ac:picMkLst>
            <pc:docMk/>
            <pc:sldMk cId="2363242096" sldId="256"/>
            <ac:picMk id="1026" creationId="{F3BF711F-0010-1644-B93E-3A7BD7873002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78E57C2C-E4A3-4E4F-B92D-137853B870C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DD0D7DFA-9293-5443-B792-6126DB877A3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3F5315-276B-CE41-9FB8-B871ED7BDB7B}" type="datetimeFigureOut">
              <a:rPr lang="it-IT" smtClean="0"/>
              <a:t>18/12/20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3B367CA3-E975-7848-A4B0-B3DBFAA9467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66D7A9B2-3C49-F743-BEB6-41404F0F39E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5D9A76-9929-4A4F-88FC-E7CC0658C72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473107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239B5B-F9C4-DB4E-9C15-F44FAEB54B46}" type="datetimeFigureOut">
              <a:rPr lang="it-IT" smtClean="0"/>
              <a:t>18/12/20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CFABEB-8EDD-4847-8AE0-A1C3346E90B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35834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441325"/>
            <a:ext cx="5486400" cy="30861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85800" y="3716338"/>
            <a:ext cx="5486400" cy="4284662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Buongiorno a tutti.</a:t>
            </a:r>
          </a:p>
          <a:p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Mi è stato chiesto di illustrare quelle che sono le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misure nazionali 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che il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Dipartimento adotta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persegue 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per la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prevenzione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“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non strutturale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” – quindi senza “opere fisiche” – dei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rischi naturali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629223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L’altra componente è data dai </a:t>
            </a:r>
            <a:r>
              <a:rPr lang="it-IT" sz="1200" b="1" dirty="0">
                <a:latin typeface="Arial" panose="020B0604020202020204" pitchFamily="34" charset="0"/>
                <a:cs typeface="Arial" panose="020B0604020202020204" pitchFamily="34" charset="0"/>
              </a:rPr>
              <a:t>Centri di Competenza</a:t>
            </a:r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it-IT" altLang="it-IT" sz="1200" dirty="0">
                <a:solidFill>
                  <a:prstClr val="black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Si tratta di Enti di Ricerca, Agenzie, Dipartimenti universitari, Istituti e Centri di Ricerca, e soggetti privati che disegnano e offrono </a:t>
            </a:r>
            <a:r>
              <a:rPr lang="it-IT" altLang="it-IT" sz="1200" b="1" dirty="0">
                <a:solidFill>
                  <a:prstClr val="black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servizi</a:t>
            </a:r>
            <a:r>
              <a:rPr lang="it-IT" altLang="it-IT" sz="1200" dirty="0">
                <a:solidFill>
                  <a:prstClr val="black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, </a:t>
            </a:r>
            <a:r>
              <a:rPr lang="it-IT" altLang="it-IT" sz="1200" b="1" dirty="0">
                <a:solidFill>
                  <a:prstClr val="black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tecnologie,</a:t>
            </a:r>
            <a:r>
              <a:rPr lang="it-IT" altLang="it-IT" sz="1200" dirty="0">
                <a:solidFill>
                  <a:prstClr val="black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 </a:t>
            </a:r>
            <a:r>
              <a:rPr lang="it-IT" altLang="it-IT" sz="1200" b="1" dirty="0">
                <a:solidFill>
                  <a:prstClr val="black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prodotti operativi </a:t>
            </a:r>
            <a:r>
              <a:rPr lang="it-IT" altLang="it-IT" sz="1200" dirty="0">
                <a:solidFill>
                  <a:prstClr val="black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e approfondimenti delle conoscenze e delle </a:t>
            </a:r>
            <a:r>
              <a:rPr lang="it-IT" altLang="it-IT" sz="1200" b="1" dirty="0">
                <a:solidFill>
                  <a:prstClr val="black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capacità tecnologiche </a:t>
            </a:r>
            <a:r>
              <a:rPr lang="it-IT" altLang="it-IT" sz="1200" dirty="0">
                <a:solidFill>
                  <a:prstClr val="black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attraverso attività di </a:t>
            </a:r>
            <a:r>
              <a:rPr lang="it-IT" altLang="it-IT" sz="1200" b="1" dirty="0">
                <a:solidFill>
                  <a:prstClr val="black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ricerca</a:t>
            </a:r>
            <a:r>
              <a:rPr lang="it-IT" altLang="it-IT" sz="1200" dirty="0">
                <a:solidFill>
                  <a:prstClr val="black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 e </a:t>
            </a:r>
            <a:r>
              <a:rPr lang="it-IT" altLang="it-IT" sz="1200" b="1" dirty="0">
                <a:solidFill>
                  <a:prstClr val="black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sviluppo</a:t>
            </a:r>
            <a:r>
              <a:rPr lang="it-IT" altLang="it-IT" sz="1200" dirty="0">
                <a:solidFill>
                  <a:prstClr val="black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 applicate</a:t>
            </a:r>
            <a:r>
              <a:rPr lang="it-IT" altLang="it-IT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023869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441325"/>
            <a:ext cx="5486400" cy="30861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85800" y="3716338"/>
            <a:ext cx="5486400" cy="5096358"/>
          </a:xfrm>
        </p:spPr>
        <p:txBody>
          <a:bodyPr/>
          <a:lstStyle/>
          <a:p>
            <a:pPr defTabSz="914294">
              <a:spcBef>
                <a:spcPts val="600"/>
              </a:spcBef>
              <a:spcAft>
                <a:spcPts val="600"/>
              </a:spcAft>
            </a:pP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Un’ulteriore misura è quella d</a:t>
            </a:r>
            <a:r>
              <a:rPr lang="it-IT" sz="20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’indirizzo</a:t>
            </a: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. </a:t>
            </a:r>
          </a:p>
          <a:p>
            <a:pPr defTabSz="914294">
              <a:spcBef>
                <a:spcPts val="600"/>
              </a:spcBef>
              <a:spcAft>
                <a:spcPts val="600"/>
              </a:spcAft>
            </a:pP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A titolo esemplificativo, con una apposita </a:t>
            </a: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direttiva, il Dipartimento ha fornito </a:t>
            </a:r>
            <a:r>
              <a:rPr lang="it-IT" sz="2000" b="1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indicazioni operative </a:t>
            </a: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per la </a:t>
            </a:r>
            <a:r>
              <a:rPr lang="it-IT" sz="2000" b="1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predisposizione dei piani di gestione del rischio di alluvioni relativa al sistema di allertamento</a:t>
            </a: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it-IT" sz="2000" b="1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nazionale</a:t>
            </a: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per il rischio idraulico ai fini di protezione civile.</a:t>
            </a:r>
            <a:endParaRPr lang="it-IT" sz="2000" b="1" i="1" dirty="0">
              <a:solidFill>
                <a:srgbClr val="000000"/>
              </a:solidFill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defTabSz="914294">
              <a:spcBef>
                <a:spcPts val="600"/>
              </a:spcBef>
              <a:spcAft>
                <a:spcPts val="600"/>
              </a:spcAft>
            </a:pPr>
            <a:endParaRPr lang="it-IT" sz="2000" b="1" dirty="0">
              <a:solidFill>
                <a:srgbClr val="000000"/>
              </a:solidFill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253285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441325"/>
            <a:ext cx="5486400" cy="30861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85800" y="3716338"/>
            <a:ext cx="5486400" cy="517587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E poi c’è la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pianificazione di protezione civile</a:t>
            </a:r>
            <a:r>
              <a:rPr lang="it-IT" sz="2000" b="0" dirty="0">
                <a:latin typeface="Arial" panose="020B0604020202020204" pitchFamily="34" charset="0"/>
                <a:cs typeface="Arial" panose="020B0604020202020204" pitchFamily="34" charset="0"/>
              </a:rPr>
              <a:t>, che è una misura non strutturale che noi consideriamo fondamentale. </a:t>
            </a: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E proprio in questi giorni è in via di condivisione con Regioni e ANCI una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bozza di Direttiva con “Indirizzi per la predisposizione dei piani di protezione civile ai diversi livelli territoriali” 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… e nella slide vedete i principali contenuti della direttiva.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66943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441325"/>
            <a:ext cx="5486400" cy="30861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85800" y="3716338"/>
            <a:ext cx="5486400" cy="4284662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Una ulteriore misura non strutturale è data dalle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esercitazioni nazionali di protezione civile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, coordinate dal Dipartimento e che si svolgono in momenti e in aree geografiche predefinite sulla base di possibili scenari d’evento.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Qui vedete due di queste, nel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2013 Twist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, per lo scenario di un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maremoto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nel Mare Tirreno, e nel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2018 </a:t>
            </a:r>
            <a:r>
              <a:rPr lang="it-IT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Neiflex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, per uno scenario di inondazioni diffuse.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177905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441325"/>
            <a:ext cx="5486400" cy="30861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85800" y="3716338"/>
            <a:ext cx="5486400" cy="5109610"/>
          </a:xfrm>
        </p:spPr>
        <p:txBody>
          <a:bodyPr/>
          <a:lstStyle/>
          <a:p>
            <a:pPr algn="just" defTabSz="914294">
              <a:spcBef>
                <a:spcPts val="600"/>
              </a:spcBef>
              <a:spcAft>
                <a:spcPts val="600"/>
              </a:spcAft>
            </a:pP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Infine, l’ultima misura a cui accenno è l’</a:t>
            </a:r>
            <a:r>
              <a:rPr lang="it-IT" sz="20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informazione</a:t>
            </a: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it-IT" sz="20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alla popolazione</a:t>
            </a: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… attività che che a livello nazionale il Dipartimento svolge da anni con la </a:t>
            </a:r>
            <a:r>
              <a:rPr lang="it-IT" sz="20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campagna di comunicazione </a:t>
            </a: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“</a:t>
            </a:r>
            <a:r>
              <a:rPr lang="it-IT" sz="20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Io non rischio</a:t>
            </a: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” che mira a raggiungere la popolazione per informarla su diverse tipologie di rischio, inclusi i rischi </a:t>
            </a:r>
            <a:r>
              <a:rPr lang="it-IT" sz="20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sismico</a:t>
            </a: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, </a:t>
            </a:r>
            <a:r>
              <a:rPr lang="it-IT" sz="20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vulcanico</a:t>
            </a: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, di </a:t>
            </a:r>
            <a:r>
              <a:rPr lang="it-IT" sz="20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alluvione </a:t>
            </a: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e di </a:t>
            </a:r>
            <a:r>
              <a:rPr lang="it-IT" sz="20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maremoto</a:t>
            </a: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413298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441325"/>
            <a:ext cx="5486400" cy="30861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85800" y="3716338"/>
            <a:ext cx="5486400" cy="5268636"/>
          </a:xfrm>
        </p:spPr>
        <p:txBody>
          <a:bodyPr/>
          <a:lstStyle/>
          <a:p>
            <a:pPr>
              <a:buClr>
                <a:schemeClr val="tx1"/>
              </a:buClr>
            </a:pPr>
            <a:r>
              <a:rPr lang="it-IT" sz="2000" b="0" dirty="0">
                <a:latin typeface="Arial" panose="020B0604020202020204" pitchFamily="34" charset="0"/>
                <a:cs typeface="Arial" panose="020B0604020202020204" pitchFamily="34" charset="0"/>
              </a:rPr>
              <a:t>… quali siano le attività per la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prevenzione non strutturale </a:t>
            </a:r>
            <a:r>
              <a:rPr lang="it-IT" sz="2000" b="0" dirty="0">
                <a:latin typeface="Arial" panose="020B0604020202020204" pitchFamily="34" charset="0"/>
                <a:cs typeface="Arial" panose="020B0604020202020204" pitchFamily="34" charset="0"/>
              </a:rPr>
              <a:t>dei rischi lo 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dice il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Codice della Protezione Civile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(D.lgs. 1/2018) </a:t>
            </a:r>
            <a:r>
              <a:rPr lang="it-IT" sz="2000" b="0" dirty="0">
                <a:latin typeface="Arial" panose="020B0604020202020204" pitchFamily="34" charset="0"/>
                <a:cs typeface="Arial" panose="020B0604020202020204" pitchFamily="34" charset="0"/>
              </a:rPr>
              <a:t>che specifica che sono quelle elencate:</a:t>
            </a:r>
          </a:p>
          <a:p>
            <a:pPr marL="342900" indent="-342900" eaLnBrk="1" hangingPunct="1">
              <a:buClr>
                <a:schemeClr val="tx1"/>
              </a:buClr>
              <a:buFont typeface="+mj-lt"/>
              <a:buAutoNum type="alphaLcParenR"/>
            </a:pPr>
            <a:r>
              <a:rPr lang="it-IT" sz="2000" b="0" dirty="0">
                <a:latin typeface="Arial" panose="020B0604020202020204" pitchFamily="34" charset="0"/>
                <a:cs typeface="Arial" panose="020B0604020202020204" pitchFamily="34" charset="0"/>
              </a:rPr>
              <a:t>L’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allertament</a:t>
            </a:r>
            <a:r>
              <a:rPr lang="it-IT" sz="2000" b="0" dirty="0">
                <a:latin typeface="Arial" panose="020B0604020202020204" pitchFamily="34" charset="0"/>
                <a:cs typeface="Arial" panose="020B0604020202020204" pitchFamily="34" charset="0"/>
              </a:rPr>
              <a:t>o, articolato in pr3visione e in monitoraggio e sorveglianza;</a:t>
            </a:r>
          </a:p>
          <a:p>
            <a:pPr marL="342900" indent="-342900" eaLnBrk="1" hangingPunct="1">
              <a:buClr>
                <a:schemeClr val="tx1"/>
              </a:buClr>
              <a:buFont typeface="+mj-lt"/>
              <a:buAutoNum type="alphaLcParenR"/>
            </a:pPr>
            <a:r>
              <a:rPr lang="it-IT" sz="2000" b="0" dirty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pianificazione</a:t>
            </a:r>
            <a:r>
              <a:rPr lang="it-IT" sz="2000" b="0" dirty="0">
                <a:latin typeface="Arial" panose="020B0604020202020204" pitchFamily="34" charset="0"/>
                <a:cs typeface="Arial" panose="020B0604020202020204" pitchFamily="34" charset="0"/>
              </a:rPr>
              <a:t> di protezione civile; </a:t>
            </a:r>
          </a:p>
          <a:p>
            <a:pPr marL="342900" indent="-342900" eaLnBrk="1" hangingPunct="1">
              <a:buClr>
                <a:schemeClr val="tx1"/>
              </a:buClr>
              <a:buFont typeface="+mj-lt"/>
              <a:buAutoNum type="alphaLcParenR"/>
            </a:pPr>
            <a:r>
              <a:rPr lang="it-IT" sz="2000" b="0" dirty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formazione;</a:t>
            </a:r>
            <a:endParaRPr lang="it-IT" sz="20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eaLnBrk="1" hangingPunct="1">
              <a:buClr>
                <a:schemeClr val="tx1"/>
              </a:buClr>
              <a:buFont typeface="+mj-lt"/>
              <a:buAutoNum type="alphaLcParenR"/>
            </a:pPr>
            <a:r>
              <a:rPr lang="it-IT" sz="2000" b="0" dirty="0">
                <a:latin typeface="Arial" panose="020B0604020202020204" pitchFamily="34" charset="0"/>
                <a:cs typeface="Arial" panose="020B0604020202020204" pitchFamily="34" charset="0"/>
              </a:rPr>
              <a:t>l’aggiornamento della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normativa tecnica</a:t>
            </a:r>
            <a:r>
              <a:rPr lang="it-IT" sz="2000" b="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342900" indent="-342900" eaLnBrk="1" hangingPunct="1">
              <a:buClr>
                <a:schemeClr val="tx1"/>
              </a:buClr>
              <a:buFont typeface="+mj-lt"/>
              <a:buAutoNum type="alphaLcParenR"/>
            </a:pPr>
            <a:r>
              <a:rPr lang="it-IT" sz="2000" b="0" dirty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diffusione</a:t>
            </a:r>
            <a:r>
              <a:rPr lang="it-IT" sz="2000" b="0" dirty="0">
                <a:latin typeface="Arial" panose="020B0604020202020204" pitchFamily="34" charset="0"/>
                <a:cs typeface="Arial" panose="020B0604020202020204" pitchFamily="34" charset="0"/>
              </a:rPr>
              <a:t> della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conoscenza</a:t>
            </a:r>
            <a:r>
              <a:rPr lang="it-IT" sz="2000" b="0" dirty="0">
                <a:latin typeface="Arial" panose="020B0604020202020204" pitchFamily="34" charset="0"/>
                <a:cs typeface="Arial" panose="020B0604020202020204" pitchFamily="34" charset="0"/>
              </a:rPr>
              <a:t> e della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cultura</a:t>
            </a:r>
            <a:r>
              <a:rPr lang="it-IT" sz="2000" b="0" dirty="0">
                <a:latin typeface="Arial" panose="020B0604020202020204" pitchFamily="34" charset="0"/>
                <a:cs typeface="Arial" panose="020B0604020202020204" pitchFamily="34" charset="0"/>
              </a:rPr>
              <a:t> della protezione civile; </a:t>
            </a:r>
          </a:p>
          <a:p>
            <a:pPr marL="342900" indent="-342900" eaLnBrk="1" hangingPunct="1">
              <a:buClr>
                <a:schemeClr val="tx1"/>
              </a:buClr>
              <a:buFont typeface="+mj-lt"/>
              <a:buAutoNum type="alphaLcParenR"/>
            </a:pP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it-IT" sz="2000" b="0" dirty="0">
                <a:latin typeface="Arial" panose="020B0604020202020204" pitchFamily="34" charset="0"/>
                <a:cs typeface="Arial" panose="020B0604020202020204" pitchFamily="34" charset="0"/>
              </a:rPr>
              <a:t>’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informazione</a:t>
            </a:r>
            <a:r>
              <a:rPr lang="it-IT" sz="2000" b="0" dirty="0">
                <a:latin typeface="Arial" panose="020B0604020202020204" pitchFamily="34" charset="0"/>
                <a:cs typeface="Arial" panose="020B0604020202020204" pitchFamily="34" charset="0"/>
              </a:rPr>
              <a:t> alla popolazione;</a:t>
            </a:r>
          </a:p>
          <a:p>
            <a:pPr marL="342900" indent="-342900" eaLnBrk="1" hangingPunct="1">
              <a:buClr>
                <a:schemeClr val="tx1"/>
              </a:buClr>
              <a:buFont typeface="+mj-lt"/>
              <a:buAutoNum type="alphaLcParenR"/>
            </a:pPr>
            <a:r>
              <a:rPr lang="it-IT" sz="2000" b="0" dirty="0">
                <a:latin typeface="Arial" panose="020B0604020202020204" pitchFamily="34" charset="0"/>
                <a:cs typeface="Arial" panose="020B0604020202020204" pitchFamily="34" charset="0"/>
              </a:rPr>
              <a:t>Le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attività addestrative </a:t>
            </a:r>
            <a:r>
              <a:rPr lang="it-IT" sz="2000" b="0" dirty="0">
                <a:latin typeface="Arial" panose="020B0604020202020204" pitchFamily="34" charset="0"/>
                <a:cs typeface="Arial" panose="020B0604020202020204" pitchFamily="34" charset="0"/>
              </a:rPr>
              <a:t>e formative.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07939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441325"/>
            <a:ext cx="5486400" cy="30861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85800" y="3716338"/>
            <a:ext cx="5486400" cy="5308392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it-IT" sz="2000" dirty="0">
                <a:latin typeface="Arial Bold" charset="0"/>
                <a:cs typeface="Arial Bold" charset="0"/>
              </a:rPr>
              <a:t>Per quanto riguarda il </a:t>
            </a:r>
            <a:r>
              <a:rPr lang="it-IT" sz="2000" b="1" dirty="0">
                <a:latin typeface="Arial Bold" charset="0"/>
                <a:cs typeface="Arial Bold" charset="0"/>
              </a:rPr>
              <a:t>rischio idrogeologico e idraulico</a:t>
            </a:r>
            <a:r>
              <a:rPr lang="it-IT" sz="2000" dirty="0">
                <a:latin typeface="Arial Bold" charset="0"/>
                <a:cs typeface="Arial Bold" charset="0"/>
              </a:rPr>
              <a:t>, le azioni </a:t>
            </a:r>
            <a:r>
              <a:rPr lang="it-IT" sz="2000" b="1" dirty="0">
                <a:latin typeface="Arial Bold" charset="0"/>
                <a:cs typeface="Arial Bold" charset="0"/>
              </a:rPr>
              <a:t>strutturali</a:t>
            </a:r>
            <a:r>
              <a:rPr lang="it-IT" sz="2000" dirty="0">
                <a:latin typeface="Arial Bold" charset="0"/>
                <a:cs typeface="Arial Bold" charset="0"/>
              </a:rPr>
              <a:t> e </a:t>
            </a:r>
            <a:r>
              <a:rPr lang="it-IT" sz="2000" b="1" dirty="0">
                <a:latin typeface="Arial Bold" charset="0"/>
                <a:cs typeface="Arial Bold" charset="0"/>
              </a:rPr>
              <a:t>non</a:t>
            </a:r>
            <a:r>
              <a:rPr lang="it-IT" sz="2000" dirty="0">
                <a:latin typeface="Arial Bold" charset="0"/>
                <a:cs typeface="Arial Bold" charset="0"/>
              </a:rPr>
              <a:t> </a:t>
            </a:r>
            <a:r>
              <a:rPr lang="it-IT" sz="2000" b="1" dirty="0">
                <a:latin typeface="Arial Bold" charset="0"/>
                <a:cs typeface="Arial Bold" charset="0"/>
              </a:rPr>
              <a:t>strutturali</a:t>
            </a:r>
            <a:r>
              <a:rPr lang="it-IT" sz="2000" dirty="0">
                <a:latin typeface="Arial Bold" charset="0"/>
                <a:cs typeface="Arial Bold" charset="0"/>
              </a:rPr>
              <a:t> si possono a loro volta suddividere in </a:t>
            </a:r>
            <a:r>
              <a:rPr lang="it-IT" sz="2000" b="1" dirty="0">
                <a:latin typeface="Arial Bold" charset="0"/>
                <a:cs typeface="Arial Bold" charset="0"/>
              </a:rPr>
              <a:t>attive</a:t>
            </a:r>
            <a:r>
              <a:rPr lang="it-IT" sz="2000" dirty="0">
                <a:latin typeface="Arial Bold" charset="0"/>
                <a:cs typeface="Arial Bold" charset="0"/>
              </a:rPr>
              <a:t> e </a:t>
            </a:r>
            <a:r>
              <a:rPr lang="it-IT" sz="2000" b="1" dirty="0">
                <a:latin typeface="Arial Bold" charset="0"/>
                <a:cs typeface="Arial Bold" charset="0"/>
              </a:rPr>
              <a:t>passive</a:t>
            </a:r>
            <a:r>
              <a:rPr lang="it-IT" sz="2000" dirty="0">
                <a:latin typeface="Arial Bold" charset="0"/>
                <a:cs typeface="Arial Bold" charset="0"/>
              </a:rPr>
              <a:t>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it-IT" sz="2000" dirty="0">
                <a:latin typeface="Arial Bold" charset="0"/>
                <a:cs typeface="Arial Bold" charset="0"/>
              </a:rPr>
              <a:t>Le </a:t>
            </a:r>
            <a:r>
              <a:rPr lang="it-IT" sz="2000" b="1" dirty="0">
                <a:latin typeface="Arial Bold" charset="0"/>
                <a:cs typeface="Arial Bold" charset="0"/>
              </a:rPr>
              <a:t>prime</a:t>
            </a:r>
            <a:r>
              <a:rPr lang="it-IT" sz="2000" dirty="0">
                <a:latin typeface="Arial Bold" charset="0"/>
                <a:cs typeface="Arial Bold" charset="0"/>
              </a:rPr>
              <a:t> includono i </a:t>
            </a:r>
            <a:r>
              <a:rPr lang="it-IT" sz="2000" b="1" dirty="0">
                <a:latin typeface="Arial Bold" charset="0"/>
                <a:cs typeface="Arial Bold" charset="0"/>
              </a:rPr>
              <a:t>sistemi di allertamento</a:t>
            </a:r>
            <a:r>
              <a:rPr lang="it-IT" sz="2000" dirty="0">
                <a:latin typeface="Arial Bold" charset="0"/>
                <a:cs typeface="Arial Bold" charset="0"/>
              </a:rPr>
              <a:t>, la </a:t>
            </a:r>
            <a:r>
              <a:rPr lang="it-IT" sz="2000" b="1" dirty="0">
                <a:latin typeface="Arial Bold" charset="0"/>
                <a:cs typeface="Arial Bold" charset="0"/>
              </a:rPr>
              <a:t>pianificazione d’emergenza</a:t>
            </a:r>
            <a:r>
              <a:rPr lang="it-IT" sz="2000" dirty="0">
                <a:latin typeface="Arial Bold" charset="0"/>
                <a:cs typeface="Arial Bold" charset="0"/>
              </a:rPr>
              <a:t>, la </a:t>
            </a:r>
            <a:r>
              <a:rPr lang="it-IT" sz="2000" b="1" dirty="0">
                <a:latin typeface="Arial Bold" charset="0"/>
                <a:cs typeface="Arial Bold" charset="0"/>
              </a:rPr>
              <a:t>formazione degli operatori</a:t>
            </a:r>
            <a:r>
              <a:rPr lang="it-IT" sz="2000" dirty="0">
                <a:latin typeface="Arial Bold" charset="0"/>
                <a:cs typeface="Arial Bold" charset="0"/>
              </a:rPr>
              <a:t>, e </a:t>
            </a:r>
            <a:r>
              <a:rPr lang="it-IT" sz="2000" b="0" dirty="0">
                <a:latin typeface="Arial Bold" charset="0"/>
                <a:cs typeface="Arial Bold" charset="0"/>
              </a:rPr>
              <a:t>l’</a:t>
            </a:r>
            <a:r>
              <a:rPr lang="it-IT" sz="2000" b="1" dirty="0">
                <a:latin typeface="Arial Bold" charset="0"/>
                <a:cs typeface="Arial Bold" charset="0"/>
              </a:rPr>
              <a:t>informazione alla popolazione</a:t>
            </a:r>
            <a:r>
              <a:rPr lang="it-IT" sz="2000" dirty="0">
                <a:latin typeface="Arial Bold" charset="0"/>
                <a:cs typeface="Arial Bold" charset="0"/>
              </a:rPr>
              <a:t>.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it-IT" sz="2000" dirty="0">
                <a:latin typeface="Arial Bold" charset="0"/>
                <a:cs typeface="Arial Bold" charset="0"/>
              </a:rPr>
              <a:t>Le </a:t>
            </a:r>
            <a:r>
              <a:rPr lang="it-IT" sz="2000" b="1" dirty="0">
                <a:latin typeface="Arial Bold" charset="0"/>
                <a:cs typeface="Arial Bold" charset="0"/>
              </a:rPr>
              <a:t>seconde</a:t>
            </a:r>
            <a:r>
              <a:rPr lang="it-IT" sz="2000" dirty="0">
                <a:latin typeface="Arial Bold" charset="0"/>
                <a:cs typeface="Arial Bold" charset="0"/>
              </a:rPr>
              <a:t> includono le </a:t>
            </a:r>
            <a:r>
              <a:rPr lang="it-IT" sz="2000" b="1" dirty="0">
                <a:latin typeface="Arial Bold" charset="0"/>
                <a:cs typeface="Arial Bold" charset="0"/>
              </a:rPr>
              <a:t>norme d’uso del territorio </a:t>
            </a:r>
            <a:r>
              <a:rPr lang="it-IT" sz="2000" dirty="0">
                <a:latin typeface="Arial Bold" charset="0"/>
                <a:cs typeface="Arial Bold" charset="0"/>
              </a:rPr>
              <a:t>e </a:t>
            </a:r>
            <a:r>
              <a:rPr lang="it-IT" sz="2000" b="1" dirty="0">
                <a:latin typeface="Arial Bold" charset="0"/>
                <a:cs typeface="Arial Bold" charset="0"/>
              </a:rPr>
              <a:t>le coperture assicurative</a:t>
            </a:r>
            <a:r>
              <a:rPr lang="it-IT" sz="2000" dirty="0">
                <a:latin typeface="Arial Bold" charset="0"/>
                <a:cs typeface="Arial Bold" charset="0"/>
              </a:rPr>
              <a:t>.</a:t>
            </a:r>
            <a:endParaRPr lang="it-IT" sz="2000" dirty="0">
              <a:latin typeface="Arial Bold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it-IT" sz="2000" dirty="0">
                <a:latin typeface="Arial Bold" charset="0"/>
              </a:rPr>
              <a:t>Vediamone alcune nei dettagli …</a:t>
            </a:r>
            <a:endParaRPr lang="it-IT" sz="20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529717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441325"/>
            <a:ext cx="5486400" cy="30861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85800" y="3716338"/>
            <a:ext cx="5486400" cy="5122862"/>
          </a:xfrm>
        </p:spPr>
        <p:txBody>
          <a:bodyPr/>
          <a:lstStyle/>
          <a:p>
            <a:pPr defTabSz="401163" fontAlgn="base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00000"/>
              <a:defRPr/>
            </a:pP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Relativamente all’</a:t>
            </a:r>
            <a:r>
              <a:rPr lang="it-IT" sz="2000" b="1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allertamento</a:t>
            </a: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, la misura principale è la </a:t>
            </a:r>
            <a:r>
              <a:rPr lang="it-IT" sz="2000" b="1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Rete dei centri funzionali</a:t>
            </a: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, centrale e regionali [definita dalla Dir. PCM del 27/2/2004]. </a:t>
            </a:r>
          </a:p>
          <a:p>
            <a:pPr defTabSz="401163" fontAlgn="base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00000"/>
              <a:defRPr/>
            </a:pP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Si tratta di un complesso di soggetti statali e regionali che hanno la </a:t>
            </a:r>
            <a:r>
              <a:rPr lang="it-IT" sz="2000" b="1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responsabilità della valutazione dei livelli di criticità</a:t>
            </a: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.</a:t>
            </a:r>
          </a:p>
          <a:p>
            <a:pPr defTabSz="401163" fontAlgn="base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00000"/>
              <a:defRPr/>
            </a:pP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Ogni giorno, la rete </a:t>
            </a:r>
            <a:r>
              <a:rPr lang="it-IT" sz="2000" b="1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raccoglie</a:t>
            </a: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e </a:t>
            </a:r>
            <a:r>
              <a:rPr lang="it-IT" sz="2000" b="1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condivide</a:t>
            </a: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it-IT" sz="2000" b="1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dati</a:t>
            </a: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–  strumentali e non –  </a:t>
            </a:r>
            <a:r>
              <a:rPr lang="it-IT" sz="2000" b="1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effettua analisi </a:t>
            </a: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in tempo reale, e </a:t>
            </a:r>
            <a:r>
              <a:rPr lang="it-IT" sz="2000" b="1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emette</a:t>
            </a: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e </a:t>
            </a:r>
            <a:r>
              <a:rPr lang="it-IT" sz="2000" b="1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diffonde</a:t>
            </a: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avvisi e </a:t>
            </a:r>
            <a:r>
              <a:rPr lang="it-IT" sz="2000" b="1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bollettini</a:t>
            </a: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.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87570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458788"/>
            <a:ext cx="5486400" cy="30861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85800" y="3716339"/>
            <a:ext cx="5486400" cy="4968874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000" dirty="0">
                <a:solidFill>
                  <a:prstClr val="black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La </a:t>
            </a:r>
            <a:r>
              <a:rPr lang="it-IT" sz="2000" b="1" dirty="0">
                <a:solidFill>
                  <a:prstClr val="black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rete di monitoraggio idro-meteorologica nazionale </a:t>
            </a:r>
            <a:r>
              <a:rPr lang="it-IT" sz="2000" dirty="0">
                <a:solidFill>
                  <a:prstClr val="black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è costituita da oltre 5000 sensori distribuiti sull’intero territorio nazionale di proprietà delle Regioni e delle Province autonome. Sono prevalentemente </a:t>
            </a:r>
            <a:r>
              <a:rPr lang="it-IT" sz="2000" b="1" dirty="0">
                <a:solidFill>
                  <a:prstClr val="black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pluviometri</a:t>
            </a:r>
            <a:r>
              <a:rPr lang="it-IT" sz="2000" dirty="0">
                <a:solidFill>
                  <a:prstClr val="black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e </a:t>
            </a:r>
            <a:r>
              <a:rPr lang="it-IT" sz="2000" b="1" dirty="0">
                <a:solidFill>
                  <a:prstClr val="black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idrometri</a:t>
            </a:r>
            <a:r>
              <a:rPr lang="it-IT" sz="2000" dirty="0">
                <a:solidFill>
                  <a:prstClr val="black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, ma anche anemometri, termometri, nivometri ...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908653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441325"/>
            <a:ext cx="5486400" cy="30861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85800" y="3716338"/>
            <a:ext cx="5486400" cy="4513262"/>
          </a:xfrm>
        </p:spPr>
        <p:txBody>
          <a:bodyPr/>
          <a:lstStyle/>
          <a:p>
            <a:pPr lvl="0">
              <a:spcBef>
                <a:spcPts val="600"/>
              </a:spcBef>
              <a:spcAft>
                <a:spcPts val="600"/>
              </a:spcAft>
              <a:defRPr/>
            </a:pP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La rete </a:t>
            </a:r>
            <a:r>
              <a:rPr lang="it-IT" sz="2000" dirty="0">
                <a:solidFill>
                  <a:prstClr val="black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di monitoraggio idro-meteorologica </a:t>
            </a: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è affiancata dalla </a:t>
            </a:r>
            <a:r>
              <a:rPr lang="it-IT" sz="20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rete radar meteorologica nazionale</a:t>
            </a: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.</a:t>
            </a:r>
          </a:p>
          <a:p>
            <a:pPr lvl="0">
              <a:spcBef>
                <a:spcPts val="600"/>
              </a:spcBef>
              <a:spcAft>
                <a:spcPts val="600"/>
              </a:spcAft>
              <a:defRPr/>
            </a:pP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Composta da </a:t>
            </a:r>
            <a:r>
              <a:rPr lang="it-IT" sz="20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24 radar</a:t>
            </a: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, è una rete </a:t>
            </a:r>
            <a:r>
              <a:rPr lang="it-IT" sz="20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federata</a:t>
            </a: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in quanto i radar sono di proprietà di diverse </a:t>
            </a:r>
            <a:r>
              <a:rPr lang="it-IT" sz="20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Amministrazioni</a:t>
            </a: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, fra i quali lo stesso </a:t>
            </a:r>
            <a:r>
              <a:rPr lang="it-IT" sz="20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Dipartimento</a:t>
            </a: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, le </a:t>
            </a:r>
            <a:r>
              <a:rPr lang="it-IT" sz="20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Regioni</a:t>
            </a: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, </a:t>
            </a:r>
            <a:r>
              <a:rPr lang="it-IT" sz="20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ENAV</a:t>
            </a: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, e l’</a:t>
            </a:r>
            <a:r>
              <a:rPr lang="it-IT" sz="20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Aeronautica Militare</a:t>
            </a: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368951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441325"/>
            <a:ext cx="5486400" cy="30861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85800" y="3716337"/>
            <a:ext cx="5486400" cy="4986337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600"/>
              </a:spcAft>
              <a:buClr>
                <a:srgbClr val="FF0000"/>
              </a:buClr>
              <a:buSzPct val="125000"/>
            </a:pP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Il Dipartimento sta poi sviluppando il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sistema di allarme pubblico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IT-</a:t>
            </a:r>
            <a:r>
              <a:rPr lang="it-IT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alert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che ha lo scopo di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diffondere allarmi pubblici 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agli utenti interessati da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gravi emergenze 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catastrofi imminenti o in corso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spcBef>
                <a:spcPts val="1200"/>
              </a:spcBef>
              <a:spcAft>
                <a:spcPts val="600"/>
              </a:spcAft>
              <a:buClr>
                <a:srgbClr val="FF0000"/>
              </a:buClr>
              <a:buSzPct val="125000"/>
            </a:pP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Anche attraverso un servizio di </a:t>
            </a:r>
            <a:r>
              <a:rPr lang="it-IT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  <a:r>
              <a:rPr lang="it-IT" sz="2000" i="1" dirty="0">
                <a:latin typeface="Arial" panose="020B0604020202020204" pitchFamily="34" charset="0"/>
                <a:cs typeface="Arial" panose="020B0604020202020204" pitchFamily="34" charset="0"/>
              </a:rPr>
              <a:t> broadcast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IT-</a:t>
            </a:r>
            <a:r>
              <a:rPr lang="it-IT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alert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 trasmette 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alla popolazione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messaggi nell’imminenza o nel caso di eventi calamitosi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it-IT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120683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441325"/>
            <a:ext cx="5486400" cy="30861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85800" y="3716338"/>
            <a:ext cx="5486400" cy="4968875"/>
          </a:xfrm>
        </p:spPr>
        <p:txBody>
          <a:bodyPr/>
          <a:lstStyle/>
          <a:p>
            <a:pPr>
              <a:spcBef>
                <a:spcPts val="600"/>
              </a:spcBef>
              <a:buClr>
                <a:srgbClr val="FF0000"/>
              </a:buClr>
            </a:pP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Al momento, IT-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alert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prevede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cinque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tipologie di messaggi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, fra i quali in particolare i messaggi di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Allerta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, di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Pericolo!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– per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piogge intense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e per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maremoti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– di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Emergenza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, oltre che messaggi di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Test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e di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Esercitazione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50620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441325"/>
            <a:ext cx="5486400" cy="30861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85800" y="3716338"/>
            <a:ext cx="5486400" cy="5149366"/>
          </a:xfrm>
        </p:spPr>
        <p:txBody>
          <a:bodyPr/>
          <a:lstStyle/>
          <a:p>
            <a:pPr lvl="0">
              <a:spcBef>
                <a:spcPts val="600"/>
              </a:spcBef>
              <a:spcAft>
                <a:spcPts val="600"/>
              </a:spcAft>
              <a:defRPr/>
            </a:pP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Un’ulteriore misura importante è quella che vede il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coinvolgimento attivo della Comunità scientifica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; una caratteristica che da sempre è parte integrante del Sistema Nazionale della Protezione Civile.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La collaborazione con la Comunità scientifica avviene sia nella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fase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di elaborazione delle strategie di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previsione e prevenzione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, sia nella fase di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gestione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delle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emergenze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Una delle componenti essenziali di questa collaborazione è la 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Commissione Nazionale per la Previsione e Prevenzione dei Grandi Rischi.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4329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0E4BB88-73EB-2547-A0A9-22FD5C1088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>
              <a:defRPr sz="3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387604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CA82A44-0981-874B-BEA8-706234AB19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80351"/>
          </a:xfrm>
        </p:spPr>
        <p:txBody>
          <a:bodyPr wrap="none" lIns="0" rIns="0">
            <a:normAutofit/>
          </a:bodyPr>
          <a:lstStyle>
            <a:lvl1pPr>
              <a:defRPr sz="3600" cap="all" baseline="0">
                <a:solidFill>
                  <a:srgbClr val="00316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53E3616-70B8-0447-A077-F07F33013D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Font typeface="Wingdings" pitchFamily="2" charset="2"/>
              <a:buChar char="§"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111B83B-4508-8B4F-BB3D-5F88C6647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18/12/20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14D18EC-8DB8-FB48-BB98-082C056BA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A38A98E-079C-E547-A746-38532EA20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3866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C385954B-4106-4147-A984-32747D2A0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AA996AA-A9C3-2D4D-8304-E6EEEA4B3D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BBED733-962C-0E4A-9B04-5A009E339A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DDC048-C890-4747-863F-0C98018BB10F}" type="datetimeFigureOut">
              <a:rPr lang="it-IT" smtClean="0"/>
              <a:t>18/12/20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77711B1-323D-3E46-82A0-A8B6B09193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8F736D4-1FFA-CE46-BDA2-9443F620AF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11929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18" Type="http://schemas.openxmlformats.org/officeDocument/2006/relationships/image" Target="../media/image30.gif"/><Relationship Id="rId26" Type="http://schemas.openxmlformats.org/officeDocument/2006/relationships/image" Target="../media/image38.jpeg"/><Relationship Id="rId3" Type="http://schemas.openxmlformats.org/officeDocument/2006/relationships/image" Target="../media/image15.png"/><Relationship Id="rId21" Type="http://schemas.openxmlformats.org/officeDocument/2006/relationships/image" Target="../media/image33.jpe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5" Type="http://schemas.openxmlformats.org/officeDocument/2006/relationships/image" Target="../media/image37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28.jpeg"/><Relationship Id="rId20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jpeg"/><Relationship Id="rId24" Type="http://schemas.openxmlformats.org/officeDocument/2006/relationships/image" Target="../media/image36.jpeg"/><Relationship Id="rId5" Type="http://schemas.openxmlformats.org/officeDocument/2006/relationships/image" Target="../media/image17.png"/><Relationship Id="rId15" Type="http://schemas.openxmlformats.org/officeDocument/2006/relationships/image" Target="../media/image27.jpeg"/><Relationship Id="rId23" Type="http://schemas.openxmlformats.org/officeDocument/2006/relationships/image" Target="../media/image35.jpeg"/><Relationship Id="rId28" Type="http://schemas.openxmlformats.org/officeDocument/2006/relationships/image" Target="../media/image40.jpeg"/><Relationship Id="rId10" Type="http://schemas.openxmlformats.org/officeDocument/2006/relationships/image" Target="../media/image22.jpeg"/><Relationship Id="rId19" Type="http://schemas.openxmlformats.org/officeDocument/2006/relationships/image" Target="../media/image31.png"/><Relationship Id="rId4" Type="http://schemas.openxmlformats.org/officeDocument/2006/relationships/image" Target="../media/image16.emf"/><Relationship Id="rId9" Type="http://schemas.openxmlformats.org/officeDocument/2006/relationships/image" Target="../media/image21.png"/><Relationship Id="rId14" Type="http://schemas.openxmlformats.org/officeDocument/2006/relationships/image" Target="../media/image26.png"/><Relationship Id="rId22" Type="http://schemas.openxmlformats.org/officeDocument/2006/relationships/image" Target="../media/image34.jpeg"/><Relationship Id="rId27" Type="http://schemas.openxmlformats.org/officeDocument/2006/relationships/image" Target="../media/image3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59946" y="4085978"/>
            <a:ext cx="108789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it-IT" sz="2400" b="1" dirty="0">
                <a:solidFill>
                  <a:prstClr val="white"/>
                </a:solidFill>
                <a:latin typeface="Arial"/>
                <a:cs typeface="Arial"/>
              </a:rPr>
              <a:t>Misure Nazionali per la Prevenzione Non Strutturale dei Rischi</a:t>
            </a:r>
          </a:p>
          <a:p>
            <a:pPr defTabSz="457200"/>
            <a:endParaRPr lang="it-IT" dirty="0">
              <a:solidFill>
                <a:prstClr val="white"/>
              </a:solidFill>
              <a:latin typeface="Arial"/>
              <a:cs typeface="Arial"/>
            </a:endParaRPr>
          </a:p>
          <a:p>
            <a:pPr defTabSz="457200"/>
            <a:r>
              <a:rPr lang="it-IT" dirty="0">
                <a:solidFill>
                  <a:srgbClr val="FFFF00"/>
                </a:solidFill>
                <a:latin typeface="Arial"/>
                <a:cs typeface="Arial"/>
              </a:rPr>
              <a:t>Fausto Guzzetti | Direttore, Ufficio attività tecnico-scientifiche per la previsione e prevenzione dei rischi</a:t>
            </a:r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6925CAF4-1106-EF4E-9512-10C5D726044E}"/>
              </a:ext>
            </a:extLst>
          </p:cNvPr>
          <p:cNvSpPr txBox="1"/>
          <p:nvPr/>
        </p:nvSpPr>
        <p:spPr>
          <a:xfrm>
            <a:off x="659946" y="2842362"/>
            <a:ext cx="11221213" cy="430887"/>
          </a:xfrm>
          <a:prstGeom prst="rect">
            <a:avLst/>
          </a:prstGeom>
          <a:solidFill>
            <a:srgbClr val="00366D"/>
          </a:solidFill>
        </p:spPr>
        <p:txBody>
          <a:bodyPr wrap="none" rtlCol="0">
            <a:spAutoFit/>
          </a:bodyPr>
          <a:lstStyle/>
          <a:p>
            <a:pPr defTabSz="457200"/>
            <a:r>
              <a:rPr lang="it-IT" sz="2200" b="1" dirty="0" err="1">
                <a:solidFill>
                  <a:srgbClr val="B89963"/>
                </a:solidFill>
                <a:latin typeface="Arial"/>
                <a:cs typeface="Arial"/>
              </a:rPr>
              <a:t>webinar</a:t>
            </a:r>
            <a:r>
              <a:rPr lang="it-IT" sz="2200" b="1" dirty="0">
                <a:solidFill>
                  <a:srgbClr val="B89963"/>
                </a:solidFill>
                <a:latin typeface="Arial"/>
                <a:cs typeface="Arial"/>
              </a:rPr>
              <a:t> sul Presidio Territoriale Idraulico e Idrogeologico nella Regione Basilicata</a:t>
            </a:r>
            <a:endParaRPr lang="it-IT" sz="2200" dirty="0">
              <a:solidFill>
                <a:srgbClr val="B89963"/>
              </a:solidFill>
              <a:latin typeface="Arial"/>
              <a:cs typeface="Arial"/>
            </a:endParaRPr>
          </a:p>
        </p:txBody>
      </p:sp>
      <p:sp>
        <p:nvSpPr>
          <p:cNvPr id="6" name="TextBox 2">
            <a:extLst>
              <a:ext uri="{FF2B5EF4-FFF2-40B4-BE49-F238E27FC236}">
                <a16:creationId xmlns:a16="http://schemas.microsoft.com/office/drawing/2014/main" id="{7026479C-C59E-7842-A58B-988BB53E9E00}"/>
              </a:ext>
            </a:extLst>
          </p:cNvPr>
          <p:cNvSpPr txBox="1"/>
          <p:nvPr/>
        </p:nvSpPr>
        <p:spPr>
          <a:xfrm>
            <a:off x="659946" y="3464170"/>
            <a:ext cx="2539478" cy="430887"/>
          </a:xfrm>
          <a:prstGeom prst="rect">
            <a:avLst/>
          </a:prstGeom>
          <a:solidFill>
            <a:srgbClr val="003261"/>
          </a:solidFill>
        </p:spPr>
        <p:txBody>
          <a:bodyPr wrap="none" rtlCol="0">
            <a:spAutoFit/>
          </a:bodyPr>
          <a:lstStyle/>
          <a:p>
            <a:pPr defTabSz="457200"/>
            <a:r>
              <a:rPr lang="it-IT" sz="2200" dirty="0">
                <a:solidFill>
                  <a:schemeClr val="bg1"/>
                </a:solidFill>
                <a:latin typeface="Arial"/>
                <a:cs typeface="Arial"/>
              </a:rPr>
              <a:t>18 dicembre 2020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3BF711F-0010-1644-B93E-3A7BD78730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1928" y="5706544"/>
            <a:ext cx="804176" cy="1022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32420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C1D89CD-C844-3045-915F-B77F6574E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Centri di competenza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36255487-08FA-6D42-998E-4A46330E60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2137" y="3249961"/>
            <a:ext cx="2905856" cy="1013051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7878E9EE-3D15-7A47-818A-35B0D0E713C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644"/>
          <a:stretch/>
        </p:blipFill>
        <p:spPr>
          <a:xfrm>
            <a:off x="663871" y="4115076"/>
            <a:ext cx="4609234" cy="720000"/>
          </a:xfrm>
          <a:prstGeom prst="rect">
            <a:avLst/>
          </a:prstGeom>
        </p:spPr>
      </p:pic>
      <p:pic>
        <p:nvPicPr>
          <p:cNvPr id="6" name="Picture 2" descr="Home - -">
            <a:extLst>
              <a:ext uri="{FF2B5EF4-FFF2-40B4-BE49-F238E27FC236}">
                <a16:creationId xmlns:a16="http://schemas.microsoft.com/office/drawing/2014/main" id="{565BF509-CBFC-474D-B2BC-5C66C6E80A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71" y="3254544"/>
            <a:ext cx="1515022" cy="86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ASI | Agenzia Spaziale Italiana">
            <a:extLst>
              <a:ext uri="{FF2B5EF4-FFF2-40B4-BE49-F238E27FC236}">
                <a16:creationId xmlns:a16="http://schemas.microsoft.com/office/drawing/2014/main" id="{4E7A63A4-5DD9-C648-A9E0-B7471E5A77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71" y="2437614"/>
            <a:ext cx="1536853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Bollettino Meteo Neve | Scuola Sciescursionismo &amp; Telemark CAI Levante  Ligure">
            <a:extLst>
              <a:ext uri="{FF2B5EF4-FFF2-40B4-BE49-F238E27FC236}">
                <a16:creationId xmlns:a16="http://schemas.microsoft.com/office/drawing/2014/main" id="{74FC1F6A-3D3A-5440-B380-F9EBD1F1A2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71" y="1526043"/>
            <a:ext cx="1996950" cy="814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2" descr="AIPO - Agenzia Interregionale per il fiume PO">
            <a:extLst>
              <a:ext uri="{FF2B5EF4-FFF2-40B4-BE49-F238E27FC236}">
                <a16:creationId xmlns:a16="http://schemas.microsoft.com/office/drawing/2014/main" id="{8B06B37E-2FE0-FE4A-8050-5B6DC6B898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9324" y="2556299"/>
            <a:ext cx="2194117" cy="584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4" descr="ISPRA :: Catasto Nazionale Rifiuti">
            <a:extLst>
              <a:ext uri="{FF2B5EF4-FFF2-40B4-BE49-F238E27FC236}">
                <a16:creationId xmlns:a16="http://schemas.microsoft.com/office/drawing/2014/main" id="{937A65B3-ABDD-A541-9AC1-A477E709F5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782"/>
          <a:stretch/>
        </p:blipFill>
        <p:spPr bwMode="auto">
          <a:xfrm>
            <a:off x="5992251" y="1612078"/>
            <a:ext cx="1908184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6" descr="Il logo di Arpae | Arpae Emilia-Romagna">
            <a:extLst>
              <a:ext uri="{FF2B5EF4-FFF2-40B4-BE49-F238E27FC236}">
                <a16:creationId xmlns:a16="http://schemas.microsoft.com/office/drawing/2014/main" id="{44B1EB6B-C6AA-D84C-88F4-D26F64C2C6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54"/>
          <a:stretch/>
        </p:blipFill>
        <p:spPr bwMode="auto">
          <a:xfrm>
            <a:off x="8365899" y="1597424"/>
            <a:ext cx="1503284" cy="835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8" descr="logo arpa — Arpa Piemonte">
            <a:extLst>
              <a:ext uri="{FF2B5EF4-FFF2-40B4-BE49-F238E27FC236}">
                <a16:creationId xmlns:a16="http://schemas.microsoft.com/office/drawing/2014/main" id="{511EB1DF-AB54-2E49-9D9B-7067C87C87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9685" y="1620683"/>
            <a:ext cx="1759034" cy="812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0" descr="Download - CentroMS">
            <a:extLst>
              <a:ext uri="{FF2B5EF4-FFF2-40B4-BE49-F238E27FC236}">
                <a16:creationId xmlns:a16="http://schemas.microsoft.com/office/drawing/2014/main" id="{44D27D89-101E-2740-9589-8FE5065019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7472" y="3470328"/>
            <a:ext cx="1371433" cy="1154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2" descr="logo IREA CNR orizzontale">
            <a:extLst>
              <a:ext uri="{FF2B5EF4-FFF2-40B4-BE49-F238E27FC236}">
                <a16:creationId xmlns:a16="http://schemas.microsoft.com/office/drawing/2014/main" id="{E858C65E-CE3F-104A-B9D3-A344DAB4B9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0489" y="1383316"/>
            <a:ext cx="2480098" cy="1049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4" descr="RICERCA OLTRE LA RICERCA: I PRIMI 15 ANNI DEL CETEMPS">
            <a:extLst>
              <a:ext uri="{FF2B5EF4-FFF2-40B4-BE49-F238E27FC236}">
                <a16:creationId xmlns:a16="http://schemas.microsoft.com/office/drawing/2014/main" id="{03F15403-78B8-1C47-930D-FE196F108F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4248" y="5746647"/>
            <a:ext cx="1909565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Mission | CNR - IRSA Istituto di Ricerca Sulle Acque - Water Research  Institute">
            <a:extLst>
              <a:ext uri="{FF2B5EF4-FFF2-40B4-BE49-F238E27FC236}">
                <a16:creationId xmlns:a16="http://schemas.microsoft.com/office/drawing/2014/main" id="{F34C0A94-48BA-6C4A-9DB5-DA6D1F16B9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20"/>
          <a:stretch/>
        </p:blipFill>
        <p:spPr bwMode="auto">
          <a:xfrm>
            <a:off x="10896358" y="3473533"/>
            <a:ext cx="1116680" cy="1609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Terremoto dell'Emilia: report preliminare sui danni r">
            <a:extLst>
              <a:ext uri="{FF2B5EF4-FFF2-40B4-BE49-F238E27FC236}">
                <a16:creationId xmlns:a16="http://schemas.microsoft.com/office/drawing/2014/main" id="{256DA447-95B4-6043-AD2D-A6065EC43B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9383" y="4826990"/>
            <a:ext cx="3539335" cy="86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Logo Istituto di metodologie per l'analisi ambientale (IMAA)">
            <a:extLst>
              <a:ext uri="{FF2B5EF4-FFF2-40B4-BE49-F238E27FC236}">
                <a16:creationId xmlns:a16="http://schemas.microsoft.com/office/drawing/2014/main" id="{A0803ECE-822A-5540-A73C-5490A181CA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2544" y="3860903"/>
            <a:ext cx="1883786" cy="865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1B0ECC0C-E11E-1F42-BDA8-B229C346E7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4236" y="2731259"/>
            <a:ext cx="1614482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6" descr="Rubrica a cura delGen. Paolo PAGANO1 con la collaborazionedelCNMCA2">
            <a:extLst>
              <a:ext uri="{FF2B5EF4-FFF2-40B4-BE49-F238E27FC236}">
                <a16:creationId xmlns:a16="http://schemas.microsoft.com/office/drawing/2014/main" id="{20528CCD-F178-7B42-A6AD-2109739425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7179" y="2506175"/>
            <a:ext cx="968457" cy="964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8" descr="CIMA Research Foundation - Home | Facebook">
            <a:extLst>
              <a:ext uri="{FF2B5EF4-FFF2-40B4-BE49-F238E27FC236}">
                <a16:creationId xmlns:a16="http://schemas.microsoft.com/office/drawing/2014/main" id="{0214174D-D8B3-204A-853E-6BBFEB34E4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0121" y="2249098"/>
            <a:ext cx="1128331" cy="1128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ome New | CNR IBE Training Initiative">
            <a:extLst>
              <a:ext uri="{FF2B5EF4-FFF2-40B4-BE49-F238E27FC236}">
                <a16:creationId xmlns:a16="http://schemas.microsoft.com/office/drawing/2014/main" id="{E53139E9-8F94-1749-BA18-ADA897B5B85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75" b="19808"/>
          <a:stretch/>
        </p:blipFill>
        <p:spPr bwMode="auto">
          <a:xfrm>
            <a:off x="5301892" y="2522552"/>
            <a:ext cx="1128332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>
            <a:extLst>
              <a:ext uri="{FF2B5EF4-FFF2-40B4-BE49-F238E27FC236}">
                <a16:creationId xmlns:a16="http://schemas.microsoft.com/office/drawing/2014/main" id="{EA9A98F7-FC07-3A4D-AD81-22839BA9A1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28" b="27998"/>
          <a:stretch/>
        </p:blipFill>
        <p:spPr bwMode="auto">
          <a:xfrm>
            <a:off x="3057751" y="4827025"/>
            <a:ext cx="1842689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Ateneo | UniTrento">
            <a:extLst>
              <a:ext uri="{FF2B5EF4-FFF2-40B4-BE49-F238E27FC236}">
                <a16:creationId xmlns:a16="http://schemas.microsoft.com/office/drawing/2014/main" id="{69B31CA8-E8CA-EF47-94D3-8BE584E9E0C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22" t="33791" r="21047" b="32428"/>
          <a:stretch/>
        </p:blipFill>
        <p:spPr bwMode="auto">
          <a:xfrm>
            <a:off x="5337472" y="4835076"/>
            <a:ext cx="2663160" cy="857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Video Gallery | Fondazione Eucentre | For Your Safety | Pavia">
            <a:extLst>
              <a:ext uri="{FF2B5EF4-FFF2-40B4-BE49-F238E27FC236}">
                <a16:creationId xmlns:a16="http://schemas.microsoft.com/office/drawing/2014/main" id="{7C4FE38A-D28C-874F-A46E-79C957F296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t="24803" r="8963" b="27080"/>
          <a:stretch/>
        </p:blipFill>
        <p:spPr bwMode="auto">
          <a:xfrm>
            <a:off x="4900440" y="5746647"/>
            <a:ext cx="2200069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home - Autorità di Bacino Distrettuale del Fiume Po">
            <a:extLst>
              <a:ext uri="{FF2B5EF4-FFF2-40B4-BE49-F238E27FC236}">
                <a16:creationId xmlns:a16="http://schemas.microsoft.com/office/drawing/2014/main" id="{3C3ECC3E-2CF3-2042-8C54-8EAB01DCEC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0459" y="6545322"/>
            <a:ext cx="3412987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sito istituzionale dell'abt | Autorità di Bacino del fiume Tevere">
            <a:extLst>
              <a:ext uri="{FF2B5EF4-FFF2-40B4-BE49-F238E27FC236}">
                <a16:creationId xmlns:a16="http://schemas.microsoft.com/office/drawing/2014/main" id="{264C39A7-843C-C640-9C73-BB12CD6D3C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7137" y="5875906"/>
            <a:ext cx="4705901" cy="590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4" name="Picture 26" descr="Whistleblowing INGV">
            <a:extLst>
              <a:ext uri="{FF2B5EF4-FFF2-40B4-BE49-F238E27FC236}">
                <a16:creationId xmlns:a16="http://schemas.microsoft.com/office/drawing/2014/main" id="{482A4EEA-68C0-BF48-9B27-7C27190DAAA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589"/>
          <a:stretch/>
        </p:blipFill>
        <p:spPr bwMode="auto">
          <a:xfrm>
            <a:off x="537390" y="5054303"/>
            <a:ext cx="2040231" cy="1412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LTER-Italia | Il network di ricerca ecologica a lungo termine">
            <a:extLst>
              <a:ext uri="{FF2B5EF4-FFF2-40B4-BE49-F238E27FC236}">
                <a16:creationId xmlns:a16="http://schemas.microsoft.com/office/drawing/2014/main" id="{E524D957-9EB7-D94D-A744-8EBB4011E8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269" y="3490617"/>
            <a:ext cx="1738211" cy="1410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10231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1" t="5911" r="4442"/>
          <a:stretch/>
        </p:blipFill>
        <p:spPr bwMode="auto">
          <a:xfrm>
            <a:off x="7723248" y="1245476"/>
            <a:ext cx="3630552" cy="540787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CasellaDiTesto 7"/>
          <p:cNvSpPr txBox="1"/>
          <p:nvPr/>
        </p:nvSpPr>
        <p:spPr>
          <a:xfrm>
            <a:off x="838200" y="2500604"/>
            <a:ext cx="6514322" cy="3867505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noAutofit/>
          </a:bodyPr>
          <a:lstStyle>
            <a:defPPr>
              <a:defRPr lang="it-IT"/>
            </a:defPPr>
            <a:lvl1pPr>
              <a:spcBef>
                <a:spcPct val="50000"/>
              </a:spcBef>
              <a:buClr>
                <a:schemeClr val="accent2"/>
              </a:buClr>
              <a:defRPr sz="1400"/>
            </a:lvl1pPr>
          </a:lstStyle>
          <a:p>
            <a:pPr lvl="0" defTabSz="914294">
              <a:buClr>
                <a:srgbClr val="3333CC"/>
              </a:buClr>
              <a:defRPr/>
            </a:pPr>
            <a:r>
              <a:rPr lang="it-IT" sz="28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DIRETTIVA DEL P.C.M. 24/02/2015 </a:t>
            </a:r>
          </a:p>
          <a:p>
            <a:pPr lvl="0" defTabSz="914294">
              <a:spcBef>
                <a:spcPts val="1200"/>
              </a:spcBef>
              <a:spcAft>
                <a:spcPts val="600"/>
              </a:spcAft>
              <a:buClr>
                <a:srgbClr val="3333CC"/>
              </a:buClr>
              <a:defRPr/>
            </a:pPr>
            <a:r>
              <a:rPr kumimoji="0" lang="it-IT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Fornisce </a:t>
            </a:r>
            <a:r>
              <a:rPr kumimoji="0" lang="it-IT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indirizzi operativi </a:t>
            </a:r>
            <a:r>
              <a:rPr kumimoji="0" lang="it-IT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inerenti la </a:t>
            </a:r>
            <a:r>
              <a:rPr kumimoji="0" lang="it-IT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predisposizione della parte dei piani di gestione del rischio di alluvioni relativa al sistema di allertamento</a:t>
            </a:r>
            <a:r>
              <a:rPr kumimoji="0" lang="it-IT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kumimoji="0" lang="it-IT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nazionale</a:t>
            </a:r>
            <a:r>
              <a:rPr kumimoji="0" lang="it-IT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per il rischio idraulico ai fini di protezione civile.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197819DD-BE72-6A4B-9565-2AEB3D107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/>
              <a:t>Supporto tecnico ad attività d’indirizzo</a:t>
            </a:r>
          </a:p>
        </p:txBody>
      </p:sp>
    </p:spTree>
    <p:extLst>
      <p:ext uri="{BB962C8B-B14F-4D97-AF65-F5344CB8AC3E}">
        <p14:creationId xmlns:p14="http://schemas.microsoft.com/office/powerpoint/2010/main" val="33492834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4">
            <a:extLst>
              <a:ext uri="{FF2B5EF4-FFF2-40B4-BE49-F238E27FC236}">
                <a16:creationId xmlns:a16="http://schemas.microsoft.com/office/drawing/2014/main" id="{58A9481B-1983-464F-8AC7-0EBB9F332F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964" y="1250456"/>
            <a:ext cx="10866280" cy="51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it-IT" dirty="0">
                <a:cs typeface="Arial" charset="0"/>
              </a:rPr>
              <a:t>Direttiva del Presidente del Consiglio dei Ministri recante “</a:t>
            </a:r>
            <a:r>
              <a:rPr lang="it-IT" b="1" dirty="0">
                <a:cs typeface="Arial" charset="0"/>
              </a:rPr>
              <a:t>Indirizzi per la predisposizione dei piani di protezione civile ai diversi livelli territoriali</a:t>
            </a:r>
            <a:r>
              <a:rPr lang="it-IT" dirty="0">
                <a:cs typeface="Arial" charset="0"/>
              </a:rPr>
              <a:t>”</a:t>
            </a:r>
          </a:p>
          <a:p>
            <a:endParaRPr lang="it-IT" sz="1800" dirty="0">
              <a:cs typeface="Arial" charset="0"/>
            </a:endParaRPr>
          </a:p>
          <a:p>
            <a:pPr eaLnBrk="1" hangingPunct="1">
              <a:spcBef>
                <a:spcPts val="400"/>
              </a:spcBef>
              <a:spcAft>
                <a:spcPts val="400"/>
              </a:spcAft>
              <a:buClr>
                <a:srgbClr val="003A70"/>
              </a:buClr>
            </a:pPr>
            <a:r>
              <a:rPr lang="it-IT" sz="2000" dirty="0">
                <a:cs typeface="Arial" charset="0"/>
              </a:rPr>
              <a:t>1. </a:t>
            </a:r>
            <a:r>
              <a:rPr lang="it-IT" sz="2000" b="1" dirty="0">
                <a:cs typeface="Arial" charset="0"/>
              </a:rPr>
              <a:t>Contenuti del PPC</a:t>
            </a:r>
            <a:r>
              <a:rPr lang="it-IT" sz="2000" dirty="0">
                <a:cs typeface="Arial" charset="0"/>
              </a:rPr>
              <a:t> regionale, provinciale / città metropolitana e comunale</a:t>
            </a:r>
          </a:p>
          <a:p>
            <a:pPr eaLnBrk="1" hangingPunct="1">
              <a:spcBef>
                <a:spcPts val="400"/>
              </a:spcBef>
              <a:spcAft>
                <a:spcPts val="400"/>
              </a:spcAft>
              <a:buClr>
                <a:srgbClr val="003A70"/>
              </a:buClr>
            </a:pPr>
            <a:r>
              <a:rPr lang="it-IT" sz="2000" dirty="0">
                <a:cs typeface="Arial" charset="0"/>
              </a:rPr>
              <a:t>2. Definizione </a:t>
            </a:r>
            <a:r>
              <a:rPr lang="it-IT" sz="2000" b="1" dirty="0">
                <a:cs typeface="Arial" charset="0"/>
              </a:rPr>
              <a:t>ambiti territoriali </a:t>
            </a:r>
            <a:r>
              <a:rPr lang="it-IT" sz="2000" dirty="0">
                <a:cs typeface="Arial" charset="0"/>
              </a:rPr>
              <a:t>e organizzativi ottimali e contenuti </a:t>
            </a:r>
            <a:r>
              <a:rPr lang="it-IT" sz="2000" b="1" dirty="0">
                <a:cs typeface="Arial" charset="0"/>
              </a:rPr>
              <a:t>del PPC d’ambito</a:t>
            </a:r>
          </a:p>
          <a:p>
            <a:pPr eaLnBrk="1" hangingPunct="1">
              <a:spcBef>
                <a:spcPts val="400"/>
              </a:spcBef>
              <a:spcAft>
                <a:spcPts val="400"/>
              </a:spcAft>
              <a:buClr>
                <a:srgbClr val="003A70"/>
              </a:buClr>
            </a:pPr>
            <a:r>
              <a:rPr lang="it-IT" sz="2000" dirty="0">
                <a:cs typeface="Arial" charset="0"/>
              </a:rPr>
              <a:t>3. </a:t>
            </a:r>
            <a:r>
              <a:rPr lang="it-IT" sz="2000" b="1" dirty="0">
                <a:cs typeface="Arial" charset="0"/>
              </a:rPr>
              <a:t>Pianificazioni</a:t>
            </a:r>
            <a:r>
              <a:rPr lang="it-IT" sz="2000" dirty="0">
                <a:cs typeface="Arial" charset="0"/>
              </a:rPr>
              <a:t> di PC</a:t>
            </a:r>
          </a:p>
          <a:p>
            <a:pPr eaLnBrk="1" hangingPunct="1">
              <a:spcBef>
                <a:spcPts val="400"/>
              </a:spcBef>
              <a:spcAft>
                <a:spcPts val="400"/>
              </a:spcAft>
              <a:buClr>
                <a:srgbClr val="003A70"/>
              </a:buClr>
            </a:pPr>
            <a:r>
              <a:rPr lang="it-IT" sz="2000" dirty="0">
                <a:cs typeface="Arial" charset="0"/>
              </a:rPr>
              <a:t>4. </a:t>
            </a:r>
            <a:r>
              <a:rPr lang="it-IT" sz="2000" b="1" dirty="0">
                <a:cs typeface="Arial" charset="0"/>
              </a:rPr>
              <a:t>Approvazione</a:t>
            </a:r>
            <a:r>
              <a:rPr lang="it-IT" sz="2000" dirty="0">
                <a:cs typeface="Arial" charset="0"/>
              </a:rPr>
              <a:t>, </a:t>
            </a:r>
            <a:r>
              <a:rPr lang="it-IT" sz="2000" b="1" dirty="0">
                <a:cs typeface="Arial" charset="0"/>
              </a:rPr>
              <a:t>monitoraggio</a:t>
            </a:r>
            <a:r>
              <a:rPr lang="it-IT" sz="2000" dirty="0">
                <a:cs typeface="Arial" charset="0"/>
              </a:rPr>
              <a:t>, </a:t>
            </a:r>
            <a:r>
              <a:rPr lang="it-IT" sz="2000" b="1" dirty="0">
                <a:cs typeface="Arial" charset="0"/>
              </a:rPr>
              <a:t>aggiornamento</a:t>
            </a:r>
            <a:r>
              <a:rPr lang="it-IT" sz="2000" dirty="0">
                <a:cs typeface="Arial" charset="0"/>
              </a:rPr>
              <a:t>, </a:t>
            </a:r>
            <a:r>
              <a:rPr lang="it-IT" sz="2000" b="1" dirty="0">
                <a:cs typeface="Arial" charset="0"/>
              </a:rPr>
              <a:t>valutazione</a:t>
            </a:r>
            <a:r>
              <a:rPr lang="it-IT" sz="2000" dirty="0">
                <a:cs typeface="Arial" charset="0"/>
              </a:rPr>
              <a:t> dei PPC</a:t>
            </a:r>
          </a:p>
          <a:p>
            <a:pPr eaLnBrk="1" hangingPunct="1">
              <a:spcBef>
                <a:spcPts val="400"/>
              </a:spcBef>
              <a:spcAft>
                <a:spcPts val="400"/>
              </a:spcAft>
              <a:buClr>
                <a:srgbClr val="003A70"/>
              </a:buClr>
            </a:pPr>
            <a:r>
              <a:rPr lang="it-IT" sz="2000" dirty="0">
                <a:cs typeface="Arial" charset="0"/>
              </a:rPr>
              <a:t>5. </a:t>
            </a:r>
            <a:r>
              <a:rPr lang="it-IT" sz="2000" b="1" dirty="0">
                <a:cs typeface="Arial" charset="0"/>
              </a:rPr>
              <a:t>Esercitazioni</a:t>
            </a:r>
            <a:r>
              <a:rPr lang="it-IT" sz="2000" dirty="0">
                <a:cs typeface="Arial" charset="0"/>
              </a:rPr>
              <a:t> di PC</a:t>
            </a:r>
          </a:p>
          <a:p>
            <a:pPr eaLnBrk="1" hangingPunct="1">
              <a:spcBef>
                <a:spcPts val="400"/>
              </a:spcBef>
              <a:spcAft>
                <a:spcPts val="400"/>
              </a:spcAft>
              <a:buClr>
                <a:srgbClr val="003A70"/>
              </a:buClr>
            </a:pPr>
            <a:r>
              <a:rPr lang="it-IT" sz="2000" dirty="0">
                <a:cs typeface="Arial" charset="0"/>
              </a:rPr>
              <a:t>6. Organizzazione informativa dei </a:t>
            </a:r>
            <a:r>
              <a:rPr lang="it-IT" sz="2000" b="1" dirty="0">
                <a:cs typeface="Arial" charset="0"/>
              </a:rPr>
              <a:t>dati territoriali </a:t>
            </a:r>
            <a:r>
              <a:rPr lang="it-IT" sz="2000" dirty="0">
                <a:cs typeface="Arial" charset="0"/>
              </a:rPr>
              <a:t>della pianificazione di PC</a:t>
            </a:r>
          </a:p>
          <a:p>
            <a:pPr eaLnBrk="1" hangingPunct="1">
              <a:spcBef>
                <a:spcPts val="400"/>
              </a:spcBef>
              <a:spcAft>
                <a:spcPts val="400"/>
              </a:spcAft>
              <a:buClr>
                <a:srgbClr val="003A70"/>
              </a:buClr>
            </a:pPr>
            <a:r>
              <a:rPr lang="it-IT" sz="2000" dirty="0">
                <a:cs typeface="Arial" charset="0"/>
              </a:rPr>
              <a:t>7. Coordinamento della </a:t>
            </a:r>
            <a:r>
              <a:rPr lang="it-IT" sz="2000" b="1" dirty="0">
                <a:cs typeface="Arial" charset="0"/>
              </a:rPr>
              <a:t>pianificazione</a:t>
            </a:r>
            <a:r>
              <a:rPr lang="it-IT" sz="2000" dirty="0">
                <a:cs typeface="Arial" charset="0"/>
              </a:rPr>
              <a:t> e </a:t>
            </a:r>
            <a:r>
              <a:rPr lang="it-IT" sz="2000" b="1" dirty="0">
                <a:cs typeface="Arial" charset="0"/>
              </a:rPr>
              <a:t>programmazione</a:t>
            </a:r>
            <a:r>
              <a:rPr lang="it-IT" sz="2000" dirty="0">
                <a:cs typeface="Arial" charset="0"/>
              </a:rPr>
              <a:t> territoriale con i PPC</a:t>
            </a:r>
          </a:p>
          <a:p>
            <a:pPr eaLnBrk="1" hangingPunct="1">
              <a:spcBef>
                <a:spcPts val="400"/>
              </a:spcBef>
              <a:spcAft>
                <a:spcPts val="400"/>
              </a:spcAft>
              <a:buClr>
                <a:srgbClr val="003A70"/>
              </a:buClr>
            </a:pPr>
            <a:r>
              <a:rPr lang="it-IT" sz="2000" dirty="0">
                <a:cs typeface="Arial" charset="0"/>
              </a:rPr>
              <a:t>8. </a:t>
            </a:r>
            <a:r>
              <a:rPr lang="it-IT" sz="2000" b="1" dirty="0">
                <a:cs typeface="Arial" charset="0"/>
              </a:rPr>
              <a:t>Partecipazione</a:t>
            </a:r>
            <a:r>
              <a:rPr lang="it-IT" sz="2000" dirty="0">
                <a:cs typeface="Arial" charset="0"/>
              </a:rPr>
              <a:t> dei cittadini all’attività di pianificazione di PC</a:t>
            </a:r>
          </a:p>
          <a:p>
            <a:pPr eaLnBrk="1" hangingPunct="1">
              <a:spcBef>
                <a:spcPts val="400"/>
              </a:spcBef>
              <a:spcAft>
                <a:spcPts val="400"/>
              </a:spcAft>
              <a:buClr>
                <a:srgbClr val="003A70"/>
              </a:buClr>
            </a:pPr>
            <a:r>
              <a:rPr lang="it-IT" sz="2000" dirty="0">
                <a:cs typeface="Arial" charset="0"/>
              </a:rPr>
              <a:t>9. </a:t>
            </a:r>
            <a:r>
              <a:rPr lang="it-IT" sz="2000" b="1" dirty="0">
                <a:cs typeface="Arial" charset="0"/>
              </a:rPr>
              <a:t>Informazione</a:t>
            </a:r>
            <a:r>
              <a:rPr lang="it-IT" sz="2000" dirty="0">
                <a:cs typeface="Arial" charset="0"/>
              </a:rPr>
              <a:t> alla popolazione</a:t>
            </a:r>
          </a:p>
          <a:p>
            <a:pPr eaLnBrk="1" hangingPunct="1">
              <a:spcBef>
                <a:spcPts val="400"/>
              </a:spcBef>
              <a:spcAft>
                <a:spcPts val="400"/>
              </a:spcAft>
              <a:buClr>
                <a:srgbClr val="003A70"/>
              </a:buClr>
            </a:pPr>
            <a:r>
              <a:rPr lang="it-IT" sz="2000" dirty="0">
                <a:cs typeface="Arial" charset="0"/>
              </a:rPr>
              <a:t>10. </a:t>
            </a:r>
            <a:r>
              <a:rPr lang="it-IT" sz="2000" b="1" dirty="0">
                <a:cs typeface="Arial" charset="0"/>
              </a:rPr>
              <a:t>Formazione</a:t>
            </a:r>
            <a:r>
              <a:rPr lang="it-IT" sz="2000" dirty="0">
                <a:cs typeface="Arial" charset="0"/>
              </a:rPr>
              <a:t> 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2D60D8F9-592A-4741-B7BC-52240C0741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PIANIFICAZIONE</a:t>
            </a:r>
            <a:r>
              <a:rPr lang="it-IT" baseline="0" dirty="0"/>
              <a:t> DI PROTEZIONE CIVILE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458160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950" y="1518640"/>
            <a:ext cx="4453650" cy="4874227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</p:spPr>
      </p:pic>
      <p:sp>
        <p:nvSpPr>
          <p:cNvPr id="3" name="Rettangolo 2"/>
          <p:cNvSpPr/>
          <p:nvPr/>
        </p:nvSpPr>
        <p:spPr>
          <a:xfrm rot="16200000">
            <a:off x="-1685067" y="3806677"/>
            <a:ext cx="50066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dirty="0">
                <a:solidFill>
                  <a:srgbClr val="4040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Veneto e Friuli-Venezia Giulia, 5-9 giugno 2018</a:t>
            </a:r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9581" y="1554229"/>
            <a:ext cx="3769507" cy="4838638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</p:spPr>
      </p:pic>
      <p:sp>
        <p:nvSpPr>
          <p:cNvPr id="12" name="Rettangolo 11"/>
          <p:cNvSpPr/>
          <p:nvPr/>
        </p:nvSpPr>
        <p:spPr>
          <a:xfrm rot="16200000">
            <a:off x="5653028" y="4752995"/>
            <a:ext cx="2910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solidFill>
                  <a:srgbClr val="4040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Twist - 24-27 ottobre 2013</a:t>
            </a:r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olo 6">
            <a:extLst>
              <a:ext uri="{FF2B5EF4-FFF2-40B4-BE49-F238E27FC236}">
                <a16:creationId xmlns:a16="http://schemas.microsoft.com/office/drawing/2014/main" id="{AB6D41F6-015D-1746-8CA9-08E3A7B17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b="1" dirty="0">
                <a:solidFill>
                  <a:srgbClr val="003A70"/>
                </a:solidFill>
                <a:latin typeface="Arial Bold" charset="0"/>
                <a:cs typeface="Arial Bold" charset="0"/>
              </a:rPr>
              <a:t>Esercitazioni nazionali protezione civile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892755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/>
          <p:cNvSpPr txBox="1"/>
          <p:nvPr/>
        </p:nvSpPr>
        <p:spPr>
          <a:xfrm>
            <a:off x="918210" y="4758948"/>
            <a:ext cx="58826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94"/>
            <a:r>
              <a:rPr lang="it-IT" sz="24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“Io non rischio” </a:t>
            </a:r>
            <a:r>
              <a:rPr lang="it-IT" sz="24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è la campagna di comunicazione nazionale sulle </a:t>
            </a:r>
            <a:r>
              <a:rPr lang="it-IT" sz="24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buone pratiche</a:t>
            </a:r>
            <a:r>
              <a:rPr lang="it-IT" sz="24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di protezione civile. 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1B8DCE87-3208-1A4E-B786-FC277D172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Informare la popolazione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C57D236F-F913-6E4A-B488-EBCE154219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8120" y="1303654"/>
            <a:ext cx="3773065" cy="5197809"/>
          </a:xfrm>
          <a:prstGeom prst="rect">
            <a:avLst/>
          </a:prstGeom>
          <a:ln w="3175">
            <a:solidFill>
              <a:schemeClr val="bg2">
                <a:lumMod val="2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070649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4">
            <a:extLst>
              <a:ext uri="{FF2B5EF4-FFF2-40B4-BE49-F238E27FC236}">
                <a16:creationId xmlns:a16="http://schemas.microsoft.com/office/drawing/2014/main" id="{58A9481B-1983-464F-8AC7-0EBB9F332F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964" y="1361292"/>
            <a:ext cx="11367710" cy="489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539750" indent="-493713"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+mj-lt"/>
              <a:buAutoNum type="alphaLcPeriod"/>
              <a:tabLst/>
            </a:pPr>
            <a:r>
              <a:rPr lang="it-IT" sz="2800" b="1" dirty="0">
                <a:cs typeface="Arial" charset="0"/>
              </a:rPr>
              <a:t>Allertamento</a:t>
            </a:r>
            <a:r>
              <a:rPr lang="it-IT" sz="2800" dirty="0">
                <a:cs typeface="Arial" charset="0"/>
              </a:rPr>
              <a:t> del Servizio Nazionale della Protezione Civile</a:t>
            </a:r>
          </a:p>
          <a:p>
            <a:pPr marL="539750" indent="-493713"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+mj-lt"/>
              <a:buAutoNum type="alphaLcPeriod"/>
              <a:tabLst/>
            </a:pPr>
            <a:r>
              <a:rPr lang="it-IT" sz="2800" b="1" dirty="0">
                <a:cs typeface="Arial" charset="0"/>
              </a:rPr>
              <a:t>Pianificazione</a:t>
            </a:r>
            <a:r>
              <a:rPr lang="it-IT" sz="2800" dirty="0">
                <a:cs typeface="Arial" charset="0"/>
              </a:rPr>
              <a:t> di protezione civile</a:t>
            </a:r>
          </a:p>
          <a:p>
            <a:pPr marL="539750" indent="-493713"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+mj-lt"/>
              <a:buAutoNum type="alphaLcPeriod"/>
              <a:tabLst/>
            </a:pPr>
            <a:r>
              <a:rPr lang="it-IT" sz="2800" b="1" dirty="0">
                <a:cs typeface="Arial" charset="0"/>
              </a:rPr>
              <a:t>Formazione</a:t>
            </a:r>
            <a:r>
              <a:rPr lang="it-IT" sz="2800" dirty="0">
                <a:cs typeface="Arial" charset="0"/>
              </a:rPr>
              <a:t> di competenze professionali</a:t>
            </a:r>
          </a:p>
          <a:p>
            <a:pPr marL="539750" indent="-493713"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+mj-lt"/>
              <a:buAutoNum type="alphaLcPeriod"/>
              <a:tabLst/>
            </a:pPr>
            <a:r>
              <a:rPr lang="it-IT" sz="2800" dirty="0">
                <a:cs typeface="Arial" charset="0"/>
              </a:rPr>
              <a:t>Applicazione e aggiornamento della </a:t>
            </a:r>
            <a:r>
              <a:rPr lang="it-IT" sz="2800" b="1" dirty="0">
                <a:cs typeface="Arial" charset="0"/>
              </a:rPr>
              <a:t>normativa</a:t>
            </a:r>
            <a:r>
              <a:rPr lang="it-IT" sz="2800" dirty="0">
                <a:cs typeface="Arial" charset="0"/>
              </a:rPr>
              <a:t> tecnica</a:t>
            </a:r>
          </a:p>
          <a:p>
            <a:pPr marL="539750" indent="-493713"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+mj-lt"/>
              <a:buAutoNum type="alphaLcPeriod"/>
              <a:tabLst/>
            </a:pPr>
            <a:r>
              <a:rPr lang="it-IT" sz="2800" dirty="0">
                <a:cs typeface="Arial" charset="0"/>
              </a:rPr>
              <a:t>Diffusione della </a:t>
            </a:r>
            <a:r>
              <a:rPr lang="it-IT" sz="2800" b="1" dirty="0">
                <a:cs typeface="Arial" charset="0"/>
              </a:rPr>
              <a:t>conoscenza</a:t>
            </a:r>
            <a:r>
              <a:rPr lang="it-IT" sz="2800" dirty="0">
                <a:cs typeface="Arial" charset="0"/>
              </a:rPr>
              <a:t> e della </a:t>
            </a:r>
            <a:r>
              <a:rPr lang="it-IT" sz="2800" b="1" dirty="0">
                <a:cs typeface="Arial" charset="0"/>
              </a:rPr>
              <a:t>cultura</a:t>
            </a:r>
            <a:r>
              <a:rPr lang="it-IT" sz="2800" dirty="0">
                <a:cs typeface="Arial" charset="0"/>
              </a:rPr>
              <a:t> della protezione civile</a:t>
            </a:r>
          </a:p>
          <a:p>
            <a:pPr marL="539750" indent="-493713"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+mj-lt"/>
              <a:buAutoNum type="alphaLcPeriod"/>
              <a:tabLst/>
            </a:pPr>
            <a:r>
              <a:rPr lang="it-IT" sz="2800" b="1" dirty="0">
                <a:cs typeface="Arial" charset="0"/>
              </a:rPr>
              <a:t>Informazione</a:t>
            </a:r>
            <a:r>
              <a:rPr lang="it-IT" sz="2800" dirty="0">
                <a:cs typeface="Arial" charset="0"/>
              </a:rPr>
              <a:t> alla </a:t>
            </a:r>
            <a:r>
              <a:rPr lang="it-IT" sz="2800" b="1" dirty="0">
                <a:cs typeface="Arial" charset="0"/>
              </a:rPr>
              <a:t>popolazione</a:t>
            </a:r>
            <a:r>
              <a:rPr lang="it-IT" sz="2800" dirty="0">
                <a:cs typeface="Arial" charset="0"/>
              </a:rPr>
              <a:t> su scenari di rischio e norme comportamentali</a:t>
            </a:r>
          </a:p>
          <a:p>
            <a:pPr marL="539750" indent="-493713" eaLnBrk="1" hangingPunct="1">
              <a:spcBef>
                <a:spcPts val="600"/>
              </a:spcBef>
              <a:buClr>
                <a:schemeClr val="tx1"/>
              </a:buClr>
              <a:buFont typeface="+mj-lt"/>
              <a:buAutoNum type="alphaLcPeriod"/>
              <a:tabLst/>
            </a:pPr>
            <a:r>
              <a:rPr lang="it-IT" sz="2800" dirty="0">
                <a:cs typeface="Arial" charset="0"/>
              </a:rPr>
              <a:t>Promozione e organizzazione di </a:t>
            </a:r>
            <a:r>
              <a:rPr lang="it-IT" sz="2800" b="1" dirty="0">
                <a:cs typeface="Arial" charset="0"/>
              </a:rPr>
              <a:t>esercitazioni</a:t>
            </a:r>
            <a:r>
              <a:rPr lang="it-IT" sz="2800" dirty="0">
                <a:cs typeface="Arial" charset="0"/>
              </a:rPr>
              <a:t> e attività addestrative</a:t>
            </a:r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0608EA9A-DE3C-934D-B14F-A76F2A2AD5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 eaLnBrk="1" latinLnBrk="0" hangingPunct="1"/>
            <a:r>
              <a:rPr lang="it-IT" sz="2800" b="1" kern="1200" dirty="0">
                <a:solidFill>
                  <a:srgbClr val="003A70"/>
                </a:solidFill>
                <a:effectLst/>
                <a:latin typeface="Arial Bold"/>
                <a:ea typeface="+mn-ea"/>
                <a:cs typeface="Arial Bold"/>
              </a:rPr>
              <a:t>Prevenzione non strutturale nel Codice di P.C.</a:t>
            </a:r>
            <a:endParaRPr lang="it-IT" dirty="0">
              <a:effectLst/>
            </a:endParaRP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CFEB0650-9361-8A4A-B7E0-8090F4F7580D}"/>
              </a:ext>
            </a:extLst>
          </p:cNvPr>
          <p:cNvSpPr/>
          <p:nvPr/>
        </p:nvSpPr>
        <p:spPr>
          <a:xfrm>
            <a:off x="7582972" y="6308209"/>
            <a:ext cx="3923227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it-IT" sz="20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D.lgs. 1/2018, art. 2, comma 4 </a:t>
            </a:r>
            <a:endParaRPr lang="it-IT" sz="20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889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432088"/>
            <a:ext cx="10573824" cy="5247399"/>
          </a:xfrm>
          <a:prstGeom prst="rect">
            <a:avLst/>
          </a:prstGeom>
        </p:spPr>
      </p:pic>
      <p:sp>
        <p:nvSpPr>
          <p:cNvPr id="3" name="Titolo 2">
            <a:extLst>
              <a:ext uri="{FF2B5EF4-FFF2-40B4-BE49-F238E27FC236}">
                <a16:creationId xmlns:a16="http://schemas.microsoft.com/office/drawing/2014/main" id="{79CF43F5-61E9-F343-ACD7-1A253DDEDF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800" b="1" kern="1200" dirty="0">
                <a:solidFill>
                  <a:srgbClr val="003A70"/>
                </a:solidFill>
                <a:effectLst/>
                <a:latin typeface="Arial Bold"/>
                <a:ea typeface="+mn-ea"/>
                <a:cs typeface="Arial Bold"/>
              </a:rPr>
              <a:t>Misure mitigazione rischio idrogeologico e idraulico</a:t>
            </a:r>
            <a:r>
              <a:rPr lang="it-IT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341485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D20C97C8-0015-8647-AC72-2A721B379EF2}"/>
              </a:ext>
            </a:extLst>
          </p:cNvPr>
          <p:cNvSpPr txBox="1"/>
          <p:nvPr/>
        </p:nvSpPr>
        <p:spPr>
          <a:xfrm>
            <a:off x="623251" y="3372044"/>
            <a:ext cx="6429058" cy="196355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noAutofit/>
          </a:bodyPr>
          <a:lstStyle>
            <a:defPPr>
              <a:defRPr lang="it-IT"/>
            </a:defPPr>
            <a:lvl1pPr>
              <a:spcBef>
                <a:spcPct val="50000"/>
              </a:spcBef>
              <a:buClr>
                <a:schemeClr val="accent2"/>
              </a:buClr>
              <a:defRPr sz="1400"/>
            </a:lvl1pPr>
          </a:lstStyle>
          <a:p>
            <a:pPr lvl="0" defTabSz="914294">
              <a:buClr>
                <a:srgbClr val="3333CC"/>
              </a:buClr>
              <a:defRPr/>
            </a:pPr>
            <a:r>
              <a:rPr lang="it-IT" sz="24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Compiti</a:t>
            </a:r>
          </a:p>
          <a:p>
            <a:pPr marL="180975" lvl="0" indent="-180975" defTabSz="401163" fontAlgn="base">
              <a:spcBef>
                <a:spcPts val="400"/>
              </a:spcBef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Raccogliere e condividere dati</a:t>
            </a:r>
          </a:p>
          <a:p>
            <a:pPr marL="180975" lvl="0" indent="-180975" defTabSz="401163" fontAlgn="base">
              <a:spcBef>
                <a:spcPts val="400"/>
              </a:spcBef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Analisi in tempo reale</a:t>
            </a:r>
          </a:p>
          <a:p>
            <a:pPr marL="180975" lvl="0" indent="-180975" defTabSz="401163" fontAlgn="base">
              <a:spcBef>
                <a:spcPts val="400"/>
              </a:spcBef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Emissione e diffusione Avvisi e Bollettini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" t="9113" r="429" b="284"/>
          <a:stretch/>
        </p:blipFill>
        <p:spPr bwMode="auto">
          <a:xfrm>
            <a:off x="7555230" y="1059150"/>
            <a:ext cx="4353783" cy="5614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6" name="Gruppo 17"/>
          <p:cNvGrpSpPr>
            <a:grpSpLocks/>
          </p:cNvGrpSpPr>
          <p:nvPr/>
        </p:nvGrpSpPr>
        <p:grpSpPr bwMode="auto">
          <a:xfrm>
            <a:off x="588122" y="5383188"/>
            <a:ext cx="6316262" cy="1167171"/>
            <a:chOff x="271156" y="5085184"/>
            <a:chExt cx="5858549" cy="1400592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duotone>
                <a:prstClr val="black"/>
                <a:srgbClr val="00000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5" r="4281" b="31984"/>
            <a:stretch/>
          </p:blipFill>
          <p:spPr bwMode="auto">
            <a:xfrm>
              <a:off x="271156" y="5085184"/>
              <a:ext cx="5858549" cy="14005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" name="CasellaDiTesto 20"/>
            <p:cNvSpPr txBox="1">
              <a:spLocks noChangeArrowheads="1"/>
            </p:cNvSpPr>
            <p:nvPr/>
          </p:nvSpPr>
          <p:spPr bwMode="auto">
            <a:xfrm>
              <a:off x="392621" y="5357411"/>
              <a:ext cx="1696673" cy="886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09" tIns="45704" rIns="91409" bIns="45704">
              <a:spAutoFit/>
            </a:bodyPr>
            <a:lstStyle>
              <a:lvl1pPr defTabSz="401638" eaLnBrk="0" hangingPunct="0"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1pPr>
              <a:lvl2pPr defTabSz="401638" eaLnBrk="0" hangingPunct="0"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2pPr>
              <a:lvl3pPr defTabSz="401638" eaLnBrk="0" hangingPunct="0"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3pPr>
              <a:lvl4pPr defTabSz="401638" eaLnBrk="0" hangingPunct="0"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4pPr>
              <a:lvl5pPr defTabSz="401638" eaLnBrk="0" hangingPunct="0"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5pPr>
              <a:lvl6pPr marL="2511425" indent="-225425" defTabSz="401638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6pPr>
              <a:lvl7pPr marL="2968625" indent="-225425" defTabSz="401638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7pPr>
              <a:lvl8pPr marL="3425825" indent="-225425" defTabSz="401638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8pPr>
              <a:lvl9pPr marL="3883025" indent="-225425" defTabSz="401638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9pPr>
            </a:lstStyle>
            <a:p>
              <a:pPr marL="0" marR="0" lvl="0" indent="0" algn="ctr" defTabSz="40163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altLang="it-IT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500/21 CF </a:t>
              </a:r>
            </a:p>
            <a:p>
              <a:pPr marL="0" marR="0" lvl="0" indent="0" algn="ctr" defTabSz="40163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altLang="it-IT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persone</a:t>
              </a:r>
            </a:p>
          </p:txBody>
        </p:sp>
        <p:sp>
          <p:nvSpPr>
            <p:cNvPr id="19" name="CasellaDiTesto 22"/>
            <p:cNvSpPr txBox="1">
              <a:spLocks noChangeArrowheads="1"/>
            </p:cNvSpPr>
            <p:nvPr/>
          </p:nvSpPr>
          <p:spPr bwMode="auto">
            <a:xfrm>
              <a:off x="2419040" y="5359135"/>
              <a:ext cx="896804" cy="886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09" tIns="45704" rIns="91409" bIns="45704">
              <a:spAutoFit/>
            </a:bodyPr>
            <a:lstStyle>
              <a:lvl1pPr defTabSz="401638" eaLnBrk="0" hangingPunct="0"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1pPr>
              <a:lvl2pPr defTabSz="401638" eaLnBrk="0" hangingPunct="0"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2pPr>
              <a:lvl3pPr defTabSz="401638" eaLnBrk="0" hangingPunct="0"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3pPr>
              <a:lvl4pPr defTabSz="401638" eaLnBrk="0" hangingPunct="0"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4pPr>
              <a:lvl5pPr defTabSz="401638" eaLnBrk="0" hangingPunct="0"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5pPr>
              <a:lvl6pPr marL="2511425" indent="-225425" defTabSz="401638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6pPr>
              <a:lvl7pPr marL="2968625" indent="-225425" defTabSz="401638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7pPr>
              <a:lvl8pPr marL="3425825" indent="-225425" defTabSz="401638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8pPr>
              <a:lvl9pPr marL="3883025" indent="-225425" defTabSz="401638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9pPr>
            </a:lstStyle>
            <a:p>
              <a:pPr marL="0" marR="0" lvl="0" indent="0" algn="ctr" defTabSz="40163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altLang="it-IT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5200</a:t>
              </a:r>
            </a:p>
            <a:p>
              <a:pPr marR="0" lvl="0" algn="ctr" defTabSz="40163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tabLst/>
                <a:defRPr/>
              </a:pPr>
              <a:r>
                <a:rPr kumimoji="0" lang="it-IT" altLang="it-IT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stazioni</a:t>
              </a:r>
            </a:p>
          </p:txBody>
        </p:sp>
        <p:sp>
          <p:nvSpPr>
            <p:cNvPr id="20" name="CasellaDiTesto 23"/>
            <p:cNvSpPr txBox="1">
              <a:spLocks noChangeArrowheads="1"/>
            </p:cNvSpPr>
            <p:nvPr/>
          </p:nvSpPr>
          <p:spPr bwMode="auto">
            <a:xfrm>
              <a:off x="3591322" y="5419068"/>
              <a:ext cx="670805" cy="886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09" tIns="45704" rIns="91409" bIns="45704">
              <a:spAutoFit/>
            </a:bodyPr>
            <a:lstStyle>
              <a:lvl1pPr defTabSz="401638" eaLnBrk="0" hangingPunct="0"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1pPr>
              <a:lvl2pPr defTabSz="401638" eaLnBrk="0" hangingPunct="0"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2pPr>
              <a:lvl3pPr defTabSz="401638" eaLnBrk="0" hangingPunct="0"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3pPr>
              <a:lvl4pPr defTabSz="401638" eaLnBrk="0" hangingPunct="0"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4pPr>
              <a:lvl5pPr defTabSz="401638" eaLnBrk="0" hangingPunct="0"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5pPr>
              <a:lvl6pPr marL="2511425" indent="-225425" defTabSz="401638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6pPr>
              <a:lvl7pPr marL="2968625" indent="-225425" defTabSz="401638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7pPr>
              <a:lvl8pPr marL="3425825" indent="-225425" defTabSz="401638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8pPr>
              <a:lvl9pPr marL="3883025" indent="-225425" defTabSz="401638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9pPr>
            </a:lstStyle>
            <a:p>
              <a:pPr marL="0" marR="0" lvl="0" indent="0" algn="ctr" defTabSz="40163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altLang="it-IT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24</a:t>
              </a:r>
              <a:r>
                <a:rPr kumimoji="0" lang="it-IT" altLang="it-IT" sz="22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  <a:p>
              <a:pPr marR="0" lvl="0" algn="ctr" defTabSz="40163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tabLst/>
                <a:defRPr/>
              </a:pPr>
              <a:r>
                <a:rPr kumimoji="0" lang="it-IT" altLang="it-IT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radar</a:t>
              </a:r>
            </a:p>
          </p:txBody>
        </p:sp>
        <p:sp>
          <p:nvSpPr>
            <p:cNvPr id="21" name="CasellaDiTesto 24"/>
            <p:cNvSpPr txBox="1">
              <a:spLocks noChangeArrowheads="1"/>
            </p:cNvSpPr>
            <p:nvPr/>
          </p:nvSpPr>
          <p:spPr bwMode="auto">
            <a:xfrm>
              <a:off x="4416426" y="5419068"/>
              <a:ext cx="1646172" cy="886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09" tIns="45704" rIns="91409" bIns="45704">
              <a:spAutoFit/>
            </a:bodyPr>
            <a:lstStyle>
              <a:lvl1pPr defTabSz="401638" eaLnBrk="0" hangingPunct="0"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1pPr>
              <a:lvl2pPr defTabSz="401638" eaLnBrk="0" hangingPunct="0"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2pPr>
              <a:lvl3pPr defTabSz="401638" eaLnBrk="0" hangingPunct="0"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3pPr>
              <a:lvl4pPr defTabSz="401638" eaLnBrk="0" hangingPunct="0"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4pPr>
              <a:lvl5pPr defTabSz="401638" eaLnBrk="0" hangingPunct="0"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5pPr>
              <a:lvl6pPr marL="2511425" indent="-225425" defTabSz="401638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6pPr>
              <a:lvl7pPr marL="2968625" indent="-225425" defTabSz="401638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7pPr>
              <a:lvl8pPr marL="3425825" indent="-225425" defTabSz="401638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8pPr>
              <a:lvl9pPr marL="3883025" indent="-225425" defTabSz="401638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9pPr>
            </a:lstStyle>
            <a:p>
              <a:pPr marL="0" marR="0" lvl="0" indent="0" algn="ctr" defTabSz="40163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altLang="it-IT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H24</a:t>
              </a:r>
            </a:p>
            <a:p>
              <a:pPr marL="0" marR="0" lvl="0" indent="0" algn="ctr" defTabSz="40163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altLang="it-IT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365 giorni/anno</a:t>
              </a:r>
            </a:p>
          </p:txBody>
        </p:sp>
      </p:grpSp>
      <p:sp>
        <p:nvSpPr>
          <p:cNvPr id="2" name="Titolo 1">
            <a:extLst>
              <a:ext uri="{FF2B5EF4-FFF2-40B4-BE49-F238E27FC236}">
                <a16:creationId xmlns:a16="http://schemas.microsoft.com/office/drawing/2014/main" id="{72B12EC3-6FD1-2949-B0D4-F0BA42AD4E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 eaLnBrk="1" latinLnBrk="0" hangingPunct="1"/>
            <a:r>
              <a:rPr lang="it-IT" sz="2800" b="1" kern="1200" dirty="0">
                <a:solidFill>
                  <a:srgbClr val="003A70"/>
                </a:solidFill>
                <a:effectLst/>
                <a:latin typeface="Arial Bold"/>
                <a:ea typeface="+mn-ea"/>
                <a:cs typeface="Arial Bold"/>
              </a:rPr>
              <a:t>Allertamento: Rete dei Centri Funzionali</a:t>
            </a:r>
            <a:endParaRPr lang="it-IT" dirty="0">
              <a:effectLst/>
            </a:endParaRP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7F2FC559-554F-104B-BA27-986B62510B68}"/>
              </a:ext>
            </a:extLst>
          </p:cNvPr>
          <p:cNvSpPr txBox="1"/>
          <p:nvPr/>
        </p:nvSpPr>
        <p:spPr>
          <a:xfrm>
            <a:off x="623251" y="1522403"/>
            <a:ext cx="6744957" cy="1906597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noAutofit/>
          </a:bodyPr>
          <a:lstStyle>
            <a:defPPr>
              <a:defRPr lang="it-IT"/>
            </a:defPPr>
            <a:lvl1pPr>
              <a:spcBef>
                <a:spcPct val="50000"/>
              </a:spcBef>
              <a:buClr>
                <a:schemeClr val="accent2"/>
              </a:buClr>
              <a:defRPr sz="1400"/>
            </a:lvl1pPr>
          </a:lstStyle>
          <a:p>
            <a:pPr defTabSz="401163" fontAlgn="base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00000"/>
              <a:defRPr/>
            </a:pPr>
            <a:r>
              <a:rPr lang="it-IT" sz="24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Dir. PCM 27/02/2004</a:t>
            </a:r>
          </a:p>
          <a:p>
            <a:pPr marL="180975" indent="-180975" defTabSz="401163" fontAlgn="base">
              <a:spcBef>
                <a:spcPts val="400"/>
              </a:spcBef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Soggetti statali e regionali coordinati</a:t>
            </a:r>
          </a:p>
          <a:p>
            <a:pPr marL="180975" indent="-180975" defTabSz="401163" fontAlgn="base">
              <a:spcBef>
                <a:spcPts val="400"/>
              </a:spcBef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Responsabilità della valutazione del livello di criticità</a:t>
            </a:r>
          </a:p>
          <a:p>
            <a:pPr marL="180975" lvl="0" indent="-180975" defTabSz="401163" fontAlgn="base">
              <a:spcBef>
                <a:spcPts val="400"/>
              </a:spcBef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La Regione è l’attore principale</a:t>
            </a:r>
          </a:p>
        </p:txBody>
      </p:sp>
    </p:spTree>
    <p:extLst>
      <p:ext uri="{BB962C8B-B14F-4D97-AF65-F5344CB8AC3E}">
        <p14:creationId xmlns:p14="http://schemas.microsoft.com/office/powerpoint/2010/main" val="1735434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781355E-8449-A841-9E20-1BA8F9E4BB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 eaLnBrk="1" latinLnBrk="0" hangingPunct="1"/>
            <a:r>
              <a:rPr lang="it-IT" sz="2800" b="1" kern="1200" dirty="0">
                <a:solidFill>
                  <a:srgbClr val="003A70"/>
                </a:solidFill>
                <a:effectLst/>
                <a:latin typeface="Arial Bold"/>
                <a:ea typeface="+mn-ea"/>
                <a:cs typeface="Arial Bold"/>
              </a:rPr>
              <a:t>Allertamento: Rete Idro-Meteo di Monitoraggio</a:t>
            </a:r>
            <a:endParaRPr lang="it-IT" dirty="0">
              <a:effectLst/>
            </a:endParaRP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C24540F8-80E3-8545-ADF2-48390FD4CC09}"/>
              </a:ext>
            </a:extLst>
          </p:cNvPr>
          <p:cNvSpPr txBox="1"/>
          <p:nvPr/>
        </p:nvSpPr>
        <p:spPr>
          <a:xfrm>
            <a:off x="545575" y="6095324"/>
            <a:ext cx="3763127" cy="629747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 algn="ctr">
              <a:buClr>
                <a:srgbClr val="FF0000"/>
              </a:buClr>
              <a:buSzPct val="150000"/>
              <a:defRPr/>
            </a:pPr>
            <a:r>
              <a:rPr lang="it-IT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Helvetica Neue Light" panose="02000403000000020004" pitchFamily="2" charset="0"/>
                <a:cs typeface="Arial" panose="020B0604020202020204" pitchFamily="34" charset="0"/>
              </a:rPr>
              <a:t>Stazioni di misura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9852DB5-91F8-5F47-A957-93C8B157DDE1}"/>
              </a:ext>
            </a:extLst>
          </p:cNvPr>
          <p:cNvSpPr txBox="1"/>
          <p:nvPr/>
        </p:nvSpPr>
        <p:spPr>
          <a:xfrm>
            <a:off x="4467953" y="6095324"/>
            <a:ext cx="3676185" cy="629747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 algn="ctr">
              <a:buClr>
                <a:srgbClr val="FF0000"/>
              </a:buClr>
              <a:buSzPct val="150000"/>
              <a:defRPr/>
            </a:pPr>
            <a:r>
              <a:rPr lang="it-IT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Helvetica Neue Light" panose="02000403000000020004" pitchFamily="2" charset="0"/>
                <a:cs typeface="Arial" panose="020B0604020202020204" pitchFamily="34" charset="0"/>
              </a:rPr>
              <a:t>Pioggia cumulata</a:t>
            </a:r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23F50C79-C5E3-4145-BB47-460D8CF49162}"/>
              </a:ext>
            </a:extLst>
          </p:cNvPr>
          <p:cNvSpPr txBox="1"/>
          <p:nvPr/>
        </p:nvSpPr>
        <p:spPr>
          <a:xfrm>
            <a:off x="8303388" y="6095324"/>
            <a:ext cx="3600583" cy="629747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 algn="ctr">
              <a:buClr>
                <a:srgbClr val="FF0000"/>
              </a:buClr>
              <a:buSzPct val="150000"/>
              <a:defRPr/>
            </a:pPr>
            <a:r>
              <a:rPr lang="it-IT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Helvetica Neue Light" panose="02000403000000020004" pitchFamily="2" charset="0"/>
                <a:cs typeface="Arial" panose="020B0604020202020204" pitchFamily="34" charset="0"/>
              </a:rPr>
              <a:t>Zone di allerta</a:t>
            </a: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953" y="1466350"/>
            <a:ext cx="3676185" cy="4722974"/>
          </a:xfrm>
          <a:prstGeom prst="rect">
            <a:avLst/>
          </a:prstGeom>
          <a:noFill/>
          <a:ln w="6350">
            <a:solidFill>
              <a:schemeClr val="bg2">
                <a:lumMod val="2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575" y="1466350"/>
            <a:ext cx="3763127" cy="4722974"/>
          </a:xfrm>
          <a:prstGeom prst="rect">
            <a:avLst/>
          </a:prstGeom>
          <a:noFill/>
          <a:ln w="6350">
            <a:solidFill>
              <a:schemeClr val="bg2">
                <a:lumMod val="2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3390" y="1466350"/>
            <a:ext cx="3600582" cy="4709780"/>
          </a:xfrm>
          <a:prstGeom prst="rect">
            <a:avLst/>
          </a:prstGeom>
          <a:noFill/>
          <a:ln w="6350">
            <a:solidFill>
              <a:schemeClr val="bg2">
                <a:lumMod val="2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07542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9955" y="1244803"/>
            <a:ext cx="4242379" cy="517400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1246" y="1244804"/>
            <a:ext cx="4596695" cy="517128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95D04381-E522-AB4A-A950-CDC45ADB33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 eaLnBrk="1" latinLnBrk="0" hangingPunct="1"/>
            <a:r>
              <a:rPr lang="it-IT" sz="2800" b="1" kern="1200" dirty="0">
                <a:solidFill>
                  <a:srgbClr val="003A70"/>
                </a:solidFill>
                <a:effectLst/>
                <a:latin typeface="Arial Bold"/>
                <a:ea typeface="+mn-ea"/>
                <a:cs typeface="Arial Bold"/>
              </a:rPr>
              <a:t>Allertamento: Rete Radar </a:t>
            </a:r>
            <a:r>
              <a:rPr lang="it-IT" sz="2800" b="1" kern="1200" dirty="0" err="1">
                <a:solidFill>
                  <a:srgbClr val="003A70"/>
                </a:solidFill>
                <a:effectLst/>
                <a:latin typeface="Arial Bold"/>
                <a:ea typeface="+mn-ea"/>
                <a:cs typeface="Arial Bold"/>
              </a:rPr>
              <a:t>mETEO</a:t>
            </a:r>
            <a:r>
              <a:rPr lang="it-IT" sz="2800" b="1" kern="1200" dirty="0">
                <a:solidFill>
                  <a:srgbClr val="003A70"/>
                </a:solidFill>
                <a:effectLst/>
                <a:latin typeface="Arial Bold"/>
                <a:ea typeface="+mn-ea"/>
                <a:cs typeface="Arial Bold"/>
              </a:rPr>
              <a:t> Nazionale</a:t>
            </a:r>
            <a:endParaRPr lang="it-IT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951852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7BFA9869-D581-ED4B-B961-5DF5ECA469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ALLARME</a:t>
            </a:r>
            <a:r>
              <a:rPr lang="it-IT" baseline="0" dirty="0"/>
              <a:t> PUBBLICO IT-ALERT</a:t>
            </a:r>
            <a:endParaRPr lang="it-IT" dirty="0"/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8CA3014B-9D2A-4B42-A567-CE00347E28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10751"/>
            <a:ext cx="8260080" cy="4351338"/>
          </a:xfrm>
        </p:spPr>
        <p:txBody>
          <a:bodyPr/>
          <a:lstStyle/>
          <a:p>
            <a:pPr marL="268288" indent="-268288">
              <a:spcBef>
                <a:spcPts val="1200"/>
              </a:spcBef>
              <a:spcAft>
                <a:spcPts val="600"/>
              </a:spcAft>
              <a:buClr>
                <a:srgbClr val="FF0000"/>
              </a:buClr>
              <a:buSzPct val="125000"/>
            </a:pP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Per la </a:t>
            </a:r>
            <a:r>
              <a:rPr lang="it-IT" sz="2800" b="1" dirty="0">
                <a:latin typeface="Arial" panose="020B0604020202020204" pitchFamily="34" charset="0"/>
                <a:cs typeface="Arial" panose="020B0604020202020204" pitchFamily="34" charset="0"/>
              </a:rPr>
              <a:t>diffusione di allarmi pubblici </a:t>
            </a: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agli utenti interessati da </a:t>
            </a:r>
            <a:r>
              <a:rPr lang="it-IT" sz="2800" b="1" dirty="0">
                <a:latin typeface="Arial" panose="020B0604020202020204" pitchFamily="34" charset="0"/>
                <a:cs typeface="Arial" panose="020B0604020202020204" pitchFamily="34" charset="0"/>
              </a:rPr>
              <a:t>gravi emergenze </a:t>
            </a: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lang="it-IT" sz="2800" b="1" dirty="0">
                <a:latin typeface="Arial" panose="020B0604020202020204" pitchFamily="34" charset="0"/>
                <a:cs typeface="Arial" panose="020B0604020202020204" pitchFamily="34" charset="0"/>
              </a:rPr>
              <a:t>catastrofi imminenti o in corso</a:t>
            </a: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68288" indent="-268288">
              <a:spcBef>
                <a:spcPts val="1200"/>
              </a:spcBef>
              <a:spcAft>
                <a:spcPts val="600"/>
              </a:spcAft>
              <a:buClr>
                <a:srgbClr val="FF0000"/>
              </a:buClr>
              <a:buSzPct val="125000"/>
            </a:pP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Anche attraverso un servizio di </a:t>
            </a:r>
            <a:r>
              <a:rPr lang="it-IT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  <a:r>
              <a:rPr lang="it-IT" sz="2800" i="1" dirty="0">
                <a:latin typeface="Arial" panose="020B0604020202020204" pitchFamily="34" charset="0"/>
                <a:cs typeface="Arial" panose="020B0604020202020204" pitchFamily="34" charset="0"/>
              </a:rPr>
              <a:t> broadcast service</a:t>
            </a: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800" b="1" dirty="0">
                <a:latin typeface="Arial" panose="020B0604020202020204" pitchFamily="34" charset="0"/>
                <a:cs typeface="Arial" panose="020B0604020202020204" pitchFamily="34" charset="0"/>
              </a:rPr>
              <a:t>IT-</a:t>
            </a:r>
            <a:r>
              <a:rPr lang="it-IT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alert</a:t>
            </a:r>
            <a:r>
              <a:rPr lang="it-IT" sz="2800" b="1" dirty="0">
                <a:latin typeface="Arial" panose="020B0604020202020204" pitchFamily="34" charset="0"/>
                <a:cs typeface="Arial" panose="020B0604020202020204" pitchFamily="34" charset="0"/>
              </a:rPr>
              <a:t> trasmette </a:t>
            </a: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alla popolazione </a:t>
            </a:r>
            <a:r>
              <a:rPr lang="it-IT" sz="2800" b="1" dirty="0">
                <a:latin typeface="Arial" panose="020B0604020202020204" pitchFamily="34" charset="0"/>
                <a:cs typeface="Arial" panose="020B0604020202020204" pitchFamily="34" charset="0"/>
              </a:rPr>
              <a:t>messaggi nell’imminenza o nel caso di eventi calamitosi</a:t>
            </a: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it-IT" sz="2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2FADC64E-E6F6-B748-99E1-FAF91E7CE382}"/>
              </a:ext>
            </a:extLst>
          </p:cNvPr>
          <p:cNvSpPr txBox="1"/>
          <p:nvPr/>
        </p:nvSpPr>
        <p:spPr>
          <a:xfrm>
            <a:off x="781032" y="5862089"/>
            <a:ext cx="10629935" cy="629747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 algn="r">
              <a:buClr>
                <a:srgbClr val="FF0000"/>
              </a:buClr>
              <a:buSzPct val="150000"/>
              <a:defRPr/>
            </a:pPr>
            <a:r>
              <a:rPr lang="it-IT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Helvetica Neue Light" panose="02000403000000020004" pitchFamily="2" charset="0"/>
                <a:cs typeface="Arial" panose="020B0604020202020204" pitchFamily="34" charset="0"/>
              </a:rPr>
              <a:t>D. </a:t>
            </a:r>
            <a:r>
              <a:rPr lang="it-IT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Helvetica Neue Light" panose="02000403000000020004" pitchFamily="2" charset="0"/>
                <a:cs typeface="Arial" panose="020B0604020202020204" pitchFamily="34" charset="0"/>
              </a:rPr>
              <a:t>lgs</a:t>
            </a:r>
            <a:r>
              <a:rPr lang="it-IT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Helvetica Neue Light" panose="02000403000000020004" pitchFamily="2" charset="0"/>
                <a:cs typeface="Arial" panose="020B0604020202020204" pitchFamily="34" charset="0"/>
              </a:rPr>
              <a:t>. 1/8/2003, n. 259, Codice delle comunicazioni elettroniche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6309A8C2-974B-6646-86BF-91BD3E9A8B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4040" y="1618558"/>
            <a:ext cx="2199751" cy="193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1861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7BFA9869-D581-ED4B-B961-5DF5ECA469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ALLARME</a:t>
            </a:r>
            <a:r>
              <a:rPr lang="it-IT" baseline="0" dirty="0"/>
              <a:t> PUBBLICO IT-ALERT</a:t>
            </a:r>
            <a:endParaRPr lang="it-IT" dirty="0"/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8CA3014B-9D2A-4B42-A567-CE00347E28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10751"/>
            <a:ext cx="8260080" cy="4351338"/>
          </a:xfrm>
        </p:spPr>
        <p:txBody>
          <a:bodyPr/>
          <a:lstStyle/>
          <a:p>
            <a:pPr>
              <a:spcBef>
                <a:spcPts val="600"/>
              </a:spcBef>
              <a:buClr>
                <a:srgbClr val="FF0000"/>
              </a:buClr>
            </a:pPr>
            <a:r>
              <a:rPr lang="it-IT" sz="2800" dirty="0"/>
              <a:t>Allerta</a:t>
            </a:r>
          </a:p>
          <a:p>
            <a:pPr>
              <a:spcBef>
                <a:spcPts val="600"/>
              </a:spcBef>
              <a:buClr>
                <a:srgbClr val="FF0000"/>
              </a:buClr>
            </a:pPr>
            <a:r>
              <a:rPr lang="it-IT" sz="2800" dirty="0"/>
              <a:t>Pericolo!</a:t>
            </a:r>
          </a:p>
          <a:p>
            <a:pPr>
              <a:spcBef>
                <a:spcPts val="600"/>
              </a:spcBef>
              <a:buClr>
                <a:srgbClr val="FF0000"/>
              </a:buClr>
            </a:pPr>
            <a:r>
              <a:rPr lang="it-IT" sz="2800" dirty="0"/>
              <a:t>Emergenza</a:t>
            </a:r>
          </a:p>
          <a:p>
            <a:pPr>
              <a:spcBef>
                <a:spcPts val="600"/>
              </a:spcBef>
              <a:buClr>
                <a:srgbClr val="FF0000"/>
              </a:buClr>
            </a:pPr>
            <a:r>
              <a:rPr lang="it-IT" sz="2800" dirty="0"/>
              <a:t>Test</a:t>
            </a:r>
          </a:p>
          <a:p>
            <a:pPr>
              <a:spcBef>
                <a:spcPts val="600"/>
              </a:spcBef>
              <a:buClr>
                <a:srgbClr val="FF0000"/>
              </a:buClr>
            </a:pPr>
            <a:r>
              <a:rPr lang="it-IT" sz="2800" dirty="0"/>
              <a:t>Esercitazione</a:t>
            </a:r>
            <a:endParaRPr lang="it-IT" sz="2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2FADC64E-E6F6-B748-99E1-FAF91E7CE382}"/>
              </a:ext>
            </a:extLst>
          </p:cNvPr>
          <p:cNvSpPr txBox="1"/>
          <p:nvPr/>
        </p:nvSpPr>
        <p:spPr>
          <a:xfrm>
            <a:off x="781032" y="5862089"/>
            <a:ext cx="10629935" cy="629747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 algn="r">
              <a:buClr>
                <a:srgbClr val="FF0000"/>
              </a:buClr>
              <a:buSzPct val="150000"/>
              <a:defRPr/>
            </a:pPr>
            <a:r>
              <a:rPr lang="it-IT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Helvetica Neue Light" panose="02000403000000020004" pitchFamily="2" charset="0"/>
                <a:cs typeface="Arial" panose="020B0604020202020204" pitchFamily="34" charset="0"/>
              </a:rPr>
              <a:t>D. </a:t>
            </a:r>
            <a:r>
              <a:rPr lang="it-IT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Helvetica Neue Light" panose="02000403000000020004" pitchFamily="2" charset="0"/>
                <a:cs typeface="Arial" panose="020B0604020202020204" pitchFamily="34" charset="0"/>
              </a:rPr>
              <a:t>lgs</a:t>
            </a:r>
            <a:r>
              <a:rPr lang="it-IT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Helvetica Neue Light" panose="02000403000000020004" pitchFamily="2" charset="0"/>
                <a:cs typeface="Arial" panose="020B0604020202020204" pitchFamily="34" charset="0"/>
              </a:rPr>
              <a:t>. 1/8/2003, n. 259, Codice delle comunicazioni elettroniche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6309A8C2-974B-6646-86BF-91BD3E9A8B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5432" y="1311823"/>
            <a:ext cx="4238368" cy="372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854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36" y="1501371"/>
            <a:ext cx="6129352" cy="4152980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</p:spPr>
      </p:pic>
      <p:pic>
        <p:nvPicPr>
          <p:cNvPr id="8" name="Immagine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1" r="7310"/>
          <a:stretch/>
        </p:blipFill>
        <p:spPr>
          <a:xfrm>
            <a:off x="7090224" y="2573179"/>
            <a:ext cx="4621341" cy="3081172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324FDDD1-DE85-5347-B251-F1C74F738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Comunità</a:t>
            </a:r>
            <a:r>
              <a:rPr lang="it-IT" baseline="0" dirty="0"/>
              <a:t> Scientifica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8554377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609</TotalTime>
  <Words>1301</Words>
  <Application>Microsoft Macintosh PowerPoint</Application>
  <PresentationFormat>Widescreen</PresentationFormat>
  <Paragraphs>120</Paragraphs>
  <Slides>14</Slides>
  <Notes>14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14</vt:i4>
      </vt:variant>
    </vt:vector>
  </HeadingPairs>
  <TitlesOfParts>
    <vt:vector size="20" baseType="lpstr">
      <vt:lpstr>Arial</vt:lpstr>
      <vt:lpstr>Arial Bold</vt:lpstr>
      <vt:lpstr>Calibri</vt:lpstr>
      <vt:lpstr>Calibri Light</vt:lpstr>
      <vt:lpstr>Wingdings</vt:lpstr>
      <vt:lpstr>Tema di Office</vt:lpstr>
      <vt:lpstr>Presentazione standard di PowerPoint</vt:lpstr>
      <vt:lpstr>Prevenzione non strutturale nel Codice di P.C.</vt:lpstr>
      <vt:lpstr>Misure mitigazione rischio idrogeologico e idraulico </vt:lpstr>
      <vt:lpstr>Allertamento: Rete dei Centri Funzionali</vt:lpstr>
      <vt:lpstr>Allertamento: Rete Idro-Meteo di Monitoraggio</vt:lpstr>
      <vt:lpstr>Allertamento: Rete Radar mETEO Nazionale</vt:lpstr>
      <vt:lpstr>ALLARME PUBBLICO IT-ALERT</vt:lpstr>
      <vt:lpstr>ALLARME PUBBLICO IT-ALERT</vt:lpstr>
      <vt:lpstr>Comunità Scientifica</vt:lpstr>
      <vt:lpstr>Centri di competenza</vt:lpstr>
      <vt:lpstr>Supporto tecnico ad attività d’indirizzo</vt:lpstr>
      <vt:lpstr>PIANIFICAZIONE DI PROTEZIONE CIVILE</vt:lpstr>
      <vt:lpstr>Esercitazioni nazionali protezione civile </vt:lpstr>
      <vt:lpstr>Informare la popolazione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Microsoft Office User</dc:creator>
  <cp:lastModifiedBy>Fausto Guzzetti</cp:lastModifiedBy>
  <cp:revision>38</cp:revision>
  <cp:lastPrinted>2020-12-18T06:10:04Z</cp:lastPrinted>
  <dcterms:created xsi:type="dcterms:W3CDTF">2020-10-20T07:58:26Z</dcterms:created>
  <dcterms:modified xsi:type="dcterms:W3CDTF">2020-12-18T08:18:46Z</dcterms:modified>
</cp:coreProperties>
</file>