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306" r:id="rId3"/>
    <p:sldId id="317" r:id="rId4"/>
    <p:sldId id="332" r:id="rId5"/>
    <p:sldId id="333" r:id="rId6"/>
    <p:sldId id="334" r:id="rId7"/>
    <p:sldId id="314" r:id="rId8"/>
    <p:sldId id="316" r:id="rId9"/>
    <p:sldId id="315" r:id="rId10"/>
    <p:sldId id="319" r:id="rId11"/>
    <p:sldId id="335" r:id="rId12"/>
    <p:sldId id="318" r:id="rId13"/>
    <p:sldId id="320" r:id="rId14"/>
    <p:sldId id="312" r:id="rId15"/>
    <p:sldId id="324" r:id="rId16"/>
    <p:sldId id="323" r:id="rId17"/>
    <p:sldId id="321" r:id="rId18"/>
    <p:sldId id="322" r:id="rId19"/>
    <p:sldId id="325" r:id="rId20"/>
    <p:sldId id="326" r:id="rId21"/>
    <p:sldId id="329" r:id="rId22"/>
    <p:sldId id="331" r:id="rId23"/>
  </p:sldIdLst>
  <p:sldSz cx="9144000" cy="5715000" type="screen16x10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>
          <p15:clr>
            <a:srgbClr val="A4A3A4"/>
          </p15:clr>
        </p15:guide>
        <p15:guide id="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perte Guido" initials="LG" lastIdx="1" clrIdx="0">
    <p:extLst>
      <p:ext uri="{19B8F6BF-5375-455C-9EA6-DF929625EA0E}">
        <p15:presenceInfo xmlns:p15="http://schemas.microsoft.com/office/powerpoint/2012/main" userId="S::guido.loperte@regione.basilicata.it::83a95cfa-4d65-421b-8c27-a79ac710af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49" autoAdjust="0"/>
    <p:restoredTop sz="94660"/>
  </p:normalViewPr>
  <p:slideViewPr>
    <p:cSldViewPr>
      <p:cViewPr varScale="1">
        <p:scale>
          <a:sx n="132" d="100"/>
          <a:sy n="132" d="100"/>
        </p:scale>
        <p:origin x="732" y="108"/>
      </p:cViewPr>
      <p:guideLst>
        <p:guide orient="horz" pos="1800"/>
        <p:guide pos="2880"/>
        <p:guide orient="horz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B7BBBE-2989-42E9-BB5F-143CD85160E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ABDECD8-846E-47DC-AD80-EC9862767DD1}">
      <dgm:prSet phldrT="[Testo]" custT="1"/>
      <dgm:spPr/>
      <dgm:t>
        <a:bodyPr/>
        <a:lstStyle/>
        <a:p>
          <a:r>
            <a:rPr lang="it-IT" sz="2400" dirty="0">
              <a:latin typeface="Calibri" panose="020F0502020204030204" pitchFamily="34" charset="0"/>
              <a:cs typeface="Calibri" panose="020F0502020204030204" pitchFamily="34" charset="0"/>
            </a:rPr>
            <a:t>AMBITI OTTIMALI</a:t>
          </a:r>
        </a:p>
      </dgm:t>
    </dgm:pt>
    <dgm:pt modelId="{4D4F27AC-933B-4043-9A98-005673161109}" type="parTrans" cxnId="{48E977AB-AE66-46E9-8F4D-4A5282BE0BC8}">
      <dgm:prSet/>
      <dgm:spPr/>
      <dgm:t>
        <a:bodyPr/>
        <a:lstStyle/>
        <a:p>
          <a:endParaRPr lang="it-IT"/>
        </a:p>
      </dgm:t>
    </dgm:pt>
    <dgm:pt modelId="{8516113A-2730-4549-B2FF-F9B0508AA8DF}" type="sibTrans" cxnId="{48E977AB-AE66-46E9-8F4D-4A5282BE0BC8}">
      <dgm:prSet/>
      <dgm:spPr/>
      <dgm:t>
        <a:bodyPr/>
        <a:lstStyle/>
        <a:p>
          <a:endParaRPr lang="it-IT"/>
        </a:p>
      </dgm:t>
    </dgm:pt>
    <dgm:pt modelId="{016C03CE-0D51-4EB8-9D8B-E66B2285BE77}">
      <dgm:prSet phldrT="[Testo]" custT="1"/>
      <dgm:spPr/>
      <dgm:t>
        <a:bodyPr/>
        <a:lstStyle/>
        <a:p>
          <a:r>
            <a:rPr lang="it-IT" sz="1600" dirty="0">
              <a:latin typeface="Calibri" panose="020F0502020204030204" pitchFamily="34" charset="0"/>
              <a:cs typeface="Calibri" panose="020F0502020204030204" pitchFamily="34" charset="0"/>
            </a:rPr>
            <a:t>MODELLI ORGANIZZATIVI TERRITORIALI PER LA GESTIONE DELLE EMERGENZE</a:t>
          </a:r>
        </a:p>
      </dgm:t>
    </dgm:pt>
    <dgm:pt modelId="{4C296F38-EA51-48C0-B646-2D9FA3936334}" type="parTrans" cxnId="{0FF378A4-87A1-4D5D-B1D7-7B8C2C4A5569}">
      <dgm:prSet/>
      <dgm:spPr/>
      <dgm:t>
        <a:bodyPr/>
        <a:lstStyle/>
        <a:p>
          <a:endParaRPr lang="it-IT"/>
        </a:p>
      </dgm:t>
    </dgm:pt>
    <dgm:pt modelId="{6DAE16A4-379F-45D6-B177-0ECA73FB0E2E}" type="sibTrans" cxnId="{0FF378A4-87A1-4D5D-B1D7-7B8C2C4A5569}">
      <dgm:prSet/>
      <dgm:spPr/>
      <dgm:t>
        <a:bodyPr/>
        <a:lstStyle/>
        <a:p>
          <a:endParaRPr lang="it-IT"/>
        </a:p>
      </dgm:t>
    </dgm:pt>
    <dgm:pt modelId="{DB5C12DA-4595-4DF6-B52B-C8BEDE93B2DE}">
      <dgm:prSet phldrT="[Testo]" custT="1"/>
      <dgm:spPr/>
      <dgm:t>
        <a:bodyPr/>
        <a:lstStyle/>
        <a:p>
          <a:r>
            <a:rPr lang="it-IT" sz="1600" dirty="0">
              <a:latin typeface="Calibri" panose="020F0502020204030204" pitchFamily="34" charset="0"/>
              <a:cs typeface="Calibri" panose="020F0502020204030204" pitchFamily="34" charset="0"/>
            </a:rPr>
            <a:t>ATTIVITÀ DI PIANIFICAZIONE E GOVERNO DEL TERRITORIO</a:t>
          </a:r>
        </a:p>
      </dgm:t>
    </dgm:pt>
    <dgm:pt modelId="{E8CD0D9B-6792-4FB7-BD40-FC0816416847}" type="parTrans" cxnId="{6D731BF8-6CF5-44E8-AC38-1450486F40F8}">
      <dgm:prSet/>
      <dgm:spPr/>
      <dgm:t>
        <a:bodyPr/>
        <a:lstStyle/>
        <a:p>
          <a:endParaRPr lang="it-IT"/>
        </a:p>
      </dgm:t>
    </dgm:pt>
    <dgm:pt modelId="{C19654CA-09FA-4B53-AF13-540F9011B3A5}" type="sibTrans" cxnId="{6D731BF8-6CF5-44E8-AC38-1450486F40F8}">
      <dgm:prSet/>
      <dgm:spPr/>
      <dgm:t>
        <a:bodyPr/>
        <a:lstStyle/>
        <a:p>
          <a:endParaRPr lang="it-IT"/>
        </a:p>
      </dgm:t>
    </dgm:pt>
    <dgm:pt modelId="{C9AABE09-8084-4F42-9252-465627A9AAEE}">
      <dgm:prSet phldrT="[Testo]" custT="1"/>
      <dgm:spPr/>
      <dgm:t>
        <a:bodyPr/>
        <a:lstStyle/>
        <a:p>
          <a:r>
            <a:rPr lang="it-IT" sz="1600" dirty="0">
              <a:latin typeface="Calibri" panose="020F0502020204030204" pitchFamily="34" charset="0"/>
              <a:cs typeface="Calibri" panose="020F0502020204030204" pitchFamily="34" charset="0"/>
            </a:rPr>
            <a:t>OTTIMIZZAZIONE DELLE ATTIVITÀ DI PREVENZIONE</a:t>
          </a:r>
        </a:p>
      </dgm:t>
    </dgm:pt>
    <dgm:pt modelId="{0D8E14C7-E4F9-44C9-AD63-DE82B320F222}" type="parTrans" cxnId="{7F773180-3A60-42C3-BD1E-975D551C5F4A}">
      <dgm:prSet/>
      <dgm:spPr/>
      <dgm:t>
        <a:bodyPr/>
        <a:lstStyle/>
        <a:p>
          <a:endParaRPr lang="it-IT"/>
        </a:p>
      </dgm:t>
    </dgm:pt>
    <dgm:pt modelId="{F600B643-A019-4FA0-9AC8-CC5F7A0F4450}" type="sibTrans" cxnId="{7F773180-3A60-42C3-BD1E-975D551C5F4A}">
      <dgm:prSet/>
      <dgm:spPr/>
      <dgm:t>
        <a:bodyPr/>
        <a:lstStyle/>
        <a:p>
          <a:endParaRPr lang="it-IT"/>
        </a:p>
      </dgm:t>
    </dgm:pt>
    <dgm:pt modelId="{0D09CA6D-422B-452E-82B6-F10AE65F7377}" type="pres">
      <dgm:prSet presAssocID="{D7B7BBBE-2989-42E9-BB5F-143CD85160E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A67F030-8A83-4A66-857D-F02317C11527}" type="pres">
      <dgm:prSet presAssocID="{0ABDECD8-846E-47DC-AD80-EC9862767DD1}" presName="root1" presStyleCnt="0"/>
      <dgm:spPr/>
    </dgm:pt>
    <dgm:pt modelId="{57B381D0-1A23-41C5-A8F4-86A14B4D5AFB}" type="pres">
      <dgm:prSet presAssocID="{0ABDECD8-846E-47DC-AD80-EC9862767DD1}" presName="LevelOneTextNode" presStyleLbl="node0" presStyleIdx="0" presStyleCnt="1">
        <dgm:presLayoutVars>
          <dgm:chPref val="3"/>
        </dgm:presLayoutVars>
      </dgm:prSet>
      <dgm:spPr/>
    </dgm:pt>
    <dgm:pt modelId="{D5F8886D-6ED2-46D0-9384-E58EC92081BA}" type="pres">
      <dgm:prSet presAssocID="{0ABDECD8-846E-47DC-AD80-EC9862767DD1}" presName="level2hierChild" presStyleCnt="0"/>
      <dgm:spPr/>
    </dgm:pt>
    <dgm:pt modelId="{A888534C-44B6-4C9E-82E8-AE2EC6E45F7C}" type="pres">
      <dgm:prSet presAssocID="{4C296F38-EA51-48C0-B646-2D9FA3936334}" presName="conn2-1" presStyleLbl="parChTrans1D2" presStyleIdx="0" presStyleCnt="3"/>
      <dgm:spPr/>
    </dgm:pt>
    <dgm:pt modelId="{B90D4D22-DDC3-46ED-ABCB-F5D18D70F858}" type="pres">
      <dgm:prSet presAssocID="{4C296F38-EA51-48C0-B646-2D9FA3936334}" presName="connTx" presStyleLbl="parChTrans1D2" presStyleIdx="0" presStyleCnt="3"/>
      <dgm:spPr/>
    </dgm:pt>
    <dgm:pt modelId="{66B089FE-FB1D-42C5-BCBE-2FB1A0AD722C}" type="pres">
      <dgm:prSet presAssocID="{016C03CE-0D51-4EB8-9D8B-E66B2285BE77}" presName="root2" presStyleCnt="0"/>
      <dgm:spPr/>
    </dgm:pt>
    <dgm:pt modelId="{26BC5A29-13F5-4C25-8B54-AA91EBAC3EAE}" type="pres">
      <dgm:prSet presAssocID="{016C03CE-0D51-4EB8-9D8B-E66B2285BE77}" presName="LevelTwoTextNode" presStyleLbl="node2" presStyleIdx="0" presStyleCnt="3">
        <dgm:presLayoutVars>
          <dgm:chPref val="3"/>
        </dgm:presLayoutVars>
      </dgm:prSet>
      <dgm:spPr/>
    </dgm:pt>
    <dgm:pt modelId="{569553AF-8653-4692-B898-2D83CD47CE0A}" type="pres">
      <dgm:prSet presAssocID="{016C03CE-0D51-4EB8-9D8B-E66B2285BE77}" presName="level3hierChild" presStyleCnt="0"/>
      <dgm:spPr/>
    </dgm:pt>
    <dgm:pt modelId="{294E0293-1CAC-4971-9B89-867EB2AF6CB2}" type="pres">
      <dgm:prSet presAssocID="{E8CD0D9B-6792-4FB7-BD40-FC0816416847}" presName="conn2-1" presStyleLbl="parChTrans1D2" presStyleIdx="1" presStyleCnt="3"/>
      <dgm:spPr/>
    </dgm:pt>
    <dgm:pt modelId="{D3E3BF38-A660-4EAF-BA5A-4F543279CA78}" type="pres">
      <dgm:prSet presAssocID="{E8CD0D9B-6792-4FB7-BD40-FC0816416847}" presName="connTx" presStyleLbl="parChTrans1D2" presStyleIdx="1" presStyleCnt="3"/>
      <dgm:spPr/>
    </dgm:pt>
    <dgm:pt modelId="{B24A33D8-E3E7-481C-BB9D-9292C3B7D07B}" type="pres">
      <dgm:prSet presAssocID="{DB5C12DA-4595-4DF6-B52B-C8BEDE93B2DE}" presName="root2" presStyleCnt="0"/>
      <dgm:spPr/>
    </dgm:pt>
    <dgm:pt modelId="{03C0F591-560B-42F1-BA69-6FA3A16BE235}" type="pres">
      <dgm:prSet presAssocID="{DB5C12DA-4595-4DF6-B52B-C8BEDE93B2DE}" presName="LevelTwoTextNode" presStyleLbl="node2" presStyleIdx="1" presStyleCnt="3">
        <dgm:presLayoutVars>
          <dgm:chPref val="3"/>
        </dgm:presLayoutVars>
      </dgm:prSet>
      <dgm:spPr/>
    </dgm:pt>
    <dgm:pt modelId="{8165D195-3F23-4C38-8CE8-C6362AB503E9}" type="pres">
      <dgm:prSet presAssocID="{DB5C12DA-4595-4DF6-B52B-C8BEDE93B2DE}" presName="level3hierChild" presStyleCnt="0"/>
      <dgm:spPr/>
    </dgm:pt>
    <dgm:pt modelId="{47AF65E7-3FA3-4FA3-994D-A6E70A9830D3}" type="pres">
      <dgm:prSet presAssocID="{0D8E14C7-E4F9-44C9-AD63-DE82B320F222}" presName="conn2-1" presStyleLbl="parChTrans1D2" presStyleIdx="2" presStyleCnt="3"/>
      <dgm:spPr/>
    </dgm:pt>
    <dgm:pt modelId="{7FBD94DC-6DBD-49C8-A996-3DB8AE260A6C}" type="pres">
      <dgm:prSet presAssocID="{0D8E14C7-E4F9-44C9-AD63-DE82B320F222}" presName="connTx" presStyleLbl="parChTrans1D2" presStyleIdx="2" presStyleCnt="3"/>
      <dgm:spPr/>
    </dgm:pt>
    <dgm:pt modelId="{A152F829-4407-46AE-807E-F8F08D483E1D}" type="pres">
      <dgm:prSet presAssocID="{C9AABE09-8084-4F42-9252-465627A9AAEE}" presName="root2" presStyleCnt="0"/>
      <dgm:spPr/>
    </dgm:pt>
    <dgm:pt modelId="{851E4C40-F428-47C0-8502-328F53D9D4C9}" type="pres">
      <dgm:prSet presAssocID="{C9AABE09-8084-4F42-9252-465627A9AAEE}" presName="LevelTwoTextNode" presStyleLbl="node2" presStyleIdx="2" presStyleCnt="3">
        <dgm:presLayoutVars>
          <dgm:chPref val="3"/>
        </dgm:presLayoutVars>
      </dgm:prSet>
      <dgm:spPr/>
    </dgm:pt>
    <dgm:pt modelId="{C23084F5-CB7E-4461-9587-BFA4FE959009}" type="pres">
      <dgm:prSet presAssocID="{C9AABE09-8084-4F42-9252-465627A9AAEE}" presName="level3hierChild" presStyleCnt="0"/>
      <dgm:spPr/>
    </dgm:pt>
  </dgm:ptLst>
  <dgm:cxnLst>
    <dgm:cxn modelId="{E6B94D09-B683-48D7-B617-1B38B0505107}" type="presOf" srcId="{4C296F38-EA51-48C0-B646-2D9FA3936334}" destId="{B90D4D22-DDC3-46ED-ABCB-F5D18D70F858}" srcOrd="1" destOrd="0" presId="urn:microsoft.com/office/officeart/2008/layout/HorizontalMultiLevelHierarchy"/>
    <dgm:cxn modelId="{BF8B4E14-33B1-48C6-88FF-A8B5EEDD86DB}" type="presOf" srcId="{016C03CE-0D51-4EB8-9D8B-E66B2285BE77}" destId="{26BC5A29-13F5-4C25-8B54-AA91EBAC3EAE}" srcOrd="0" destOrd="0" presId="urn:microsoft.com/office/officeart/2008/layout/HorizontalMultiLevelHierarchy"/>
    <dgm:cxn modelId="{B9CF2931-DAF6-430D-95AA-BFD0530FD578}" type="presOf" srcId="{E8CD0D9B-6792-4FB7-BD40-FC0816416847}" destId="{294E0293-1CAC-4971-9B89-867EB2AF6CB2}" srcOrd="0" destOrd="0" presId="urn:microsoft.com/office/officeart/2008/layout/HorizontalMultiLevelHierarchy"/>
    <dgm:cxn modelId="{A3986435-58B1-4A18-AA56-6C7C10433416}" type="presOf" srcId="{DB5C12DA-4595-4DF6-B52B-C8BEDE93B2DE}" destId="{03C0F591-560B-42F1-BA69-6FA3A16BE235}" srcOrd="0" destOrd="0" presId="urn:microsoft.com/office/officeart/2008/layout/HorizontalMultiLevelHierarchy"/>
    <dgm:cxn modelId="{AC471F4A-3AE9-4506-969E-E9AF2DD12A5B}" type="presOf" srcId="{D7B7BBBE-2989-42E9-BB5F-143CD85160EC}" destId="{0D09CA6D-422B-452E-82B6-F10AE65F7377}" srcOrd="0" destOrd="0" presId="urn:microsoft.com/office/officeart/2008/layout/HorizontalMultiLevelHierarchy"/>
    <dgm:cxn modelId="{94E3046E-D7BC-476C-A1C9-9941F466573A}" type="presOf" srcId="{0ABDECD8-846E-47DC-AD80-EC9862767DD1}" destId="{57B381D0-1A23-41C5-A8F4-86A14B4D5AFB}" srcOrd="0" destOrd="0" presId="urn:microsoft.com/office/officeart/2008/layout/HorizontalMultiLevelHierarchy"/>
    <dgm:cxn modelId="{D26A8575-ADED-4017-B844-1F1F1AAADE3B}" type="presOf" srcId="{C9AABE09-8084-4F42-9252-465627A9AAEE}" destId="{851E4C40-F428-47C0-8502-328F53D9D4C9}" srcOrd="0" destOrd="0" presId="urn:microsoft.com/office/officeart/2008/layout/HorizontalMultiLevelHierarchy"/>
    <dgm:cxn modelId="{27EC0A7C-97C5-4EEA-B8F3-E9BFB4AF2B41}" type="presOf" srcId="{0D8E14C7-E4F9-44C9-AD63-DE82B320F222}" destId="{7FBD94DC-6DBD-49C8-A996-3DB8AE260A6C}" srcOrd="1" destOrd="0" presId="urn:microsoft.com/office/officeart/2008/layout/HorizontalMultiLevelHierarchy"/>
    <dgm:cxn modelId="{7F773180-3A60-42C3-BD1E-975D551C5F4A}" srcId="{0ABDECD8-846E-47DC-AD80-EC9862767DD1}" destId="{C9AABE09-8084-4F42-9252-465627A9AAEE}" srcOrd="2" destOrd="0" parTransId="{0D8E14C7-E4F9-44C9-AD63-DE82B320F222}" sibTransId="{F600B643-A019-4FA0-9AC8-CC5F7A0F4450}"/>
    <dgm:cxn modelId="{F30F8E81-D65A-47F6-99D1-9FDDF25137E9}" type="presOf" srcId="{E8CD0D9B-6792-4FB7-BD40-FC0816416847}" destId="{D3E3BF38-A660-4EAF-BA5A-4F543279CA78}" srcOrd="1" destOrd="0" presId="urn:microsoft.com/office/officeart/2008/layout/HorizontalMultiLevelHierarchy"/>
    <dgm:cxn modelId="{62691798-7922-4A71-93D6-4C812B055620}" type="presOf" srcId="{4C296F38-EA51-48C0-B646-2D9FA3936334}" destId="{A888534C-44B6-4C9E-82E8-AE2EC6E45F7C}" srcOrd="0" destOrd="0" presId="urn:microsoft.com/office/officeart/2008/layout/HorizontalMultiLevelHierarchy"/>
    <dgm:cxn modelId="{0FF378A4-87A1-4D5D-B1D7-7B8C2C4A5569}" srcId="{0ABDECD8-846E-47DC-AD80-EC9862767DD1}" destId="{016C03CE-0D51-4EB8-9D8B-E66B2285BE77}" srcOrd="0" destOrd="0" parTransId="{4C296F38-EA51-48C0-B646-2D9FA3936334}" sibTransId="{6DAE16A4-379F-45D6-B177-0ECA73FB0E2E}"/>
    <dgm:cxn modelId="{48E977AB-AE66-46E9-8F4D-4A5282BE0BC8}" srcId="{D7B7BBBE-2989-42E9-BB5F-143CD85160EC}" destId="{0ABDECD8-846E-47DC-AD80-EC9862767DD1}" srcOrd="0" destOrd="0" parTransId="{4D4F27AC-933B-4043-9A98-005673161109}" sibTransId="{8516113A-2730-4549-B2FF-F9B0508AA8DF}"/>
    <dgm:cxn modelId="{E07AACDD-0AB4-4C6E-8028-A3BA079C03BA}" type="presOf" srcId="{0D8E14C7-E4F9-44C9-AD63-DE82B320F222}" destId="{47AF65E7-3FA3-4FA3-994D-A6E70A9830D3}" srcOrd="0" destOrd="0" presId="urn:microsoft.com/office/officeart/2008/layout/HorizontalMultiLevelHierarchy"/>
    <dgm:cxn modelId="{6D731BF8-6CF5-44E8-AC38-1450486F40F8}" srcId="{0ABDECD8-846E-47DC-AD80-EC9862767DD1}" destId="{DB5C12DA-4595-4DF6-B52B-C8BEDE93B2DE}" srcOrd="1" destOrd="0" parTransId="{E8CD0D9B-6792-4FB7-BD40-FC0816416847}" sibTransId="{C19654CA-09FA-4B53-AF13-540F9011B3A5}"/>
    <dgm:cxn modelId="{4E38D0A1-22EE-48E2-9C1B-F5864C24A533}" type="presParOf" srcId="{0D09CA6D-422B-452E-82B6-F10AE65F7377}" destId="{3A67F030-8A83-4A66-857D-F02317C11527}" srcOrd="0" destOrd="0" presId="urn:microsoft.com/office/officeart/2008/layout/HorizontalMultiLevelHierarchy"/>
    <dgm:cxn modelId="{F3A61B39-C59D-4454-A437-4439FEB760F5}" type="presParOf" srcId="{3A67F030-8A83-4A66-857D-F02317C11527}" destId="{57B381D0-1A23-41C5-A8F4-86A14B4D5AFB}" srcOrd="0" destOrd="0" presId="urn:microsoft.com/office/officeart/2008/layout/HorizontalMultiLevelHierarchy"/>
    <dgm:cxn modelId="{1A796D12-B2A0-4B11-AB07-9C249C7E7220}" type="presParOf" srcId="{3A67F030-8A83-4A66-857D-F02317C11527}" destId="{D5F8886D-6ED2-46D0-9384-E58EC92081BA}" srcOrd="1" destOrd="0" presId="urn:microsoft.com/office/officeart/2008/layout/HorizontalMultiLevelHierarchy"/>
    <dgm:cxn modelId="{D953BBAA-1037-42EA-B3CD-854621B1EC00}" type="presParOf" srcId="{D5F8886D-6ED2-46D0-9384-E58EC92081BA}" destId="{A888534C-44B6-4C9E-82E8-AE2EC6E45F7C}" srcOrd="0" destOrd="0" presId="urn:microsoft.com/office/officeart/2008/layout/HorizontalMultiLevelHierarchy"/>
    <dgm:cxn modelId="{1BF741B5-2659-4869-AF59-09A08790A476}" type="presParOf" srcId="{A888534C-44B6-4C9E-82E8-AE2EC6E45F7C}" destId="{B90D4D22-DDC3-46ED-ABCB-F5D18D70F858}" srcOrd="0" destOrd="0" presId="urn:microsoft.com/office/officeart/2008/layout/HorizontalMultiLevelHierarchy"/>
    <dgm:cxn modelId="{BDD72E8B-2B1A-4D9F-AA9A-E6B3CF4AFF9D}" type="presParOf" srcId="{D5F8886D-6ED2-46D0-9384-E58EC92081BA}" destId="{66B089FE-FB1D-42C5-BCBE-2FB1A0AD722C}" srcOrd="1" destOrd="0" presId="urn:microsoft.com/office/officeart/2008/layout/HorizontalMultiLevelHierarchy"/>
    <dgm:cxn modelId="{88ABAC90-CC7A-4B45-A1FE-4302BD094A72}" type="presParOf" srcId="{66B089FE-FB1D-42C5-BCBE-2FB1A0AD722C}" destId="{26BC5A29-13F5-4C25-8B54-AA91EBAC3EAE}" srcOrd="0" destOrd="0" presId="urn:microsoft.com/office/officeart/2008/layout/HorizontalMultiLevelHierarchy"/>
    <dgm:cxn modelId="{23091E11-8546-4421-BD43-995C87AE8C3F}" type="presParOf" srcId="{66B089FE-FB1D-42C5-BCBE-2FB1A0AD722C}" destId="{569553AF-8653-4692-B898-2D83CD47CE0A}" srcOrd="1" destOrd="0" presId="urn:microsoft.com/office/officeart/2008/layout/HorizontalMultiLevelHierarchy"/>
    <dgm:cxn modelId="{AF0BA3D9-9130-44E7-886C-01F82BBF5539}" type="presParOf" srcId="{D5F8886D-6ED2-46D0-9384-E58EC92081BA}" destId="{294E0293-1CAC-4971-9B89-867EB2AF6CB2}" srcOrd="2" destOrd="0" presId="urn:microsoft.com/office/officeart/2008/layout/HorizontalMultiLevelHierarchy"/>
    <dgm:cxn modelId="{94969952-CDA1-41CB-AFC0-E5AF6D04BA33}" type="presParOf" srcId="{294E0293-1CAC-4971-9B89-867EB2AF6CB2}" destId="{D3E3BF38-A660-4EAF-BA5A-4F543279CA78}" srcOrd="0" destOrd="0" presId="urn:microsoft.com/office/officeart/2008/layout/HorizontalMultiLevelHierarchy"/>
    <dgm:cxn modelId="{10E63E0B-8DA2-4A04-8626-87EC2B0CB5C2}" type="presParOf" srcId="{D5F8886D-6ED2-46D0-9384-E58EC92081BA}" destId="{B24A33D8-E3E7-481C-BB9D-9292C3B7D07B}" srcOrd="3" destOrd="0" presId="urn:microsoft.com/office/officeart/2008/layout/HorizontalMultiLevelHierarchy"/>
    <dgm:cxn modelId="{2B4B1477-A729-4239-9184-C09778664347}" type="presParOf" srcId="{B24A33D8-E3E7-481C-BB9D-9292C3B7D07B}" destId="{03C0F591-560B-42F1-BA69-6FA3A16BE235}" srcOrd="0" destOrd="0" presId="urn:microsoft.com/office/officeart/2008/layout/HorizontalMultiLevelHierarchy"/>
    <dgm:cxn modelId="{A1F1B39A-D7F9-44C7-863E-60BF6F9529D8}" type="presParOf" srcId="{B24A33D8-E3E7-481C-BB9D-9292C3B7D07B}" destId="{8165D195-3F23-4C38-8CE8-C6362AB503E9}" srcOrd="1" destOrd="0" presId="urn:microsoft.com/office/officeart/2008/layout/HorizontalMultiLevelHierarchy"/>
    <dgm:cxn modelId="{0D4FD6DC-A06A-4205-87DF-A4BECF136527}" type="presParOf" srcId="{D5F8886D-6ED2-46D0-9384-E58EC92081BA}" destId="{47AF65E7-3FA3-4FA3-994D-A6E70A9830D3}" srcOrd="4" destOrd="0" presId="urn:microsoft.com/office/officeart/2008/layout/HorizontalMultiLevelHierarchy"/>
    <dgm:cxn modelId="{6679BD93-A1BC-47DD-BB15-88272A589A22}" type="presParOf" srcId="{47AF65E7-3FA3-4FA3-994D-A6E70A9830D3}" destId="{7FBD94DC-6DBD-49C8-A996-3DB8AE260A6C}" srcOrd="0" destOrd="0" presId="urn:microsoft.com/office/officeart/2008/layout/HorizontalMultiLevelHierarchy"/>
    <dgm:cxn modelId="{4E6AF7DD-8BB7-4E2E-A300-4D6112191E0B}" type="presParOf" srcId="{D5F8886D-6ED2-46D0-9384-E58EC92081BA}" destId="{A152F829-4407-46AE-807E-F8F08D483E1D}" srcOrd="5" destOrd="0" presId="urn:microsoft.com/office/officeart/2008/layout/HorizontalMultiLevelHierarchy"/>
    <dgm:cxn modelId="{41D8C99D-99C1-40FE-B423-CD3C679DE2AC}" type="presParOf" srcId="{A152F829-4407-46AE-807E-F8F08D483E1D}" destId="{851E4C40-F428-47C0-8502-328F53D9D4C9}" srcOrd="0" destOrd="0" presId="urn:microsoft.com/office/officeart/2008/layout/HorizontalMultiLevelHierarchy"/>
    <dgm:cxn modelId="{4DF3C204-0E4A-4928-81F3-C14BE3A6259C}" type="presParOf" srcId="{A152F829-4407-46AE-807E-F8F08D483E1D}" destId="{C23084F5-CB7E-4461-9587-BFA4FE95900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2ED7BE-CEA1-468A-B440-102E8638569A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AE0FF390-C89F-45FB-9E0C-51E3BB7FF06D}">
      <dgm:prSet phldrT="[Testo]"/>
      <dgm:spPr/>
      <dgm:t>
        <a:bodyPr/>
        <a:lstStyle/>
        <a:p>
          <a:r>
            <a:rPr lang="it-IT" dirty="0"/>
            <a:t>Ricezione messaggistica di allertamento</a:t>
          </a:r>
        </a:p>
      </dgm:t>
    </dgm:pt>
    <dgm:pt modelId="{495350EC-4B26-4525-83A2-74F1F3787FD6}" type="parTrans" cxnId="{2C113FD8-7BE4-496B-8352-BB317759C4C5}">
      <dgm:prSet/>
      <dgm:spPr/>
      <dgm:t>
        <a:bodyPr/>
        <a:lstStyle/>
        <a:p>
          <a:endParaRPr lang="it-IT"/>
        </a:p>
      </dgm:t>
    </dgm:pt>
    <dgm:pt modelId="{EEB3C3B2-BC54-45C3-9520-C843CE3C81A9}" type="sibTrans" cxnId="{2C113FD8-7BE4-496B-8352-BB317759C4C5}">
      <dgm:prSet/>
      <dgm:spPr/>
      <dgm:t>
        <a:bodyPr/>
        <a:lstStyle/>
        <a:p>
          <a:endParaRPr lang="it-IT"/>
        </a:p>
      </dgm:t>
    </dgm:pt>
    <dgm:pt modelId="{F9D65D97-7777-4003-8A39-6EE1A809EBF9}">
      <dgm:prSet phldrT="[Testo]"/>
      <dgm:spPr/>
      <dgm:t>
        <a:bodyPr/>
        <a:lstStyle/>
        <a:p>
          <a:r>
            <a:rPr lang="it-IT" dirty="0"/>
            <a:t>Valutazione critica con il supporto del presidio operativo</a:t>
          </a:r>
        </a:p>
      </dgm:t>
    </dgm:pt>
    <dgm:pt modelId="{5B723EF6-2BBE-4D47-87B4-448DBA6F03CB}" type="parTrans" cxnId="{D258C26A-6300-4B3E-95C2-A478FC64E3DF}">
      <dgm:prSet/>
      <dgm:spPr/>
      <dgm:t>
        <a:bodyPr/>
        <a:lstStyle/>
        <a:p>
          <a:endParaRPr lang="it-IT"/>
        </a:p>
      </dgm:t>
    </dgm:pt>
    <dgm:pt modelId="{CB524E9E-2566-477A-AA66-F40838374B11}" type="sibTrans" cxnId="{D258C26A-6300-4B3E-95C2-A478FC64E3DF}">
      <dgm:prSet/>
      <dgm:spPr/>
      <dgm:t>
        <a:bodyPr/>
        <a:lstStyle/>
        <a:p>
          <a:endParaRPr lang="it-IT"/>
        </a:p>
      </dgm:t>
    </dgm:pt>
    <dgm:pt modelId="{E35FAE60-8BEE-450D-9996-B52854CDAF2D}">
      <dgm:prSet phldrT="[Testo]"/>
      <dgm:spPr/>
      <dgm:t>
        <a:bodyPr/>
        <a:lstStyle/>
        <a:p>
          <a:r>
            <a:rPr lang="it-IT" dirty="0"/>
            <a:t>Adozione della fase operativa a cui attestare il sistema comunale di p.c.</a:t>
          </a:r>
        </a:p>
      </dgm:t>
    </dgm:pt>
    <dgm:pt modelId="{4FBA97E2-D963-4885-9A86-B6829AE66C70}" type="parTrans" cxnId="{4E948CB8-A763-406C-85AD-3EFE311AD54F}">
      <dgm:prSet/>
      <dgm:spPr/>
      <dgm:t>
        <a:bodyPr/>
        <a:lstStyle/>
        <a:p>
          <a:endParaRPr lang="it-IT"/>
        </a:p>
      </dgm:t>
    </dgm:pt>
    <dgm:pt modelId="{500FDA90-0508-4F85-8EB6-378E2D5D97F7}" type="sibTrans" cxnId="{4E948CB8-A763-406C-85AD-3EFE311AD54F}">
      <dgm:prSet/>
      <dgm:spPr/>
      <dgm:t>
        <a:bodyPr/>
        <a:lstStyle/>
        <a:p>
          <a:endParaRPr lang="it-IT"/>
        </a:p>
      </dgm:t>
    </dgm:pt>
    <dgm:pt modelId="{A3FB50B2-CFC7-4CA6-B35C-FA92FF45834D}" type="pres">
      <dgm:prSet presAssocID="{8E2ED7BE-CEA1-468A-B440-102E8638569A}" presName="rootnode" presStyleCnt="0">
        <dgm:presLayoutVars>
          <dgm:chMax/>
          <dgm:chPref/>
          <dgm:dir/>
          <dgm:animLvl val="lvl"/>
        </dgm:presLayoutVars>
      </dgm:prSet>
      <dgm:spPr/>
    </dgm:pt>
    <dgm:pt modelId="{B137E0AF-5F36-417A-8017-E256E0D67FF5}" type="pres">
      <dgm:prSet presAssocID="{AE0FF390-C89F-45FB-9E0C-51E3BB7FF06D}" presName="composite" presStyleCnt="0"/>
      <dgm:spPr/>
    </dgm:pt>
    <dgm:pt modelId="{541156D0-110C-4CCD-8CF1-A040ED8347F0}" type="pres">
      <dgm:prSet presAssocID="{AE0FF390-C89F-45FB-9E0C-51E3BB7FF06D}" presName="bentUpArrow1" presStyleLbl="alignImgPlace1" presStyleIdx="0" presStyleCnt="2"/>
      <dgm:spPr/>
    </dgm:pt>
    <dgm:pt modelId="{E135FB00-59A9-4FB1-92C8-27B3F71FF224}" type="pres">
      <dgm:prSet presAssocID="{AE0FF390-C89F-45FB-9E0C-51E3BB7FF06D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9ACC9980-97CA-4413-A945-2517BC9CD806}" type="pres">
      <dgm:prSet presAssocID="{AE0FF390-C89F-45FB-9E0C-51E3BB7FF06D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601A0332-B144-4656-A402-F899B9651089}" type="pres">
      <dgm:prSet presAssocID="{EEB3C3B2-BC54-45C3-9520-C843CE3C81A9}" presName="sibTrans" presStyleCnt="0"/>
      <dgm:spPr/>
    </dgm:pt>
    <dgm:pt modelId="{48E43DDD-80C7-43D0-9D70-EF0E47B7F689}" type="pres">
      <dgm:prSet presAssocID="{F9D65D97-7777-4003-8A39-6EE1A809EBF9}" presName="composite" presStyleCnt="0"/>
      <dgm:spPr/>
    </dgm:pt>
    <dgm:pt modelId="{FA00F80C-213B-4A1A-A672-1591B2269B8E}" type="pres">
      <dgm:prSet presAssocID="{F9D65D97-7777-4003-8A39-6EE1A809EBF9}" presName="bentUpArrow1" presStyleLbl="alignImgPlace1" presStyleIdx="1" presStyleCnt="2"/>
      <dgm:spPr/>
    </dgm:pt>
    <dgm:pt modelId="{38F77941-8593-4A82-9F5D-98006063DE00}" type="pres">
      <dgm:prSet presAssocID="{F9D65D97-7777-4003-8A39-6EE1A809EBF9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2F0A07FA-AEB4-402B-8182-1972E766106A}" type="pres">
      <dgm:prSet presAssocID="{F9D65D97-7777-4003-8A39-6EE1A809EBF9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B0496C0C-0FAD-4BDC-99A9-BC3F6556C706}" type="pres">
      <dgm:prSet presAssocID="{CB524E9E-2566-477A-AA66-F40838374B11}" presName="sibTrans" presStyleCnt="0"/>
      <dgm:spPr/>
    </dgm:pt>
    <dgm:pt modelId="{AFC9CA96-694C-4536-BBF5-04E17914ADDD}" type="pres">
      <dgm:prSet presAssocID="{E35FAE60-8BEE-450D-9996-B52854CDAF2D}" presName="composite" presStyleCnt="0"/>
      <dgm:spPr/>
    </dgm:pt>
    <dgm:pt modelId="{F192EA14-7583-4C46-954D-04DD694F17B9}" type="pres">
      <dgm:prSet presAssocID="{E35FAE60-8BEE-450D-9996-B52854CDAF2D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D258C26A-6300-4B3E-95C2-A478FC64E3DF}" srcId="{8E2ED7BE-CEA1-468A-B440-102E8638569A}" destId="{F9D65D97-7777-4003-8A39-6EE1A809EBF9}" srcOrd="1" destOrd="0" parTransId="{5B723EF6-2BBE-4D47-87B4-448DBA6F03CB}" sibTransId="{CB524E9E-2566-477A-AA66-F40838374B11}"/>
    <dgm:cxn modelId="{FC801C6E-8172-4506-9F22-80BD698D9493}" type="presOf" srcId="{8E2ED7BE-CEA1-468A-B440-102E8638569A}" destId="{A3FB50B2-CFC7-4CA6-B35C-FA92FF45834D}" srcOrd="0" destOrd="0" presId="urn:microsoft.com/office/officeart/2005/8/layout/StepDownProcess"/>
    <dgm:cxn modelId="{B6DAFA96-576B-4A83-841C-E52FBC705B74}" type="presOf" srcId="{F9D65D97-7777-4003-8A39-6EE1A809EBF9}" destId="{38F77941-8593-4A82-9F5D-98006063DE00}" srcOrd="0" destOrd="0" presId="urn:microsoft.com/office/officeart/2005/8/layout/StepDownProcess"/>
    <dgm:cxn modelId="{416721A5-23CD-4246-9D12-D8EC0F90813B}" type="presOf" srcId="{E35FAE60-8BEE-450D-9996-B52854CDAF2D}" destId="{F192EA14-7583-4C46-954D-04DD694F17B9}" srcOrd="0" destOrd="0" presId="urn:microsoft.com/office/officeart/2005/8/layout/StepDownProcess"/>
    <dgm:cxn modelId="{4E948CB8-A763-406C-85AD-3EFE311AD54F}" srcId="{8E2ED7BE-CEA1-468A-B440-102E8638569A}" destId="{E35FAE60-8BEE-450D-9996-B52854CDAF2D}" srcOrd="2" destOrd="0" parTransId="{4FBA97E2-D963-4885-9A86-B6829AE66C70}" sibTransId="{500FDA90-0508-4F85-8EB6-378E2D5D97F7}"/>
    <dgm:cxn modelId="{3043F0CA-64DC-48C9-BBF6-7DFF1414E4CE}" type="presOf" srcId="{AE0FF390-C89F-45FB-9E0C-51E3BB7FF06D}" destId="{E135FB00-59A9-4FB1-92C8-27B3F71FF224}" srcOrd="0" destOrd="0" presId="urn:microsoft.com/office/officeart/2005/8/layout/StepDownProcess"/>
    <dgm:cxn modelId="{2C113FD8-7BE4-496B-8352-BB317759C4C5}" srcId="{8E2ED7BE-CEA1-468A-B440-102E8638569A}" destId="{AE0FF390-C89F-45FB-9E0C-51E3BB7FF06D}" srcOrd="0" destOrd="0" parTransId="{495350EC-4B26-4525-83A2-74F1F3787FD6}" sibTransId="{EEB3C3B2-BC54-45C3-9520-C843CE3C81A9}"/>
    <dgm:cxn modelId="{B005DDD6-A610-42B4-92AE-356B0543FD8B}" type="presParOf" srcId="{A3FB50B2-CFC7-4CA6-B35C-FA92FF45834D}" destId="{B137E0AF-5F36-417A-8017-E256E0D67FF5}" srcOrd="0" destOrd="0" presId="urn:microsoft.com/office/officeart/2005/8/layout/StepDownProcess"/>
    <dgm:cxn modelId="{8089A71B-F18D-4F09-AA2D-09148A037358}" type="presParOf" srcId="{B137E0AF-5F36-417A-8017-E256E0D67FF5}" destId="{541156D0-110C-4CCD-8CF1-A040ED8347F0}" srcOrd="0" destOrd="0" presId="urn:microsoft.com/office/officeart/2005/8/layout/StepDownProcess"/>
    <dgm:cxn modelId="{33635D41-A8FC-49C8-8C63-71E91C3E0DC8}" type="presParOf" srcId="{B137E0AF-5F36-417A-8017-E256E0D67FF5}" destId="{E135FB00-59A9-4FB1-92C8-27B3F71FF224}" srcOrd="1" destOrd="0" presId="urn:microsoft.com/office/officeart/2005/8/layout/StepDownProcess"/>
    <dgm:cxn modelId="{0B80B624-C3B0-469F-B810-5819F4041B67}" type="presParOf" srcId="{B137E0AF-5F36-417A-8017-E256E0D67FF5}" destId="{9ACC9980-97CA-4413-A945-2517BC9CD806}" srcOrd="2" destOrd="0" presId="urn:microsoft.com/office/officeart/2005/8/layout/StepDownProcess"/>
    <dgm:cxn modelId="{5326B916-F20D-4DA8-97AB-27F4F8583946}" type="presParOf" srcId="{A3FB50B2-CFC7-4CA6-B35C-FA92FF45834D}" destId="{601A0332-B144-4656-A402-F899B9651089}" srcOrd="1" destOrd="0" presId="urn:microsoft.com/office/officeart/2005/8/layout/StepDownProcess"/>
    <dgm:cxn modelId="{DC76E153-7449-4844-9F21-CAEBB95C8871}" type="presParOf" srcId="{A3FB50B2-CFC7-4CA6-B35C-FA92FF45834D}" destId="{48E43DDD-80C7-43D0-9D70-EF0E47B7F689}" srcOrd="2" destOrd="0" presId="urn:microsoft.com/office/officeart/2005/8/layout/StepDownProcess"/>
    <dgm:cxn modelId="{A2A05B44-26DC-4AF6-B354-F7A9BD78BF93}" type="presParOf" srcId="{48E43DDD-80C7-43D0-9D70-EF0E47B7F689}" destId="{FA00F80C-213B-4A1A-A672-1591B2269B8E}" srcOrd="0" destOrd="0" presId="urn:microsoft.com/office/officeart/2005/8/layout/StepDownProcess"/>
    <dgm:cxn modelId="{94585B69-49EA-475D-BE76-466A2CD29AF6}" type="presParOf" srcId="{48E43DDD-80C7-43D0-9D70-EF0E47B7F689}" destId="{38F77941-8593-4A82-9F5D-98006063DE00}" srcOrd="1" destOrd="0" presId="urn:microsoft.com/office/officeart/2005/8/layout/StepDownProcess"/>
    <dgm:cxn modelId="{129B29C5-A221-4F60-9DAE-954F06DD067C}" type="presParOf" srcId="{48E43DDD-80C7-43D0-9D70-EF0E47B7F689}" destId="{2F0A07FA-AEB4-402B-8182-1972E766106A}" srcOrd="2" destOrd="0" presId="urn:microsoft.com/office/officeart/2005/8/layout/StepDownProcess"/>
    <dgm:cxn modelId="{C120100C-3CFA-46E0-A544-73D76A387874}" type="presParOf" srcId="{A3FB50B2-CFC7-4CA6-B35C-FA92FF45834D}" destId="{B0496C0C-0FAD-4BDC-99A9-BC3F6556C706}" srcOrd="3" destOrd="0" presId="urn:microsoft.com/office/officeart/2005/8/layout/StepDownProcess"/>
    <dgm:cxn modelId="{A4345F85-AE89-4B30-9CD8-2F98C05F4ED9}" type="presParOf" srcId="{A3FB50B2-CFC7-4CA6-B35C-FA92FF45834D}" destId="{AFC9CA96-694C-4536-BBF5-04E17914ADDD}" srcOrd="4" destOrd="0" presId="urn:microsoft.com/office/officeart/2005/8/layout/StepDownProcess"/>
    <dgm:cxn modelId="{8CEBB409-48B5-4DB4-BC65-5EBF1279F76D}" type="presParOf" srcId="{AFC9CA96-694C-4536-BBF5-04E17914ADDD}" destId="{F192EA14-7583-4C46-954D-04DD694F17B9}" srcOrd="0" destOrd="0" presId="urn:microsoft.com/office/officeart/2005/8/layout/StepDownProcess"/>
  </dgm:cxnLst>
  <dgm:bg>
    <a:gradFill>
      <a:gsLst>
        <a:gs pos="40000">
          <a:schemeClr val="accent1">
            <a:lumMod val="20000"/>
            <a:lumOff val="80000"/>
          </a:schemeClr>
        </a:gs>
        <a:gs pos="100000">
          <a:schemeClr val="bg2">
            <a:shade val="96000"/>
            <a:hueMod val="88000"/>
            <a:satMod val="220000"/>
            <a:lumMod val="82000"/>
          </a:schemeClr>
        </a:gs>
      </a:gsLst>
      <a:lin ang="5400000" scaled="0"/>
    </a:gradFill>
  </dgm:bg>
  <dgm:whole>
    <a:ln w="19050"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AF65E7-3FA3-4FA3-994D-A6E70A9830D3}">
      <dsp:nvSpPr>
        <dsp:cNvPr id="0" name=""/>
        <dsp:cNvSpPr/>
      </dsp:nvSpPr>
      <dsp:spPr>
        <a:xfrm>
          <a:off x="2222430" y="2212020"/>
          <a:ext cx="551412" cy="1050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5706" y="0"/>
              </a:lnTo>
              <a:lnTo>
                <a:pt x="275706" y="1050709"/>
              </a:lnTo>
              <a:lnTo>
                <a:pt x="551412" y="10507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2468471" y="2707709"/>
        <a:ext cx="59330" cy="59330"/>
      </dsp:txXfrm>
    </dsp:sp>
    <dsp:sp modelId="{294E0293-1CAC-4971-9B89-867EB2AF6CB2}">
      <dsp:nvSpPr>
        <dsp:cNvPr id="0" name=""/>
        <dsp:cNvSpPr/>
      </dsp:nvSpPr>
      <dsp:spPr>
        <a:xfrm>
          <a:off x="2222430" y="2166300"/>
          <a:ext cx="5514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1412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2484351" y="2198234"/>
        <a:ext cx="27570" cy="27570"/>
      </dsp:txXfrm>
    </dsp:sp>
    <dsp:sp modelId="{A888534C-44B6-4C9E-82E8-AE2EC6E45F7C}">
      <dsp:nvSpPr>
        <dsp:cNvPr id="0" name=""/>
        <dsp:cNvSpPr/>
      </dsp:nvSpPr>
      <dsp:spPr>
        <a:xfrm>
          <a:off x="2222430" y="1161310"/>
          <a:ext cx="551412" cy="1050709"/>
        </a:xfrm>
        <a:custGeom>
          <a:avLst/>
          <a:gdLst/>
          <a:ahLst/>
          <a:cxnLst/>
          <a:rect l="0" t="0" r="0" b="0"/>
          <a:pathLst>
            <a:path>
              <a:moveTo>
                <a:pt x="0" y="1050709"/>
              </a:moveTo>
              <a:lnTo>
                <a:pt x="275706" y="1050709"/>
              </a:lnTo>
              <a:lnTo>
                <a:pt x="275706" y="0"/>
              </a:lnTo>
              <a:lnTo>
                <a:pt x="55141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2468471" y="1656999"/>
        <a:ext cx="59330" cy="59330"/>
      </dsp:txXfrm>
    </dsp:sp>
    <dsp:sp modelId="{57B381D0-1A23-41C5-A8F4-86A14B4D5AFB}">
      <dsp:nvSpPr>
        <dsp:cNvPr id="0" name=""/>
        <dsp:cNvSpPr/>
      </dsp:nvSpPr>
      <dsp:spPr>
        <a:xfrm rot="16200000">
          <a:off x="-409873" y="1791736"/>
          <a:ext cx="4424040" cy="840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>
              <a:latin typeface="Calibri" panose="020F0502020204030204" pitchFamily="34" charset="0"/>
              <a:cs typeface="Calibri" panose="020F0502020204030204" pitchFamily="34" charset="0"/>
            </a:rPr>
            <a:t>AMBITI OTTIMALI</a:t>
          </a:r>
        </a:p>
      </dsp:txBody>
      <dsp:txXfrm>
        <a:off x="-409873" y="1791736"/>
        <a:ext cx="4424040" cy="840567"/>
      </dsp:txXfrm>
    </dsp:sp>
    <dsp:sp modelId="{26BC5A29-13F5-4C25-8B54-AA91EBAC3EAE}">
      <dsp:nvSpPr>
        <dsp:cNvPr id="0" name=""/>
        <dsp:cNvSpPr/>
      </dsp:nvSpPr>
      <dsp:spPr>
        <a:xfrm>
          <a:off x="2773843" y="741026"/>
          <a:ext cx="2757061" cy="840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latin typeface="Calibri" panose="020F0502020204030204" pitchFamily="34" charset="0"/>
              <a:cs typeface="Calibri" panose="020F0502020204030204" pitchFamily="34" charset="0"/>
            </a:rPr>
            <a:t>MODELLI ORGANIZZATIVI TERRITORIALI PER LA GESTIONE DELLE EMERGENZE</a:t>
          </a:r>
        </a:p>
      </dsp:txBody>
      <dsp:txXfrm>
        <a:off x="2773843" y="741026"/>
        <a:ext cx="2757061" cy="840567"/>
      </dsp:txXfrm>
    </dsp:sp>
    <dsp:sp modelId="{03C0F591-560B-42F1-BA69-6FA3A16BE235}">
      <dsp:nvSpPr>
        <dsp:cNvPr id="0" name=""/>
        <dsp:cNvSpPr/>
      </dsp:nvSpPr>
      <dsp:spPr>
        <a:xfrm>
          <a:off x="2773843" y="1791736"/>
          <a:ext cx="2757061" cy="840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latin typeface="Calibri" panose="020F0502020204030204" pitchFamily="34" charset="0"/>
              <a:cs typeface="Calibri" panose="020F0502020204030204" pitchFamily="34" charset="0"/>
            </a:rPr>
            <a:t>ATTIVITÀ DI PIANIFICAZIONE E GOVERNO DEL TERRITORIO</a:t>
          </a:r>
        </a:p>
      </dsp:txBody>
      <dsp:txXfrm>
        <a:off x="2773843" y="1791736"/>
        <a:ext cx="2757061" cy="840567"/>
      </dsp:txXfrm>
    </dsp:sp>
    <dsp:sp modelId="{851E4C40-F428-47C0-8502-328F53D9D4C9}">
      <dsp:nvSpPr>
        <dsp:cNvPr id="0" name=""/>
        <dsp:cNvSpPr/>
      </dsp:nvSpPr>
      <dsp:spPr>
        <a:xfrm>
          <a:off x="2773843" y="2842445"/>
          <a:ext cx="2757061" cy="840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latin typeface="Calibri" panose="020F0502020204030204" pitchFamily="34" charset="0"/>
              <a:cs typeface="Calibri" panose="020F0502020204030204" pitchFamily="34" charset="0"/>
            </a:rPr>
            <a:t>OTTIMIZZAZIONE DELLE ATTIVITÀ DI PREVENZIONE</a:t>
          </a:r>
        </a:p>
      </dsp:txBody>
      <dsp:txXfrm>
        <a:off x="2773843" y="2842445"/>
        <a:ext cx="2757061" cy="8405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156D0-110C-4CCD-8CF1-A040ED8347F0}">
      <dsp:nvSpPr>
        <dsp:cNvPr id="0" name=""/>
        <dsp:cNvSpPr/>
      </dsp:nvSpPr>
      <dsp:spPr>
        <a:xfrm rot="5400000">
          <a:off x="746238" y="975656"/>
          <a:ext cx="862884" cy="98236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35FB00-59A9-4FB1-92C8-27B3F71FF224}">
      <dsp:nvSpPr>
        <dsp:cNvPr id="0" name=""/>
        <dsp:cNvSpPr/>
      </dsp:nvSpPr>
      <dsp:spPr>
        <a:xfrm>
          <a:off x="517626" y="19132"/>
          <a:ext cx="1452589" cy="101676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Ricezione messaggistica di allertamento</a:t>
          </a:r>
        </a:p>
      </dsp:txBody>
      <dsp:txXfrm>
        <a:off x="567269" y="68775"/>
        <a:ext cx="1353303" cy="917479"/>
      </dsp:txXfrm>
    </dsp:sp>
    <dsp:sp modelId="{9ACC9980-97CA-4413-A945-2517BC9CD806}">
      <dsp:nvSpPr>
        <dsp:cNvPr id="0" name=""/>
        <dsp:cNvSpPr/>
      </dsp:nvSpPr>
      <dsp:spPr>
        <a:xfrm>
          <a:off x="1970215" y="116103"/>
          <a:ext cx="1056475" cy="821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00F80C-213B-4A1A-A672-1591B2269B8E}">
      <dsp:nvSpPr>
        <dsp:cNvPr id="0" name=""/>
        <dsp:cNvSpPr/>
      </dsp:nvSpPr>
      <dsp:spPr>
        <a:xfrm rot="5400000">
          <a:off x="1950589" y="2117819"/>
          <a:ext cx="862884" cy="98236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F77941-8593-4A82-9F5D-98006063DE00}">
      <dsp:nvSpPr>
        <dsp:cNvPr id="0" name=""/>
        <dsp:cNvSpPr/>
      </dsp:nvSpPr>
      <dsp:spPr>
        <a:xfrm>
          <a:off x="1721977" y="1161295"/>
          <a:ext cx="1452589" cy="101676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Valutazione critica con il supporto del presidio operativo</a:t>
          </a:r>
        </a:p>
      </dsp:txBody>
      <dsp:txXfrm>
        <a:off x="1771620" y="1210938"/>
        <a:ext cx="1353303" cy="917479"/>
      </dsp:txXfrm>
    </dsp:sp>
    <dsp:sp modelId="{2F0A07FA-AEB4-402B-8182-1972E766106A}">
      <dsp:nvSpPr>
        <dsp:cNvPr id="0" name=""/>
        <dsp:cNvSpPr/>
      </dsp:nvSpPr>
      <dsp:spPr>
        <a:xfrm>
          <a:off x="3174566" y="1258267"/>
          <a:ext cx="1056475" cy="821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92EA14-7583-4C46-954D-04DD694F17B9}">
      <dsp:nvSpPr>
        <dsp:cNvPr id="0" name=""/>
        <dsp:cNvSpPr/>
      </dsp:nvSpPr>
      <dsp:spPr>
        <a:xfrm>
          <a:off x="2926328" y="2303458"/>
          <a:ext cx="1452589" cy="101676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Adozione della fase operativa a cui attestare il sistema comunale di p.c.</a:t>
          </a:r>
        </a:p>
      </dsp:txBody>
      <dsp:txXfrm>
        <a:off x="2975971" y="2353101"/>
        <a:ext cx="1353303" cy="9174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body"/>
          </p:nvPr>
        </p:nvSpPr>
        <p:spPr>
          <a:xfrm>
            <a:off x="749350" y="5514073"/>
            <a:ext cx="5994443" cy="5223654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Fai clic per modificare il formato delle note</a:t>
            </a:r>
          </a:p>
        </p:txBody>
      </p:sp>
      <p:sp>
        <p:nvSpPr>
          <p:cNvPr id="132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51822" cy="58005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it-IT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&lt;intestazione&gt;</a:t>
            </a:r>
          </a:p>
        </p:txBody>
      </p:sp>
      <p:sp>
        <p:nvSpPr>
          <p:cNvPr id="133" name="PlaceHolder 3"/>
          <p:cNvSpPr>
            <a:spLocks noGrp="1"/>
          </p:cNvSpPr>
          <p:nvPr>
            <p:ph type="dt"/>
          </p:nvPr>
        </p:nvSpPr>
        <p:spPr>
          <a:xfrm>
            <a:off x="4241321" y="0"/>
            <a:ext cx="3251822" cy="580059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it-IT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&lt;data/ora&gt;</a:t>
            </a:r>
          </a:p>
        </p:txBody>
      </p:sp>
      <p:sp>
        <p:nvSpPr>
          <p:cNvPr id="134" name="PlaceHolder 4"/>
          <p:cNvSpPr>
            <a:spLocks noGrp="1"/>
          </p:cNvSpPr>
          <p:nvPr>
            <p:ph type="ftr"/>
          </p:nvPr>
        </p:nvSpPr>
        <p:spPr>
          <a:xfrm>
            <a:off x="0" y="11028538"/>
            <a:ext cx="3251822" cy="580059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it-IT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&lt;piè di pagina&gt;</a:t>
            </a:r>
          </a:p>
        </p:txBody>
      </p:sp>
      <p:sp>
        <p:nvSpPr>
          <p:cNvPr id="135" name="PlaceHolder 5"/>
          <p:cNvSpPr>
            <a:spLocks noGrp="1"/>
          </p:cNvSpPr>
          <p:nvPr>
            <p:ph type="sldNum"/>
          </p:nvPr>
        </p:nvSpPr>
        <p:spPr>
          <a:xfrm>
            <a:off x="4241321" y="11028538"/>
            <a:ext cx="3251822" cy="580059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AB958981-3A03-49C6-982D-772B8459F19A}" type="slidenum">
              <a:rPr lang="it-IT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‹N›</a:t>
            </a:fld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1143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7880"/>
            <a:ext cx="8229240" cy="954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337040"/>
            <a:ext cx="822924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068280"/>
            <a:ext cx="822924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7880"/>
            <a:ext cx="8229240" cy="954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337040"/>
            <a:ext cx="40158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337040"/>
            <a:ext cx="40158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068280"/>
            <a:ext cx="40158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068280"/>
            <a:ext cx="40158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7880"/>
            <a:ext cx="8229240" cy="954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337040"/>
            <a:ext cx="26496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3239640" y="1337040"/>
            <a:ext cx="26496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022080" y="1337040"/>
            <a:ext cx="26496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022080" y="3068280"/>
            <a:ext cx="26496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3239640" y="3068280"/>
            <a:ext cx="26496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457200" y="3068280"/>
            <a:ext cx="26496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o1 con foto"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ggetto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192" y="1324"/>
          <a:ext cx="1190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Diapositiva think-cell" r:id="rId5" imgW="216" imgH="216" progId="TCLayout.ActiveDocument.1">
                  <p:embed/>
                </p:oleObj>
              </mc:Choice>
              <mc:Fallback>
                <p:oleObj name="Diapositiva think-cell" r:id="rId5" imgW="216" imgH="216" progId="TCLayout.ActiveDocument.1">
                  <p:embed/>
                  <p:pic>
                    <p:nvPicPr>
                      <p:cNvPr id="7" name="Oggetto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2" y="1324"/>
                        <a:ext cx="1190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285750" y="304271"/>
            <a:ext cx="7389159" cy="1104636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it-IT" dirty="0"/>
              <a:t>Fare clic per modificare il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6050" y="1521354"/>
            <a:ext cx="4988859" cy="3626115"/>
          </a:xfrm>
        </p:spPr>
        <p:txBody>
          <a:bodyPr/>
          <a:lstStyle>
            <a:lvl1pPr>
              <a:buClr>
                <a:schemeClr val="accent6">
                  <a:lumMod val="75000"/>
                </a:schemeClr>
              </a:buCl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buClr>
                <a:schemeClr val="accent6">
                  <a:lumMod val="60000"/>
                  <a:lumOff val="40000"/>
                </a:schemeClr>
              </a:buCl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buClr>
                <a:schemeClr val="accent6">
                  <a:lumMod val="60000"/>
                  <a:lumOff val="40000"/>
                </a:schemeClr>
              </a:buCl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buClr>
                <a:schemeClr val="accent6">
                  <a:lumMod val="60000"/>
                  <a:lumOff val="40000"/>
                </a:schemeClr>
              </a:buCl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06824" y="5296959"/>
            <a:ext cx="1080000" cy="304271"/>
          </a:xfrm>
          <a:prstGeom prst="rect">
            <a:avLst/>
          </a:prstGeom>
        </p:spPr>
        <p:txBody>
          <a:bodyPr lIns="71323" tIns="35662" rIns="71323" bIns="35662"/>
          <a:lstStyle/>
          <a:p>
            <a:fld id="{94EF1AAB-C55E-42AC-8975-517CA5C92E76}" type="datetime1">
              <a:rPr lang="it-IT" smtClean="0"/>
              <a:t>17/12/2020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890000" y="5296959"/>
            <a:ext cx="2700000" cy="304271"/>
          </a:xfrm>
          <a:prstGeom prst="rect">
            <a:avLst/>
          </a:prstGeom>
        </p:spPr>
        <p:txBody>
          <a:bodyPr lIns="71323" tIns="35662" rIns="71323" bIns="35662"/>
          <a:lstStyle>
            <a:lvl1pPr algn="l"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285751" y="5296959"/>
            <a:ext cx="410135" cy="304271"/>
          </a:xfrm>
          <a:prstGeom prst="rect">
            <a:avLst/>
          </a:prstGeom>
        </p:spPr>
        <p:txBody>
          <a:bodyPr lIns="71323" tIns="35662" rIns="71323" bIns="35662"/>
          <a:lstStyle>
            <a:lvl1pPr algn="l">
              <a:defRPr/>
            </a:lvl1pPr>
          </a:lstStyle>
          <a:p>
            <a:fld id="{DC0C9B62-BECD-4D16-B977-8FD23BD5614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immagine 9"/>
          <p:cNvSpPr>
            <a:spLocks noGrp="1"/>
          </p:cNvSpPr>
          <p:nvPr>
            <p:ph type="pic" sz="quarter" idx="13"/>
          </p:nvPr>
        </p:nvSpPr>
        <p:spPr>
          <a:xfrm>
            <a:off x="285750" y="1521354"/>
            <a:ext cx="2245519" cy="3626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0915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7880"/>
            <a:ext cx="8229240" cy="954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337040"/>
            <a:ext cx="8229240" cy="3314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7880"/>
            <a:ext cx="8229240" cy="954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337040"/>
            <a:ext cx="8229240" cy="331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7880"/>
            <a:ext cx="8229240" cy="954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337040"/>
            <a:ext cx="4015800" cy="331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337040"/>
            <a:ext cx="4015800" cy="331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7880"/>
            <a:ext cx="8229240" cy="954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27880"/>
            <a:ext cx="8229240" cy="4423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7880"/>
            <a:ext cx="8229240" cy="954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337040"/>
            <a:ext cx="40158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068280"/>
            <a:ext cx="40158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337040"/>
            <a:ext cx="4015800" cy="331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7880"/>
            <a:ext cx="8229240" cy="954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337040"/>
            <a:ext cx="4015800" cy="331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337040"/>
            <a:ext cx="40158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068280"/>
            <a:ext cx="40158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7880"/>
            <a:ext cx="8229240" cy="954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337040"/>
            <a:ext cx="40158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337040"/>
            <a:ext cx="401580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068280"/>
            <a:ext cx="8229240" cy="158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9"/>
          <p:cNvPicPr/>
          <p:nvPr/>
        </p:nvPicPr>
        <p:blipFill>
          <a:blip r:embed="rId15"/>
          <a:stretch/>
        </p:blipFill>
        <p:spPr>
          <a:xfrm>
            <a:off x="0" y="0"/>
            <a:ext cx="9143640" cy="5714640"/>
          </a:xfrm>
          <a:prstGeom prst="rect">
            <a:avLst/>
          </a:prstGeom>
          <a:ln w="9360">
            <a:noFill/>
          </a:ln>
        </p:spPr>
      </p:pic>
      <p:pic>
        <p:nvPicPr>
          <p:cNvPr id="10" name="Immagine 7"/>
          <p:cNvPicPr/>
          <p:nvPr/>
        </p:nvPicPr>
        <p:blipFill>
          <a:blip r:embed="rId16"/>
          <a:stretch/>
        </p:blipFill>
        <p:spPr>
          <a:xfrm>
            <a:off x="251640" y="388440"/>
            <a:ext cx="761760" cy="596520"/>
          </a:xfrm>
          <a:prstGeom prst="rect">
            <a:avLst/>
          </a:prstGeom>
          <a:ln w="936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115640" y="265320"/>
            <a:ext cx="5616360" cy="7916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ts val="1058"/>
              </a:lnSpc>
            </a:pPr>
            <a:r>
              <a:rPr lang="it-IT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Fare clic per modificare lo stile del titolo</a:t>
            </a:r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251640" y="1333440"/>
            <a:ext cx="8640720" cy="3771720"/>
          </a:xfrm>
          <a:prstGeom prst="rect">
            <a:avLst/>
          </a:prstGeom>
        </p:spPr>
        <p:txBody>
          <a:bodyPr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it-IT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Fare clic per modificare stili del testo dello schema</a:t>
            </a:r>
            <a:endParaRPr lang="it-IT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743040" lvl="1" indent="-2854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Secondo livello</a:t>
            </a:r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Terzo livello</a:t>
            </a:r>
            <a:endParaRPr lang="it-IT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1600200" lvl="3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it-IT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Quarto livello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lang="it-IT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Quinto livello</a:t>
            </a:r>
            <a:endParaRPr lang="it-IT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/>
          </p:nvPr>
        </p:nvSpPr>
        <p:spPr>
          <a:xfrm>
            <a:off x="457200" y="5297400"/>
            <a:ext cx="2133360" cy="302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0BC22CBF-8D99-4F93-86EF-70310801C213}" type="datetime">
              <a:rPr lang="it-IT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17/12/2020</a:t>
            </a:fld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/>
          </p:nvPr>
        </p:nvSpPr>
        <p:spPr>
          <a:xfrm>
            <a:off x="3124080" y="5297400"/>
            <a:ext cx="2895120" cy="3027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/>
          </p:nvPr>
        </p:nvSpPr>
        <p:spPr>
          <a:xfrm>
            <a:off x="6553080" y="5297400"/>
            <a:ext cx="2133360" cy="302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8F647F07-D49C-4173-BC1F-4F738B5DC354}" type="slidenum">
              <a:rPr lang="it-IT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‹N›</a:t>
            </a:fld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7" name="Immagine 9"/>
          <p:cNvPicPr/>
          <p:nvPr/>
        </p:nvPicPr>
        <p:blipFill>
          <a:blip r:embed="rId15"/>
          <a:stretch/>
        </p:blipFill>
        <p:spPr>
          <a:xfrm>
            <a:off x="0" y="0"/>
            <a:ext cx="9143640" cy="5714640"/>
          </a:xfrm>
          <a:prstGeom prst="rect">
            <a:avLst/>
          </a:prstGeom>
          <a:ln w="9360">
            <a:noFill/>
          </a:ln>
        </p:spPr>
      </p:pic>
      <p:pic>
        <p:nvPicPr>
          <p:cNvPr id="8" name="Immagine 8"/>
          <p:cNvPicPr/>
          <p:nvPr/>
        </p:nvPicPr>
        <p:blipFill>
          <a:blip r:embed="rId16"/>
          <a:stretch/>
        </p:blipFill>
        <p:spPr>
          <a:xfrm>
            <a:off x="251640" y="388440"/>
            <a:ext cx="761760" cy="596520"/>
          </a:xfrm>
          <a:prstGeom prst="rect">
            <a:avLst/>
          </a:prstGeom>
          <a:ln w="936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5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slideLayout" Target="../slideLayouts/slideLayout13.xml"/><Relationship Id="rId7" Type="http://schemas.openxmlformats.org/officeDocument/2006/relationships/diagramData" Target="../diagrams/data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2.png"/><Relationship Id="rId11" Type="http://schemas.microsoft.com/office/2007/relationships/diagramDrawing" Target="../diagrams/drawing1.xml"/><Relationship Id="rId5" Type="http://schemas.openxmlformats.org/officeDocument/2006/relationships/image" Target="../media/image3.emf"/><Relationship Id="rId10" Type="http://schemas.openxmlformats.org/officeDocument/2006/relationships/diagramColors" Target="../diagrams/colors1.xml"/><Relationship Id="rId4" Type="http://schemas.openxmlformats.org/officeDocument/2006/relationships/oleObject" Target="../embeddings/oleObject2.bin"/><Relationship Id="rId9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7.jpeg"/><Relationship Id="rId2" Type="http://schemas.openxmlformats.org/officeDocument/2006/relationships/tags" Target="../tags/tag1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9.png"/><Relationship Id="rId2" Type="http://schemas.openxmlformats.org/officeDocument/2006/relationships/tags" Target="../tags/tag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0.png"/><Relationship Id="rId2" Type="http://schemas.openxmlformats.org/officeDocument/2006/relationships/tags" Target="../tags/tag1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1.png"/><Relationship Id="rId2" Type="http://schemas.openxmlformats.org/officeDocument/2006/relationships/tags" Target="../tags/tag1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3.png"/><Relationship Id="rId2" Type="http://schemas.openxmlformats.org/officeDocument/2006/relationships/tags" Target="../tags/tag1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4.png"/><Relationship Id="rId2" Type="http://schemas.openxmlformats.org/officeDocument/2006/relationships/tags" Target="../tags/tag1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5.png"/><Relationship Id="rId2" Type="http://schemas.openxmlformats.org/officeDocument/2006/relationships/tags" Target="../tags/tag18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6.png"/><Relationship Id="rId2" Type="http://schemas.openxmlformats.org/officeDocument/2006/relationships/tags" Target="../tags/tag19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slideLayout" Target="../slideLayouts/slideLayout13.xml"/><Relationship Id="rId7" Type="http://schemas.openxmlformats.org/officeDocument/2006/relationships/diagramData" Target="../diagrams/data2.xml"/><Relationship Id="rId2" Type="http://schemas.openxmlformats.org/officeDocument/2006/relationships/tags" Target="../tags/tag20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2.png"/><Relationship Id="rId11" Type="http://schemas.microsoft.com/office/2007/relationships/diagramDrawing" Target="../diagrams/drawing2.xml"/><Relationship Id="rId5" Type="http://schemas.openxmlformats.org/officeDocument/2006/relationships/image" Target="../media/image3.emf"/><Relationship Id="rId10" Type="http://schemas.openxmlformats.org/officeDocument/2006/relationships/diagramColors" Target="../diagrams/colors2.xml"/><Relationship Id="rId4" Type="http://schemas.openxmlformats.org/officeDocument/2006/relationships/oleObject" Target="../embeddings/oleObject2.bin"/><Relationship Id="rId9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3.png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5.emf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Immagine 6"/>
          <p:cNvPicPr/>
          <p:nvPr/>
        </p:nvPicPr>
        <p:blipFill>
          <a:blip r:embed="rId2"/>
          <a:stretch/>
        </p:blipFill>
        <p:spPr>
          <a:xfrm>
            <a:off x="360" y="0"/>
            <a:ext cx="9143640" cy="5740200"/>
          </a:xfrm>
          <a:prstGeom prst="rect">
            <a:avLst/>
          </a:prstGeom>
          <a:ln w="9360">
            <a:noFill/>
          </a:ln>
        </p:spPr>
      </p:pic>
      <p:pic>
        <p:nvPicPr>
          <p:cNvPr id="137" name="Immagine 7"/>
          <p:cNvPicPr/>
          <p:nvPr/>
        </p:nvPicPr>
        <p:blipFill>
          <a:blip r:embed="rId3"/>
          <a:stretch/>
        </p:blipFill>
        <p:spPr>
          <a:xfrm>
            <a:off x="6372200" y="4597142"/>
            <a:ext cx="930240" cy="728640"/>
          </a:xfrm>
          <a:prstGeom prst="rect">
            <a:avLst/>
          </a:prstGeom>
          <a:ln w="9360">
            <a:noFill/>
          </a:ln>
        </p:spPr>
      </p:pic>
      <p:sp>
        <p:nvSpPr>
          <p:cNvPr id="138" name="CustomShape 1"/>
          <p:cNvSpPr/>
          <p:nvPr/>
        </p:nvSpPr>
        <p:spPr>
          <a:xfrm>
            <a:off x="3297559" y="4387308"/>
            <a:ext cx="2548881" cy="4809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it-IT" sz="1800" b="1" strike="noStrike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18 dicembre 2020</a:t>
            </a:r>
            <a:endParaRPr lang="it-IT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9" name="Picture 2"/>
          <p:cNvPicPr/>
          <p:nvPr/>
        </p:nvPicPr>
        <p:blipFill>
          <a:blip r:embed="rId4"/>
          <a:stretch/>
        </p:blipFill>
        <p:spPr>
          <a:xfrm>
            <a:off x="6637680" y="1530360"/>
            <a:ext cx="2260440" cy="894600"/>
          </a:xfrm>
          <a:prstGeom prst="rect">
            <a:avLst/>
          </a:prstGeom>
          <a:ln>
            <a:noFill/>
          </a:ln>
        </p:spPr>
      </p:pic>
      <p:pic>
        <p:nvPicPr>
          <p:cNvPr id="140" name="Picture 2"/>
          <p:cNvPicPr/>
          <p:nvPr/>
        </p:nvPicPr>
        <p:blipFill>
          <a:blip r:embed="rId5"/>
          <a:stretch/>
        </p:blipFill>
        <p:spPr>
          <a:xfrm>
            <a:off x="6637680" y="769320"/>
            <a:ext cx="2260440" cy="662040"/>
          </a:xfrm>
          <a:prstGeom prst="rect">
            <a:avLst/>
          </a:prstGeom>
          <a:ln>
            <a:noFill/>
          </a:ln>
        </p:spPr>
      </p:pic>
      <p:pic>
        <p:nvPicPr>
          <p:cNvPr id="141" name="Immagine 13"/>
          <p:cNvPicPr/>
          <p:nvPr/>
        </p:nvPicPr>
        <p:blipFill>
          <a:blip r:embed="rId6"/>
          <a:stretch/>
        </p:blipFill>
        <p:spPr>
          <a:xfrm>
            <a:off x="6638040" y="192960"/>
            <a:ext cx="2259720" cy="480960"/>
          </a:xfrm>
          <a:prstGeom prst="rect">
            <a:avLst/>
          </a:prstGeom>
          <a:ln>
            <a:noFill/>
          </a:ln>
        </p:spPr>
      </p:pic>
      <p:sp>
        <p:nvSpPr>
          <p:cNvPr id="142" name="CustomShape 2"/>
          <p:cNvSpPr/>
          <p:nvPr/>
        </p:nvSpPr>
        <p:spPr>
          <a:xfrm>
            <a:off x="240717" y="2635388"/>
            <a:ext cx="8467200" cy="137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it-IT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PON GOVERNANCE 2014-2020</a:t>
            </a:r>
            <a:endParaRPr lang="it-IT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Riduzione del rischio sismico, vulcanico </a:t>
            </a:r>
            <a:endParaRPr lang="it-IT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e idrogeologico ai fini di protezione civile</a:t>
            </a:r>
            <a:endParaRPr lang="it-IT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2400" y="4611620"/>
            <a:ext cx="769770" cy="720000"/>
          </a:xfrm>
          <a:prstGeom prst="rect">
            <a:avLst/>
          </a:prstGeom>
        </p:spPr>
      </p:pic>
      <p:pic>
        <p:nvPicPr>
          <p:cNvPr id="10" name="Immagine 1" descr="Logo_PC_trasparente_gif">
            <a:extLst>
              <a:ext uri="{FF2B5EF4-FFF2-40B4-BE49-F238E27FC236}">
                <a16:creationId xmlns:a16="http://schemas.microsoft.com/office/drawing/2014/main" id="{18B97A1B-077F-4727-BE14-35AE12C74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390" y="4611620"/>
            <a:ext cx="699685" cy="699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7A98BFB5-67BE-4A3D-878C-91210BD0C360}"/>
              </a:ext>
            </a:extLst>
          </p:cNvPr>
          <p:cNvSpPr/>
          <p:nvPr/>
        </p:nvSpPr>
        <p:spPr>
          <a:xfrm>
            <a:off x="3508539" y="5025974"/>
            <a:ext cx="195316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Ing. Guido Loperte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8A22C01-E6E0-40EA-8F92-BE68209EF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888" y="4394218"/>
            <a:ext cx="2891123" cy="11344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it-IT" sz="1800" b="1" i="0" u="none" strike="noStrike" baseline="0" dirty="0">
                <a:solidFill>
                  <a:schemeClr val="bg1"/>
                </a:solidFill>
                <a:latin typeface="TitilliumWeb-SemiBold"/>
              </a:rPr>
              <a:t>webinar sul Presidio Territoriale Idraulico e Idrogeologico nella Regione Basilicata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ea typeface="MS Mincho" panose="02020609040205080304" pitchFamily="49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Inverted="1"/>
      </p:transition>
    </mc:Choice>
    <mc:Fallback xmlns="" xmlns:p15="http://schemas.microsoft.com/office/powerpoint/2012/main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1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FE718362-7E80-4E04-92F4-E8B3F083D4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1098086"/>
              </p:ext>
            </p:extLst>
          </p:nvPr>
        </p:nvGraphicFramePr>
        <p:xfrm>
          <a:off x="1043608" y="769268"/>
          <a:ext cx="6912768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23078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8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sp>
        <p:nvSpPr>
          <p:cNvPr id="5" name="TextShape 2">
            <a:extLst>
              <a:ext uri="{FF2B5EF4-FFF2-40B4-BE49-F238E27FC236}">
                <a16:creationId xmlns:a16="http://schemas.microsoft.com/office/drawing/2014/main" id="{314D8C05-963A-4251-8B43-D88629843E72}"/>
              </a:ext>
            </a:extLst>
          </p:cNvPr>
          <p:cNvSpPr txBox="1"/>
          <p:nvPr/>
        </p:nvSpPr>
        <p:spPr>
          <a:xfrm>
            <a:off x="2464129" y="528608"/>
            <a:ext cx="6408688" cy="7919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defPPr>
              <a:defRPr lang="it-IT"/>
            </a:defPPr>
            <a:lvl1pPr>
              <a:lnSpc>
                <a:spcPts val="1058"/>
              </a:lnSpc>
              <a:defRPr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defRPr>
            </a:lvl1pPr>
          </a:lstStyle>
          <a:p>
            <a:pPr>
              <a:lnSpc>
                <a:spcPct val="100000"/>
              </a:lnSpc>
            </a:pPr>
            <a:r>
              <a:rPr lang="it-IT" dirty="0"/>
              <a:t>Distribuzione dei comuni nei12 CT</a:t>
            </a:r>
          </a:p>
        </p:txBody>
      </p:sp>
      <p:sp>
        <p:nvSpPr>
          <p:cNvPr id="7" name="CasellaDiTesto 12">
            <a:extLst>
              <a:ext uri="{FF2B5EF4-FFF2-40B4-BE49-F238E27FC236}">
                <a16:creationId xmlns:a16="http://schemas.microsoft.com/office/drawing/2014/main" id="{82A53550-D560-4540-9F82-B2D86F927E05}"/>
              </a:ext>
            </a:extLst>
          </p:cNvPr>
          <p:cNvSpPr txBox="1"/>
          <p:nvPr/>
        </p:nvSpPr>
        <p:spPr>
          <a:xfrm>
            <a:off x="323528" y="122106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Provincia di Potenza</a:t>
            </a:r>
          </a:p>
        </p:txBody>
      </p:sp>
      <p:sp>
        <p:nvSpPr>
          <p:cNvPr id="8" name="CasellaDiTesto 12">
            <a:extLst>
              <a:ext uri="{FF2B5EF4-FFF2-40B4-BE49-F238E27FC236}">
                <a16:creationId xmlns:a16="http://schemas.microsoft.com/office/drawing/2014/main" id="{C84E9448-94DC-465E-B90F-2927E1132E6C}"/>
              </a:ext>
            </a:extLst>
          </p:cNvPr>
          <p:cNvSpPr txBox="1"/>
          <p:nvPr/>
        </p:nvSpPr>
        <p:spPr>
          <a:xfrm>
            <a:off x="4932040" y="1201316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Provincia di Matera</a:t>
            </a:r>
          </a:p>
        </p:txBody>
      </p:sp>
      <p:pic>
        <p:nvPicPr>
          <p:cNvPr id="9" name="Picture 1" descr="CT_Matera">
            <a:extLst>
              <a:ext uri="{FF2B5EF4-FFF2-40B4-BE49-F238E27FC236}">
                <a16:creationId xmlns:a16="http://schemas.microsoft.com/office/drawing/2014/main" id="{0C6D74F3-99FF-4F83-8B6E-A2CFA15B893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05372"/>
            <a:ext cx="3987524" cy="3723255"/>
          </a:xfrm>
          <a:prstGeom prst="rect">
            <a:avLst/>
          </a:prstGeom>
        </p:spPr>
      </p:pic>
      <p:pic>
        <p:nvPicPr>
          <p:cNvPr id="11" name="Picture 2" descr="CT_Potenza">
            <a:extLst>
              <a:ext uri="{FF2B5EF4-FFF2-40B4-BE49-F238E27FC236}">
                <a16:creationId xmlns:a16="http://schemas.microsoft.com/office/drawing/2014/main" id="{360FD2F7-6336-44F4-9699-86877B589E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76083"/>
            <a:ext cx="4248472" cy="396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69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5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2F315328-F300-42C2-8F26-D8F7CA7644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7744" y="339409"/>
            <a:ext cx="3771284" cy="5205346"/>
          </a:xfrm>
          <a:prstGeom prst="rect">
            <a:avLst/>
          </a:prstGeom>
          <a:ln w="12700">
            <a:solidFill>
              <a:schemeClr val="accent1">
                <a:hueOff val="0"/>
                <a:satOff val="0"/>
                <a:lumOff val="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54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8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F9BD7A99-0FAA-4778-B68B-CCAF052A37D3}"/>
              </a:ext>
            </a:extLst>
          </p:cNvPr>
          <p:cNvSpPr/>
          <p:nvPr/>
        </p:nvSpPr>
        <p:spPr>
          <a:xfrm>
            <a:off x="1979712" y="481236"/>
            <a:ext cx="7848872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b="1" dirty="0">
                <a:solidFill>
                  <a:srgbClr val="40404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Art. 18</a:t>
            </a:r>
            <a:br>
              <a:rPr lang="it-IT" b="1" dirty="0">
                <a:solidFill>
                  <a:srgbClr val="40404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b="1" dirty="0">
                <a:solidFill>
                  <a:srgbClr val="40404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Pianificazione di protezione civile 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BD110142-8F9C-4DA0-8F6F-4825CC99B497}"/>
              </a:ext>
            </a:extLst>
          </p:cNvPr>
          <p:cNvSpPr/>
          <p:nvPr/>
        </p:nvSpPr>
        <p:spPr>
          <a:xfrm>
            <a:off x="395536" y="1153151"/>
            <a:ext cx="8640960" cy="3145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pianificazione di protezione civile ai diversi livelli territoriali è l’attività di prevenzione non strutturale, basata sulle attività di previsione e, in particolare, di identificazione degli scenari di cui all'articolo 2, comma 2, finalizzata: 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a) alla definizione delle strategie operative e del modello di intervento contenente l'organizzazione delle strutture per lo svolgimento, in forma coordinata, delle attività di protezione civile e della risposta operativa per la gestione degli eventi calamitosi previsti o in atto, garantendo l’effettività delle funzioni da svolgere con particolare riguardo alle persone in condizioni di fragilità sociale e con disabilità, in relazione agli </a:t>
            </a:r>
            <a:r>
              <a:rPr lang="it-IT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ambiti ottimali</a:t>
            </a: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 cui all'articolo 11, comma 3, definiti su base provinciale e comunale, quest'ultimo anche in forma aggregata;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F0C051B-82C6-4E75-A571-26AE62A8F6AD}"/>
              </a:ext>
            </a:extLst>
          </p:cNvPr>
          <p:cNvSpPr/>
          <p:nvPr/>
        </p:nvSpPr>
        <p:spPr>
          <a:xfrm>
            <a:off x="899592" y="4298564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>
                <a:solidFill>
                  <a:srgbClr val="40404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 piani e i programmi di gestione e tutela e risanamento del territorio e gli altri ambiti di pianificazione strategica territoriale devono essere coordinati con i piani di protezione civile al fine di assicurarne la coerenza con gli scenari di rischio e le strategie operative ivi contenuti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50208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115616" y="1705372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Rispettano i </a:t>
            </a:r>
            <a:r>
              <a:rPr lang="it-IT" b="1" dirty="0">
                <a:latin typeface="Segoe UI" panose="020B0502040204020203" pitchFamily="34" charset="0"/>
                <a:cs typeface="Segoe UI" panose="020B0502040204020203" pitchFamily="34" charset="0"/>
              </a:rPr>
              <a:t>confini amministrativi provinciali 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per garantire la coerenza in termini di gestione dell’emergenza;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Consentono di svolgere la </a:t>
            </a:r>
            <a:r>
              <a:rPr lang="it-IT" b="1" dirty="0">
                <a:latin typeface="Segoe UI" panose="020B0502040204020203" pitchFamily="34" charset="0"/>
                <a:cs typeface="Segoe UI" panose="020B0502040204020203" pitchFamily="34" charset="0"/>
              </a:rPr>
              <a:t>funzione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 di protezione civile in modo </a:t>
            </a:r>
            <a:r>
              <a:rPr lang="it-IT" b="1" dirty="0">
                <a:latin typeface="Segoe UI" panose="020B0502040204020203" pitchFamily="34" charset="0"/>
                <a:cs typeface="Segoe UI" panose="020B0502040204020203" pitchFamily="34" charset="0"/>
              </a:rPr>
              <a:t>associato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, condividendo risorse e servizi.</a:t>
            </a:r>
          </a:p>
          <a:p>
            <a:pPr lvl="0" algn="just"/>
            <a:endParaRPr lang="it-IT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just"/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Vantaggi per la pianificazione e la programmazione delle risorse: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>
                <a:latin typeface="Segoe UI" panose="020B0502040204020203" pitchFamily="34" charset="0"/>
                <a:cs typeface="Segoe UI" panose="020B0502040204020203" pitchFamily="34" charset="0"/>
              </a:rPr>
              <a:t>Pianificazione preventiva 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e </a:t>
            </a:r>
            <a:r>
              <a:rPr lang="it-IT" b="1" dirty="0">
                <a:latin typeface="Segoe UI" panose="020B0502040204020203" pitchFamily="34" charset="0"/>
                <a:cs typeface="Segoe UI" panose="020B0502040204020203" pitchFamily="34" charset="0"/>
              </a:rPr>
              <a:t>gestione dell’emergenza 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sullo stesso Contesto Territoriale;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Migliore </a:t>
            </a:r>
            <a:r>
              <a:rPr lang="it-IT" b="1" dirty="0">
                <a:latin typeface="Segoe UI" panose="020B0502040204020203" pitchFamily="34" charset="0"/>
                <a:cs typeface="Segoe UI" panose="020B0502040204020203" pitchFamily="34" charset="0"/>
              </a:rPr>
              <a:t>gestione integrata 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dei Piani di protezione civile (Linee Guida sui requisiti minimi del Contesto Territoriale);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Identificazione dei </a:t>
            </a:r>
            <a:r>
              <a:rPr lang="it-IT" b="1" dirty="0">
                <a:latin typeface="Segoe UI" panose="020B0502040204020203" pitchFamily="34" charset="0"/>
                <a:cs typeface="Segoe UI" panose="020B0502040204020203" pitchFamily="34" charset="0"/>
              </a:rPr>
              <a:t>percorsi prioritari </a:t>
            </a:r>
            <a:r>
              <a:rPr lang="it-IT" dirty="0">
                <a:latin typeface="Segoe UI" panose="020B0502040204020203" pitchFamily="34" charset="0"/>
                <a:cs typeface="Segoe UI" panose="020B0502040204020203" pitchFamily="34" charset="0"/>
              </a:rPr>
              <a:t>di collegamento all’interno dei Contesti e verso gli edifici strategici fondamentali.</a:t>
            </a:r>
          </a:p>
        </p:txBody>
      </p:sp>
      <p:sp>
        <p:nvSpPr>
          <p:cNvPr id="8" name="TextShape 2"/>
          <p:cNvSpPr txBox="1"/>
          <p:nvPr/>
        </p:nvSpPr>
        <p:spPr>
          <a:xfrm>
            <a:off x="1043608" y="337220"/>
            <a:ext cx="6696744" cy="9967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defPPr>
              <a:defRPr lang="it-IT"/>
            </a:defPPr>
            <a:lvl1pPr>
              <a:lnSpc>
                <a:spcPct val="100000"/>
              </a:lnSpc>
              <a:defRPr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defRPr>
            </a:lvl1pPr>
          </a:lstStyle>
          <a:p>
            <a:r>
              <a:rPr lang="it-IT" dirty="0"/>
              <a:t>I Contesti Territoriali: </a:t>
            </a:r>
          </a:p>
          <a:p>
            <a:r>
              <a:rPr lang="it-IT" dirty="0"/>
              <a:t>vantaggi e opportunità</a:t>
            </a:r>
          </a:p>
        </p:txBody>
      </p:sp>
    </p:spTree>
    <p:extLst>
      <p:ext uri="{BB962C8B-B14F-4D97-AF65-F5344CB8AC3E}">
        <p14:creationId xmlns:p14="http://schemas.microsoft.com/office/powerpoint/2010/main" val="4111139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71F3135-F2A0-4DC8-9066-A81C20328A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04" y="1041397"/>
            <a:ext cx="9144000" cy="407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03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2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63EE9984-3842-4FC0-9A91-A2DAE1F684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528" y="1038321"/>
            <a:ext cx="3671546" cy="4339459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9BEC026-9F9A-4F90-87D9-AE3DCF5C9256}"/>
              </a:ext>
            </a:extLst>
          </p:cNvPr>
          <p:cNvSpPr txBox="1"/>
          <p:nvPr/>
        </p:nvSpPr>
        <p:spPr>
          <a:xfrm>
            <a:off x="4538836" y="715140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Organizzazione del presidio su base COMUNALE affiancato da una struttura di livello superiore per i grandi bacini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F83EEDD-8A3B-47F7-A408-73A1B698A6B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2" t="7203" r="2167" b="2143"/>
          <a:stretch/>
        </p:blipFill>
        <p:spPr>
          <a:xfrm>
            <a:off x="4572000" y="2244092"/>
            <a:ext cx="3502000" cy="313368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074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1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78F501CE-7F24-49A6-BA7A-ADFB4489EA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672" y="587648"/>
            <a:ext cx="4972508" cy="480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04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5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B506CD74-D9B3-4530-B061-63207A6B6D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9712" y="481236"/>
            <a:ext cx="4680520" cy="499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74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7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DCEC60EF-1321-4469-A3CD-3ECC8971DF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772" y="1129308"/>
            <a:ext cx="8676456" cy="365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65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7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Immagine 3">
            <a:extLst>
              <a:ext uri="{FF2B5EF4-FFF2-40B4-BE49-F238E27FC236}">
                <a16:creationId xmlns:a16="http://schemas.microsoft.com/office/drawing/2014/main" id="{6173995D-E236-4F06-A5E9-92A2946541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F07B69D1-F53E-4619-A51C-9D4A23137AA2}"/>
              </a:ext>
            </a:extLst>
          </p:cNvPr>
          <p:cNvSpPr/>
          <p:nvPr/>
        </p:nvSpPr>
        <p:spPr>
          <a:xfrm>
            <a:off x="732969" y="1129308"/>
            <a:ext cx="7933582" cy="36009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it-IT" sz="200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 sperimentazione dell’attività dei presidi territoriali in Basilicata</a:t>
            </a:r>
          </a:p>
          <a:p>
            <a:pPr algn="just"/>
            <a:r>
              <a:rPr lang="it-IT" sz="200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parte dalla applicazione di un modello regionale di sostegno alle </a:t>
            </a:r>
          </a:p>
          <a:p>
            <a:pPr algn="just"/>
            <a:r>
              <a:rPr lang="it-IT" sz="200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attività comunali di protezione civile, basato sull’impiego di squadre </a:t>
            </a:r>
          </a:p>
          <a:p>
            <a:pPr algn="just"/>
            <a:r>
              <a:rPr lang="it-IT" sz="200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attrezzate di volontari, dislocate omogeneamente sull’intero territorio</a:t>
            </a:r>
          </a:p>
          <a:p>
            <a:pPr algn="just"/>
            <a:r>
              <a:rPr lang="it-IT" sz="200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regionale.</a:t>
            </a:r>
          </a:p>
          <a:p>
            <a:pPr algn="just"/>
            <a:r>
              <a:rPr lang="it-IT" sz="200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attuazione di questo modello le squadre operavano in virtù di  </a:t>
            </a:r>
          </a:p>
          <a:p>
            <a:pPr algn="just"/>
            <a:r>
              <a:rPr lang="it-IT" sz="200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convenzioni annuali stipulate con la Regione che prevedeva la</a:t>
            </a:r>
          </a:p>
          <a:p>
            <a:pPr algn="just"/>
            <a:r>
              <a:rPr lang="it-IT" sz="200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operatività delle squadre per le seguenti attività/tipologia di rischi:</a:t>
            </a:r>
          </a:p>
          <a:p>
            <a:pPr algn="just"/>
            <a:endParaRPr lang="it-IT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it-IT" sz="2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  <a:p>
            <a:pPr algn="ctr"/>
            <a:r>
              <a:rPr lang="it-IT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</a:t>
            </a:r>
          </a:p>
        </p:txBody>
      </p:sp>
      <p:graphicFrame>
        <p:nvGraphicFramePr>
          <p:cNvPr id="3" name="Tabella 5">
            <a:extLst>
              <a:ext uri="{FF2B5EF4-FFF2-40B4-BE49-F238E27FC236}">
                <a16:creationId xmlns:a16="http://schemas.microsoft.com/office/drawing/2014/main" id="{B2192758-FFEC-440A-87FE-3E3805A7E4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042508"/>
              </p:ext>
            </p:extLst>
          </p:nvPr>
        </p:nvGraphicFramePr>
        <p:xfrm>
          <a:off x="1043608" y="3793604"/>
          <a:ext cx="705678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4236190401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3944647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Rischio idraulico-</a:t>
                      </a:r>
                      <a:r>
                        <a:rPr lang="it-IT" dirty="0" err="1"/>
                        <a:t>idrogelogico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Presidi territoriale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145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Incendi boschivi fuori stagione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Spegnimento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5525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Persone scomparse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Ricerca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843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050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1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8DE06D0-2C6B-4314-8154-F32C2D094F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600" y="795575"/>
            <a:ext cx="6913463" cy="491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11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5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1E2D2CB7-4FAC-4064-8108-F0445940CB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9780359"/>
              </p:ext>
            </p:extLst>
          </p:nvPr>
        </p:nvGraphicFramePr>
        <p:xfrm>
          <a:off x="539552" y="1345332"/>
          <a:ext cx="4896544" cy="3339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39B008BA-68A5-467E-9542-207525BA1F2F}"/>
              </a:ext>
            </a:extLst>
          </p:cNvPr>
          <p:cNvSpPr txBox="1"/>
          <p:nvPr/>
        </p:nvSpPr>
        <p:spPr>
          <a:xfrm>
            <a:off x="5796136" y="1445349"/>
            <a:ext cx="324036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In particolare occorrerà approfondire la tematica del  processo decisionale che a partire dalla messaggistica di</a:t>
            </a:r>
          </a:p>
          <a:p>
            <a:r>
              <a:rPr lang="it-IT" dirty="0"/>
              <a:t> allerta che perviene al Comune, a seguito </a:t>
            </a:r>
          </a:p>
          <a:p>
            <a:r>
              <a:rPr lang="it-IT" dirty="0"/>
              <a:t>della valutazione delle condizioni contingenti del </a:t>
            </a:r>
          </a:p>
          <a:p>
            <a:r>
              <a:rPr lang="it-IT" dirty="0"/>
              <a:t>Territorio, porta all’adozione della fase operativa e alle attivazioni conseguenti.</a:t>
            </a:r>
          </a:p>
        </p:txBody>
      </p:sp>
    </p:spTree>
    <p:extLst>
      <p:ext uri="{BB962C8B-B14F-4D97-AF65-F5344CB8AC3E}">
        <p14:creationId xmlns:p14="http://schemas.microsoft.com/office/powerpoint/2010/main" val="295756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BDE1336-0710-4025-8D19-D677139E5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37220"/>
            <a:ext cx="701101" cy="701101"/>
          </a:xfrm>
          <a:prstGeom prst="rect">
            <a:avLst/>
          </a:prstGeom>
        </p:spPr>
      </p:pic>
      <p:pic>
        <p:nvPicPr>
          <p:cNvPr id="5" name="Immagine 1">
            <a:extLst>
              <a:ext uri="{FF2B5EF4-FFF2-40B4-BE49-F238E27FC236}">
                <a16:creationId xmlns:a16="http://schemas.microsoft.com/office/drawing/2014/main" id="{669D247E-8CFE-41EF-892C-FD3B93430F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87770"/>
            <a:ext cx="65532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794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AA91CA5-610B-420E-AC18-28750D3622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8064" y="1042121"/>
            <a:ext cx="3195062" cy="337963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A2426FF-8041-49B0-8B99-D63BF001E03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2" t="7203" r="2167" b="2143"/>
          <a:stretch/>
        </p:blipFill>
        <p:spPr>
          <a:xfrm>
            <a:off x="539552" y="1038321"/>
            <a:ext cx="3762782" cy="336704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47FDE80-3354-44D2-9444-DE29E0574F72}"/>
              </a:ext>
            </a:extLst>
          </p:cNvPr>
          <p:cNvSpPr txBox="1"/>
          <p:nvPr/>
        </p:nvSpPr>
        <p:spPr>
          <a:xfrm>
            <a:off x="539552" y="4421759"/>
            <a:ext cx="83571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80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 scelta delle squadre da convenzionare ha tenuto conto, oltre che della disponibilità e capacità delle Associazioni, anche e soprattutto della loro dislocazione lungo le aste fluviali e nei comprensori dei Comuni aggregati per sede C.O.M.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096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graphicFrame>
        <p:nvGraphicFramePr>
          <p:cNvPr id="4" name="Tabella 5">
            <a:extLst>
              <a:ext uri="{FF2B5EF4-FFF2-40B4-BE49-F238E27FC236}">
                <a16:creationId xmlns:a16="http://schemas.microsoft.com/office/drawing/2014/main" id="{DFC2D952-A5E3-426D-80F1-75A8D27D11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710511"/>
              </p:ext>
            </p:extLst>
          </p:nvPr>
        </p:nvGraphicFramePr>
        <p:xfrm>
          <a:off x="582010" y="2301240"/>
          <a:ext cx="797998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5484">
                  <a:extLst>
                    <a:ext uri="{9D8B030D-6E8A-4147-A177-3AD203B41FA5}">
                      <a16:colId xmlns:a16="http://schemas.microsoft.com/office/drawing/2014/main" val="42361904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944647448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41362399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Rischio idraulico-</a:t>
                      </a:r>
                      <a:r>
                        <a:rPr lang="it-IT" dirty="0" err="1"/>
                        <a:t>idrogelogico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Presidi territoriale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Ambito comunale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145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Incendi boschivi fuori stagione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Spegnimento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Ambito </a:t>
                      </a:r>
                      <a:r>
                        <a:rPr lang="it-IT" dirty="0" err="1"/>
                        <a:t>comprens</a:t>
                      </a:r>
                      <a:r>
                        <a:rPr lang="it-IT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5525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Persone scomparse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Ricerca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Ambito </a:t>
                      </a:r>
                      <a:r>
                        <a:rPr lang="it-IT" dirty="0" err="1"/>
                        <a:t>comprens</a:t>
                      </a:r>
                      <a:r>
                        <a:rPr lang="it-IT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84362"/>
                  </a:ext>
                </a:extLst>
              </a:tr>
            </a:tbl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9D406071-3646-443E-A56D-1DA51418330B}"/>
              </a:ext>
            </a:extLst>
          </p:cNvPr>
          <p:cNvSpPr txBox="1"/>
          <p:nvPr/>
        </p:nvSpPr>
        <p:spPr>
          <a:xfrm>
            <a:off x="827584" y="1273324"/>
            <a:ext cx="73448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80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Questo poiché in base alla tipologia di rischio/operatività potevano operare in un ambito territoriale di comprensorio o comunale.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8729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3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F1E7146-40A8-42AE-99B3-8A124DA5BB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44" y="1201316"/>
            <a:ext cx="5387009" cy="400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1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7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E36DB5F3-02D3-4ADA-9916-BB0C8F243A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6205" y="841276"/>
            <a:ext cx="6162701" cy="448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3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5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071BF97F-22B8-4985-A7E3-ED3DB3D852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2777F24B-EB23-446D-A9AD-3173291631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8777283"/>
              </p:ext>
            </p:extLst>
          </p:nvPr>
        </p:nvGraphicFramePr>
        <p:xfrm>
          <a:off x="467544" y="1201316"/>
          <a:ext cx="7848875" cy="37718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421">
                  <a:extLst>
                    <a:ext uri="{9D8B030D-6E8A-4147-A177-3AD203B41FA5}">
                      <a16:colId xmlns:a16="http://schemas.microsoft.com/office/drawing/2014/main" val="3860499952"/>
                    </a:ext>
                  </a:extLst>
                </a:gridCol>
                <a:gridCol w="715945">
                  <a:extLst>
                    <a:ext uri="{9D8B030D-6E8A-4147-A177-3AD203B41FA5}">
                      <a16:colId xmlns:a16="http://schemas.microsoft.com/office/drawing/2014/main" val="3751994273"/>
                    </a:ext>
                  </a:extLst>
                </a:gridCol>
                <a:gridCol w="99436">
                  <a:extLst>
                    <a:ext uri="{9D8B030D-6E8A-4147-A177-3AD203B41FA5}">
                      <a16:colId xmlns:a16="http://schemas.microsoft.com/office/drawing/2014/main" val="2644173449"/>
                    </a:ext>
                  </a:extLst>
                </a:gridCol>
                <a:gridCol w="1069497">
                  <a:extLst>
                    <a:ext uri="{9D8B030D-6E8A-4147-A177-3AD203B41FA5}">
                      <a16:colId xmlns:a16="http://schemas.microsoft.com/office/drawing/2014/main" val="3361711165"/>
                    </a:ext>
                  </a:extLst>
                </a:gridCol>
                <a:gridCol w="99436">
                  <a:extLst>
                    <a:ext uri="{9D8B030D-6E8A-4147-A177-3AD203B41FA5}">
                      <a16:colId xmlns:a16="http://schemas.microsoft.com/office/drawing/2014/main" val="2636196203"/>
                    </a:ext>
                  </a:extLst>
                </a:gridCol>
                <a:gridCol w="1069497">
                  <a:extLst>
                    <a:ext uri="{9D8B030D-6E8A-4147-A177-3AD203B41FA5}">
                      <a16:colId xmlns:a16="http://schemas.microsoft.com/office/drawing/2014/main" val="3090141504"/>
                    </a:ext>
                  </a:extLst>
                </a:gridCol>
                <a:gridCol w="1425261">
                  <a:extLst>
                    <a:ext uri="{9D8B030D-6E8A-4147-A177-3AD203B41FA5}">
                      <a16:colId xmlns:a16="http://schemas.microsoft.com/office/drawing/2014/main" val="758702709"/>
                    </a:ext>
                  </a:extLst>
                </a:gridCol>
                <a:gridCol w="99436">
                  <a:extLst>
                    <a:ext uri="{9D8B030D-6E8A-4147-A177-3AD203B41FA5}">
                      <a16:colId xmlns:a16="http://schemas.microsoft.com/office/drawing/2014/main" val="1118617918"/>
                    </a:ext>
                  </a:extLst>
                </a:gridCol>
                <a:gridCol w="1034143">
                  <a:extLst>
                    <a:ext uri="{9D8B030D-6E8A-4147-A177-3AD203B41FA5}">
                      <a16:colId xmlns:a16="http://schemas.microsoft.com/office/drawing/2014/main" val="2119231666"/>
                    </a:ext>
                  </a:extLst>
                </a:gridCol>
                <a:gridCol w="450781">
                  <a:extLst>
                    <a:ext uri="{9D8B030D-6E8A-4147-A177-3AD203B41FA5}">
                      <a16:colId xmlns:a16="http://schemas.microsoft.com/office/drawing/2014/main" val="3316455124"/>
                    </a:ext>
                  </a:extLst>
                </a:gridCol>
                <a:gridCol w="636395">
                  <a:extLst>
                    <a:ext uri="{9D8B030D-6E8A-4147-A177-3AD203B41FA5}">
                      <a16:colId xmlns:a16="http://schemas.microsoft.com/office/drawing/2014/main" val="3897901852"/>
                    </a:ext>
                  </a:extLst>
                </a:gridCol>
                <a:gridCol w="185616">
                  <a:extLst>
                    <a:ext uri="{9D8B030D-6E8A-4147-A177-3AD203B41FA5}">
                      <a16:colId xmlns:a16="http://schemas.microsoft.com/office/drawing/2014/main" val="3541197874"/>
                    </a:ext>
                  </a:extLst>
                </a:gridCol>
                <a:gridCol w="556846">
                  <a:extLst>
                    <a:ext uri="{9D8B030D-6E8A-4147-A177-3AD203B41FA5}">
                      <a16:colId xmlns:a16="http://schemas.microsoft.com/office/drawing/2014/main" val="1474198353"/>
                    </a:ext>
                  </a:extLst>
                </a:gridCol>
                <a:gridCol w="265165">
                  <a:extLst>
                    <a:ext uri="{9D8B030D-6E8A-4147-A177-3AD203B41FA5}">
                      <a16:colId xmlns:a16="http://schemas.microsoft.com/office/drawing/2014/main" val="1657720779"/>
                    </a:ext>
                  </a:extLst>
                </a:gridCol>
              </a:tblGrid>
              <a:tr h="22153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BACINO 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COM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COMUNE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 dirty="0">
                          <a:effectLst/>
                        </a:rPr>
                        <a:t>ASSOCIAZIONE </a:t>
                      </a:r>
                      <a:endParaRPr lang="it-IT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 dirty="0">
                          <a:effectLst/>
                        </a:rPr>
                        <a:t>MEZZO</a:t>
                      </a:r>
                      <a:endParaRPr lang="it-IT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TARGA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ALLAGAMENTI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AIB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PERSONE SCOMPARSE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NEVE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extLst>
                  <a:ext uri="{0D108BD9-81ED-4DB2-BD59-A6C34878D82A}">
                    <a16:rowId xmlns:a16="http://schemas.microsoft.com/office/drawing/2014/main" val="4259990812"/>
                  </a:ext>
                </a:extLst>
              </a:tr>
              <a:tr h="82356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BRADANO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GRASSANO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IRSINA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VOLA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MITSUBISHI PAJERO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BT672JS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3964963830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BRADANO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MATERA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MATERA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LEGAMBIENTE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LAND ROVER DEFENDER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MT181665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1272706362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BRADANO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PALAZZO SAN GERVASIO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MASCHITO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MISERICORDIA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LAND ROVER 130 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ZA945XJ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1113559576"/>
                  </a:ext>
                </a:extLst>
              </a:tr>
              <a:tr h="82356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4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BRADANO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4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BERNALDA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MONTESCAGLIOSO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ANPAS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2558657557"/>
                  </a:ext>
                </a:extLst>
              </a:tr>
              <a:tr h="82356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5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BRADANO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5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MATERA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MATERA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ANPANA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FUORISTRADA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1592897521"/>
                  </a:ext>
                </a:extLst>
              </a:tr>
              <a:tr h="8647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6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BRADANO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6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MATERA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MATERA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SALVAMENTO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3418626158"/>
                  </a:ext>
                </a:extLst>
              </a:tr>
              <a:tr h="82356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7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BASENTO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POTENZA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POTENZA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ANPS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FREELANDER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ZA161ZY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727980556"/>
                  </a:ext>
                </a:extLst>
              </a:tr>
              <a:tr h="82356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8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BASENTO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GRASSANO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GRASSANO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MISERICORDIA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 TATA XENON  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DP533YS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1843599552"/>
                  </a:ext>
                </a:extLst>
              </a:tr>
              <a:tr h="82356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9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BASENTO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BERNALDA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PISTICCI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NOV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FUORISTRADA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EN623DL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2843297136"/>
                  </a:ext>
                </a:extLst>
              </a:tr>
              <a:tr h="82356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10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BASENTO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4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LAURENZANA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ALBANO DI LUCANIA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SAN LEONARDO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FUORISTRADA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1130864353"/>
                  </a:ext>
                </a:extLst>
              </a:tr>
              <a:tr h="82356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BASENTO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5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LAURENZANA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ANZI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MONTE SIRI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FUORISTRADA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CX783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1399601005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BASENTO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6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POTENZA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POTENZA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GRUPPO LUCANO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FUORISTRADA ISUZU 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VG925CD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2232574514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CAVONE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STIGLIANO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CRACO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GRUPPO LUCANO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FUORISTRADA TOYOTA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FI M95947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2975503465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14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AGRI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LAURENZANA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LAURENZANA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GRUPPO LUCANO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FORD RANGER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DZ 031 RC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726459029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15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AGRI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POLICORO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MONTALBANO JONICO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VOLONTARI PRONTO INTEVENTO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MITSUBISHI L 200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717768956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16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SINNI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SENISE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SENISE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GRUPPO LUCANO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4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MITSIBISHI L 200 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BR 476 XE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3466483968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17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SINNI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POLICORO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POLICORO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GRUPPO LUCANO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5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LAND ROVER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Roma 36744R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367702884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18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SINNI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POLICORO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TURSI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GRUPPO LUCANO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6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NISSAN TERRANO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AL 428 JX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1849668452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19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SINNI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4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POLICORO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SAN GIORGIO LUCANO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GRUPPO LUCANO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7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MITSUBISHI L 200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CD 334 LY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2313112827"/>
                  </a:ext>
                </a:extLst>
              </a:tr>
              <a:tr h="8647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20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SINNI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5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POLICORO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NOVA SIRI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MINERVA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FORD RANGER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EN624DL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3059730345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NOCE/MERCURE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LAURIA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LAGONEGRO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SIRENESI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IVECO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EB178YW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1038314728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NOCE/MERCURE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LAURIA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ROTONDA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PC POLLINO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NISSAN NAVARRA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DE239CB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2145506160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OFANTO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RIONERO IN VULTURE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RAPONE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SAN VITO MARTIRE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TATA XENON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EJ153LG 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891726318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24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OFANTO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RIONERO IN VULTURE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RAPOLLA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GRUPPO LUCANO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8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NISSAN TERRANO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DE 809 CB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1138471916"/>
                  </a:ext>
                </a:extLst>
              </a:tr>
              <a:tr h="82356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25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OFANTO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MELFI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LAVELLO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ANPAS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1891599237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26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OFANTO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4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RIONERO IN VULTURE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RUVO DEL MONTE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MISERICORDIA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5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NISSAN VANRRA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EB233AN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2251864739"/>
                  </a:ext>
                </a:extLst>
              </a:tr>
              <a:tr h="14906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27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SELE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TITO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SANT'ANGELO LE FRATTE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VOLA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NISSAN KING CAB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TO92689T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3075481596"/>
                  </a:ext>
                </a:extLst>
              </a:tr>
              <a:tr h="82356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28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SELE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TITO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TITO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AQUILE LUCANE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 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3473011192"/>
                  </a:ext>
                </a:extLst>
              </a:tr>
              <a:tr h="82356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29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SELE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MURO LUCANO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BARGIANO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VOLA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MITSUBISHI PAJERO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ZA409XL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2240396447"/>
                  </a:ext>
                </a:extLst>
              </a:tr>
              <a:tr h="86474"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30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SELE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3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MURO LUCANO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2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BELLA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C.VOLAS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1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NISSAN NAVARRA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BP276LA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>
                          <a:effectLst/>
                        </a:rPr>
                        <a:t>X</a:t>
                      </a:r>
                      <a:endParaRPr lang="it-IT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500" u="none" strike="noStrike" dirty="0">
                          <a:effectLst/>
                        </a:rPr>
                        <a:t>X</a:t>
                      </a:r>
                      <a:endParaRPr lang="it-IT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18" marR="4118" marT="4118" marB="0" anchor="b"/>
                </a:tc>
                <a:extLst>
                  <a:ext uri="{0D108BD9-81ED-4DB2-BD59-A6C34878D82A}">
                    <a16:rowId xmlns:a16="http://schemas.microsoft.com/office/drawing/2014/main" val="287661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601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D9AA0F4F-9730-4871-9ABE-8AD0D9E6E9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150001"/>
              </p:ext>
            </p:extLst>
          </p:nvPr>
        </p:nvGraphicFramePr>
        <p:xfrm>
          <a:off x="215517" y="1345332"/>
          <a:ext cx="8712966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1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02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7494">
                <a:tc>
                  <a:txBody>
                    <a:bodyPr/>
                    <a:lstStyle/>
                    <a:p>
                      <a:pPr algn="ctr"/>
                      <a:r>
                        <a:rPr lang="it-IT" sz="23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3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3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3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3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47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20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it-IT" sz="2000" dirty="0">
                          <a:solidFill>
                            <a:srgbClr val="000000"/>
                          </a:solidFill>
                        </a:rPr>
                        <a:t>Analisi di Pericolosità e Rischio</a:t>
                      </a:r>
                      <a:endParaRPr lang="it-IT" sz="20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Recepimento nei 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CustomShape 29">
            <a:extLst>
              <a:ext uri="{FF2B5EF4-FFF2-40B4-BE49-F238E27FC236}">
                <a16:creationId xmlns:a16="http://schemas.microsoft.com/office/drawing/2014/main" id="{F127A8A4-5DC1-4B8A-BFE1-EEC4568C896F}"/>
              </a:ext>
            </a:extLst>
          </p:cNvPr>
          <p:cNvSpPr/>
          <p:nvPr/>
        </p:nvSpPr>
        <p:spPr>
          <a:xfrm>
            <a:off x="233700" y="2169556"/>
            <a:ext cx="1710008" cy="104798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25389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C0176568-F40A-40F1-BFE5-63C3826342E4}"/>
              </a:ext>
            </a:extLst>
          </p:cNvPr>
          <p:cNvSpPr/>
          <p:nvPr/>
        </p:nvSpPr>
        <p:spPr>
          <a:xfrm>
            <a:off x="755576" y="1489348"/>
            <a:ext cx="1944216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5A789E65-3AA2-49CE-BC1B-564D30EC0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37220"/>
            <a:ext cx="701101" cy="701101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C46F43FA-97B8-4FF5-B0C2-4ABDB7EE0D93}"/>
              </a:ext>
            </a:extLst>
          </p:cNvPr>
          <p:cNvSpPr/>
          <p:nvPr/>
        </p:nvSpPr>
        <p:spPr>
          <a:xfrm>
            <a:off x="755576" y="1129308"/>
            <a:ext cx="7488832" cy="1561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 tali scopi è stata predisposta una metodologia per l’individuazione dei contesti territoriali nei quali il sistema di gestione dell’emergenza dovrà essere ottimizzato per renderlo valutabile e confrontabile in modo omogeneo su tutto il territorio nazionale, con lo scopo di garantire condizioni minime di sicurezza a tutti i cittadini.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A01F12D-A482-40D0-BEC9-FFEA0A41AC1E}"/>
              </a:ext>
            </a:extLst>
          </p:cNvPr>
          <p:cNvSpPr/>
          <p:nvPr/>
        </p:nvSpPr>
        <p:spPr>
          <a:xfrm>
            <a:off x="899592" y="4112269"/>
            <a:ext cx="7200800" cy="8628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000"/>
              </a:lnSpc>
              <a:spcBef>
                <a:spcPts val="750"/>
              </a:spcBef>
              <a:spcAft>
                <a:spcPts val="750"/>
              </a:spcAft>
            </a:pPr>
            <a:r>
              <a:rPr lang="it-IT" b="1" dirty="0">
                <a:solidFill>
                  <a:srgbClr val="40404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Decreto Legislativo n.1 del 2 gennaio 2018: </a:t>
            </a:r>
            <a:r>
              <a:rPr lang="it-IT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Codice della protezione civile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02 gennaio 2018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id="{1571B3D6-6829-480D-9E1A-905C59E1DB84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0135" y="1975996"/>
            <a:ext cx="2395387" cy="1815896"/>
          </a:xfrm>
          <a:prstGeom prst="bentConnector3">
            <a:avLst>
              <a:gd name="adj1" fmla="val 50000"/>
            </a:avLst>
          </a:prstGeom>
          <a:ln w="73025" cmpd="sng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>
            <a:extLst>
              <a:ext uri="{FF2B5EF4-FFF2-40B4-BE49-F238E27FC236}">
                <a16:creationId xmlns:a16="http://schemas.microsoft.com/office/drawing/2014/main" id="{AEF6C5F1-9BC1-41A5-9463-8C20DE9D29BD}"/>
              </a:ext>
            </a:extLst>
          </p:cNvPr>
          <p:cNvSpPr/>
          <p:nvPr/>
        </p:nvSpPr>
        <p:spPr>
          <a:xfrm>
            <a:off x="2843808" y="2857500"/>
            <a:ext cx="4993676" cy="923330"/>
          </a:xfrm>
          <a:prstGeom prst="rect">
            <a:avLst/>
          </a:prstGeo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Ambiti ottimali</a:t>
            </a:r>
          </a:p>
        </p:txBody>
      </p:sp>
    </p:spTree>
    <p:extLst>
      <p:ext uri="{BB962C8B-B14F-4D97-AF65-F5344CB8AC3E}">
        <p14:creationId xmlns:p14="http://schemas.microsoft.com/office/powerpoint/2010/main" val="1214377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2008</TotalTime>
  <Words>1212</Words>
  <Application>Microsoft Office PowerPoint</Application>
  <PresentationFormat>Presentazione su schermo (16:10)</PresentationFormat>
  <Paragraphs>510</Paragraphs>
  <Slides>22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31" baseType="lpstr">
      <vt:lpstr>Arial</vt:lpstr>
      <vt:lpstr>Calibri</vt:lpstr>
      <vt:lpstr>Garamond</vt:lpstr>
      <vt:lpstr>Segoe UI</vt:lpstr>
      <vt:lpstr>Times New Roman</vt:lpstr>
      <vt:lpstr>TitilliumWeb-SemiBold</vt:lpstr>
      <vt:lpstr>Wingdings</vt:lpstr>
      <vt:lpstr>Office Theme</vt:lpstr>
      <vt:lpstr>Diapositiva think-cell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Contesti Territoriali</dc:title>
  <dc:creator>federico</dc:creator>
  <cp:keywords>DPC - CNR IGAG</cp:keywords>
  <cp:lastModifiedBy>Guido Loperte</cp:lastModifiedBy>
  <cp:revision>154</cp:revision>
  <cp:lastPrinted>2019-11-22T16:12:22Z</cp:lastPrinted>
  <dcterms:created xsi:type="dcterms:W3CDTF">2017-12-29T14:52:00Z</dcterms:created>
  <dcterms:modified xsi:type="dcterms:W3CDTF">2020-12-17T16:01:32Z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Presentazione su schermo (16:10)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27</vt:i4>
  </property>
</Properties>
</file>