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410" r:id="rId3"/>
    <p:sldId id="266" r:id="rId4"/>
    <p:sldId id="267" r:id="rId5"/>
    <p:sldId id="1125" r:id="rId6"/>
    <p:sldId id="1136" r:id="rId7"/>
    <p:sldId id="1138" r:id="rId8"/>
    <p:sldId id="1108" r:id="rId9"/>
    <p:sldId id="1093" r:id="rId10"/>
    <p:sldId id="1097" r:id="rId11"/>
    <p:sldId id="414" r:id="rId12"/>
    <p:sldId id="416" r:id="rId13"/>
    <p:sldId id="1139" r:id="rId14"/>
    <p:sldId id="1110" r:id="rId15"/>
    <p:sldId id="1111" r:id="rId16"/>
    <p:sldId id="1112" r:id="rId17"/>
    <p:sldId id="1131" r:id="rId18"/>
    <p:sldId id="1140" r:id="rId19"/>
    <p:sldId id="1142" r:id="rId20"/>
    <p:sldId id="1143" r:id="rId21"/>
    <p:sldId id="1144" r:id="rId22"/>
    <p:sldId id="548" r:id="rId23"/>
    <p:sldId id="1113" r:id="rId24"/>
    <p:sldId id="1116" r:id="rId25"/>
    <p:sldId id="1145" r:id="rId2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napToGrid="0" snapToObjects="1">
      <p:cViewPr varScale="1">
        <p:scale>
          <a:sx n="105" d="100"/>
          <a:sy n="105" d="100"/>
        </p:scale>
        <p:origin x="280" y="19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E:\Luca\Bari\Lavoro\PON_Governance_2014_2020\IOCT\Indicatori\Basi_indicatori%20semplici.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Luca\Bari\Lavoro\PON_Governance_2014_2020\IOCT\Indicatori\Basi_indicatori%20semplici.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54485487626214"/>
          <c:y val="5.051022285150094E-2"/>
          <c:w val="0.88500996892308414"/>
          <c:h val="0.59271757924785506"/>
        </c:manualLayout>
      </c:layout>
      <c:barChart>
        <c:barDir val="col"/>
        <c:grouping val="clustered"/>
        <c:varyColors val="0"/>
        <c:ser>
          <c:idx val="0"/>
          <c:order val="0"/>
          <c:spPr>
            <a:solidFill>
              <a:srgbClr val="C00000"/>
            </a:solidFill>
            <a:ln>
              <a:solidFill>
                <a:schemeClr val="accent1"/>
              </a:solidFill>
            </a:ln>
            <a:effectLst/>
          </c:spPr>
          <c:invertIfNegative val="0"/>
          <c:dPt>
            <c:idx val="2"/>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9-C4A9-4D3A-8FE6-886493D2814A}"/>
              </c:ext>
            </c:extLst>
          </c:dPt>
          <c:dPt>
            <c:idx val="3"/>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8-C4A9-4D3A-8FE6-886493D2814A}"/>
              </c:ext>
            </c:extLst>
          </c:dPt>
          <c:dPt>
            <c:idx val="4"/>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7-C4A9-4D3A-8FE6-886493D2814A}"/>
              </c:ext>
            </c:extLst>
          </c:dPt>
          <c:dPt>
            <c:idx val="5"/>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6-C4A9-4D3A-8FE6-886493D2814A}"/>
              </c:ext>
            </c:extLst>
          </c:dPt>
          <c:dPt>
            <c:idx val="6"/>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5-C4A9-4D3A-8FE6-886493D2814A}"/>
              </c:ext>
            </c:extLst>
          </c:dPt>
          <c:dPt>
            <c:idx val="7"/>
            <c:invertIfNegative val="0"/>
            <c:bubble3D val="0"/>
            <c:spPr>
              <a:solidFill>
                <a:srgbClr val="F55200"/>
              </a:solidFill>
              <a:ln>
                <a:solidFill>
                  <a:schemeClr val="accent1"/>
                </a:solidFill>
              </a:ln>
              <a:effectLst/>
            </c:spPr>
            <c:extLst>
              <c:ext xmlns:c16="http://schemas.microsoft.com/office/drawing/2014/chart" uri="{C3380CC4-5D6E-409C-BE32-E72D297353CC}">
                <c16:uniqueId val="{00000004-C4A9-4D3A-8FE6-886493D2814A}"/>
              </c:ext>
            </c:extLst>
          </c:dPt>
          <c:dPt>
            <c:idx val="8"/>
            <c:invertIfNegative val="0"/>
            <c:bubble3D val="0"/>
            <c:spPr>
              <a:solidFill>
                <a:srgbClr val="FFFF00"/>
              </a:solidFill>
              <a:ln>
                <a:solidFill>
                  <a:schemeClr val="accent1"/>
                </a:solidFill>
              </a:ln>
              <a:effectLst/>
            </c:spPr>
            <c:extLst>
              <c:ext xmlns:c16="http://schemas.microsoft.com/office/drawing/2014/chart" uri="{C3380CC4-5D6E-409C-BE32-E72D297353CC}">
                <c16:uniqueId val="{00000003-C4A9-4D3A-8FE6-886493D2814A}"/>
              </c:ext>
            </c:extLst>
          </c:dPt>
          <c:dPt>
            <c:idx val="9"/>
            <c:invertIfNegative val="0"/>
            <c:bubble3D val="0"/>
            <c:spPr>
              <a:solidFill>
                <a:srgbClr val="FFFF00"/>
              </a:solidFill>
              <a:ln>
                <a:solidFill>
                  <a:schemeClr val="accent1"/>
                </a:solidFill>
              </a:ln>
              <a:effectLst/>
            </c:spPr>
            <c:extLst>
              <c:ext xmlns:c16="http://schemas.microsoft.com/office/drawing/2014/chart" uri="{C3380CC4-5D6E-409C-BE32-E72D297353CC}">
                <c16:uniqueId val="{00000002-C4A9-4D3A-8FE6-886493D2814A}"/>
              </c:ext>
            </c:extLst>
          </c:dPt>
          <c:dPt>
            <c:idx val="10"/>
            <c:invertIfNegative val="0"/>
            <c:bubble3D val="0"/>
            <c:spPr>
              <a:solidFill>
                <a:srgbClr val="FFFF00"/>
              </a:solidFill>
              <a:ln>
                <a:solidFill>
                  <a:schemeClr val="accent1"/>
                </a:solidFill>
              </a:ln>
              <a:effectLst/>
            </c:spPr>
            <c:extLst>
              <c:ext xmlns:c16="http://schemas.microsoft.com/office/drawing/2014/chart" uri="{C3380CC4-5D6E-409C-BE32-E72D297353CC}">
                <c16:uniqueId val="{00000001-C4A9-4D3A-8FE6-886493D2814A}"/>
              </c:ext>
            </c:extLst>
          </c:dPt>
          <c:cat>
            <c:strRef>
              <c:f>'pai_FRANE (2)'!$A$2:$A$12</c:f>
              <c:strCache>
                <c:ptCount val="11"/>
                <c:pt idx="0">
                  <c:v>POTENZA</c:v>
                </c:pt>
                <c:pt idx="1">
                  <c:v>SENISE</c:v>
                </c:pt>
                <c:pt idx="2">
                  <c:v>RIONERO IN VULTURE</c:v>
                </c:pt>
                <c:pt idx="3">
                  <c:v>MARSICOVETERE</c:v>
                </c:pt>
                <c:pt idx="4">
                  <c:v>SANT'ARCANGELO</c:v>
                </c:pt>
                <c:pt idx="5">
                  <c:v>LAURIA</c:v>
                </c:pt>
                <c:pt idx="6">
                  <c:v>STIGLIANO</c:v>
                </c:pt>
                <c:pt idx="7">
                  <c:v>MATERA</c:v>
                </c:pt>
                <c:pt idx="8">
                  <c:v>POLICORO</c:v>
                </c:pt>
                <c:pt idx="9">
                  <c:v>PISTICCI</c:v>
                </c:pt>
                <c:pt idx="10">
                  <c:v>MELFI</c:v>
                </c:pt>
              </c:strCache>
            </c:strRef>
          </c:cat>
          <c:val>
            <c:numRef>
              <c:f>'pai_FRANE (2)'!$B$2:$B$12</c:f>
              <c:numCache>
                <c:formatCode>0.00</c:formatCode>
                <c:ptCount val="11"/>
                <c:pt idx="0">
                  <c:v>8.4992300000000007</c:v>
                </c:pt>
                <c:pt idx="1">
                  <c:v>6.17598</c:v>
                </c:pt>
                <c:pt idx="2">
                  <c:v>5.5666700000000002</c:v>
                </c:pt>
                <c:pt idx="3">
                  <c:v>5.50671</c:v>
                </c:pt>
                <c:pt idx="4">
                  <c:v>5.0953900000000001</c:v>
                </c:pt>
                <c:pt idx="5">
                  <c:v>5.0314500000000004</c:v>
                </c:pt>
                <c:pt idx="6">
                  <c:v>4.8446499999999997</c:v>
                </c:pt>
                <c:pt idx="7">
                  <c:v>4.7442099999999998</c:v>
                </c:pt>
                <c:pt idx="8">
                  <c:v>1.4279200000000001</c:v>
                </c:pt>
                <c:pt idx="9">
                  <c:v>1.0461499999999999</c:v>
                </c:pt>
                <c:pt idx="10">
                  <c:v>1.03216</c:v>
                </c:pt>
              </c:numCache>
            </c:numRef>
          </c:val>
          <c:extLst>
            <c:ext xmlns:c16="http://schemas.microsoft.com/office/drawing/2014/chart" uri="{C3380CC4-5D6E-409C-BE32-E72D297353CC}">
              <c16:uniqueId val="{00000000-C4A9-4D3A-8FE6-886493D2814A}"/>
            </c:ext>
          </c:extLst>
        </c:ser>
        <c:dLbls>
          <c:showLegendKey val="0"/>
          <c:showVal val="0"/>
          <c:showCatName val="0"/>
          <c:showSerName val="0"/>
          <c:showPercent val="0"/>
          <c:showBubbleSize val="0"/>
        </c:dLbls>
        <c:gapWidth val="133"/>
        <c:overlap val="-27"/>
        <c:axId val="-2004636352"/>
        <c:axId val="-2004644512"/>
      </c:barChart>
      <c:catAx>
        <c:axId val="-2004636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2004644512"/>
        <c:crosses val="autoZero"/>
        <c:auto val="1"/>
        <c:lblAlgn val="ctr"/>
        <c:lblOffset val="100"/>
        <c:noMultiLvlLbl val="0"/>
      </c:catAx>
      <c:valAx>
        <c:axId val="-2004644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it-IT" sz="1400" b="1"/>
                  <a:t>%</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it-IT"/>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2004636352"/>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54485487626214"/>
          <c:y val="5.051022285150094E-2"/>
          <c:w val="0.88500996892308414"/>
          <c:h val="0.59271757924785506"/>
        </c:manualLayout>
      </c:layout>
      <c:barChart>
        <c:barDir val="col"/>
        <c:grouping val="clustered"/>
        <c:varyColors val="0"/>
        <c:ser>
          <c:idx val="0"/>
          <c:order val="0"/>
          <c:spPr>
            <a:solidFill>
              <a:srgbClr val="C00000"/>
            </a:solidFill>
            <a:ln>
              <a:solidFill>
                <a:schemeClr val="tx1"/>
              </a:solidFill>
            </a:ln>
            <a:effectLst/>
          </c:spPr>
          <c:invertIfNegative val="0"/>
          <c:dPt>
            <c:idx val="0"/>
            <c:invertIfNegative val="0"/>
            <c:bubble3D val="0"/>
            <c:spPr>
              <a:solidFill>
                <a:srgbClr val="C00000"/>
              </a:solidFill>
              <a:ln>
                <a:solidFill>
                  <a:schemeClr val="tx1"/>
                </a:solidFill>
              </a:ln>
              <a:effectLst/>
            </c:spPr>
            <c:extLst>
              <c:ext xmlns:c16="http://schemas.microsoft.com/office/drawing/2014/chart" uri="{C3380CC4-5D6E-409C-BE32-E72D297353CC}">
                <c16:uniqueId val="{00000001-50CD-4CE7-B4D1-00EE6575B9FA}"/>
              </c:ext>
            </c:extLst>
          </c:dPt>
          <c:dPt>
            <c:idx val="1"/>
            <c:invertIfNegative val="0"/>
            <c:bubble3D val="0"/>
            <c:spPr>
              <a:solidFill>
                <a:srgbClr val="FFC000"/>
              </a:solidFill>
              <a:ln>
                <a:solidFill>
                  <a:schemeClr val="tx1"/>
                </a:solidFill>
              </a:ln>
              <a:effectLst/>
            </c:spPr>
            <c:extLst>
              <c:ext xmlns:c16="http://schemas.microsoft.com/office/drawing/2014/chart" uri="{C3380CC4-5D6E-409C-BE32-E72D297353CC}">
                <c16:uniqueId val="{00000003-50CD-4CE7-B4D1-00EE6575B9FA}"/>
              </c:ext>
            </c:extLst>
          </c:dPt>
          <c:dPt>
            <c:idx val="2"/>
            <c:invertIfNegative val="0"/>
            <c:bubble3D val="0"/>
            <c:spPr>
              <a:solidFill>
                <a:srgbClr val="FFC000"/>
              </a:solidFill>
              <a:ln>
                <a:solidFill>
                  <a:schemeClr val="tx1"/>
                </a:solidFill>
              </a:ln>
              <a:effectLst/>
            </c:spPr>
            <c:extLst>
              <c:ext xmlns:c16="http://schemas.microsoft.com/office/drawing/2014/chart" uri="{C3380CC4-5D6E-409C-BE32-E72D297353CC}">
                <c16:uniqueId val="{00000005-50CD-4CE7-B4D1-00EE6575B9FA}"/>
              </c:ext>
            </c:extLst>
          </c:dPt>
          <c:dPt>
            <c:idx val="3"/>
            <c:invertIfNegative val="0"/>
            <c:bubble3D val="0"/>
            <c:spPr>
              <a:solidFill>
                <a:srgbClr val="FFFF00"/>
              </a:solidFill>
              <a:ln>
                <a:solidFill>
                  <a:schemeClr val="tx1"/>
                </a:solidFill>
              </a:ln>
              <a:effectLst/>
            </c:spPr>
            <c:extLst>
              <c:ext xmlns:c16="http://schemas.microsoft.com/office/drawing/2014/chart" uri="{C3380CC4-5D6E-409C-BE32-E72D297353CC}">
                <c16:uniqueId val="{00000007-50CD-4CE7-B4D1-00EE6575B9FA}"/>
              </c:ext>
            </c:extLst>
          </c:dPt>
          <c:dPt>
            <c:idx val="4"/>
            <c:invertIfNegative val="0"/>
            <c:bubble3D val="0"/>
            <c:spPr>
              <a:solidFill>
                <a:srgbClr val="FFFF00"/>
              </a:solidFill>
              <a:ln>
                <a:solidFill>
                  <a:schemeClr val="tx1"/>
                </a:solidFill>
              </a:ln>
              <a:effectLst/>
            </c:spPr>
            <c:extLst>
              <c:ext xmlns:c16="http://schemas.microsoft.com/office/drawing/2014/chart" uri="{C3380CC4-5D6E-409C-BE32-E72D297353CC}">
                <c16:uniqueId val="{00000009-50CD-4CE7-B4D1-00EE6575B9FA}"/>
              </c:ext>
            </c:extLst>
          </c:dPt>
          <c:dPt>
            <c:idx val="5"/>
            <c:invertIfNegative val="0"/>
            <c:bubble3D val="0"/>
            <c:spPr>
              <a:solidFill>
                <a:srgbClr val="FFFF00"/>
              </a:solidFill>
              <a:ln>
                <a:solidFill>
                  <a:schemeClr val="tx1"/>
                </a:solidFill>
              </a:ln>
              <a:effectLst/>
            </c:spPr>
            <c:extLst>
              <c:ext xmlns:c16="http://schemas.microsoft.com/office/drawing/2014/chart" uri="{C3380CC4-5D6E-409C-BE32-E72D297353CC}">
                <c16:uniqueId val="{0000000B-50CD-4CE7-B4D1-00EE6575B9FA}"/>
              </c:ext>
            </c:extLst>
          </c:dPt>
          <c:dPt>
            <c:idx val="6"/>
            <c:invertIfNegative val="0"/>
            <c:bubble3D val="0"/>
            <c:spPr>
              <a:solidFill>
                <a:srgbClr val="FFFF00"/>
              </a:solidFill>
              <a:ln>
                <a:solidFill>
                  <a:schemeClr val="tx1"/>
                </a:solidFill>
              </a:ln>
              <a:effectLst/>
            </c:spPr>
            <c:extLst>
              <c:ext xmlns:c16="http://schemas.microsoft.com/office/drawing/2014/chart" uri="{C3380CC4-5D6E-409C-BE32-E72D297353CC}">
                <c16:uniqueId val="{0000000D-50CD-4CE7-B4D1-00EE6575B9FA}"/>
              </c:ext>
            </c:extLst>
          </c:dPt>
          <c:dPt>
            <c:idx val="7"/>
            <c:invertIfNegative val="0"/>
            <c:bubble3D val="0"/>
            <c:spPr>
              <a:solidFill>
                <a:srgbClr val="FFFF00"/>
              </a:solidFill>
              <a:ln>
                <a:solidFill>
                  <a:schemeClr val="tx1"/>
                </a:solidFill>
              </a:ln>
              <a:effectLst/>
            </c:spPr>
            <c:extLst>
              <c:ext xmlns:c16="http://schemas.microsoft.com/office/drawing/2014/chart" uri="{C3380CC4-5D6E-409C-BE32-E72D297353CC}">
                <c16:uniqueId val="{0000000F-50CD-4CE7-B4D1-00EE6575B9FA}"/>
              </c:ext>
            </c:extLst>
          </c:dPt>
          <c:dPt>
            <c:idx val="8"/>
            <c:invertIfNegative val="0"/>
            <c:bubble3D val="0"/>
            <c:spPr>
              <a:solidFill>
                <a:srgbClr val="FFFF00"/>
              </a:solidFill>
              <a:ln>
                <a:solidFill>
                  <a:schemeClr val="tx1"/>
                </a:solidFill>
              </a:ln>
              <a:effectLst/>
            </c:spPr>
            <c:extLst>
              <c:ext xmlns:c16="http://schemas.microsoft.com/office/drawing/2014/chart" uri="{C3380CC4-5D6E-409C-BE32-E72D297353CC}">
                <c16:uniqueId val="{00000011-50CD-4CE7-B4D1-00EE6575B9FA}"/>
              </c:ext>
            </c:extLst>
          </c:dPt>
          <c:dPt>
            <c:idx val="9"/>
            <c:invertIfNegative val="0"/>
            <c:bubble3D val="0"/>
            <c:spPr>
              <a:solidFill>
                <a:srgbClr val="FFFF00"/>
              </a:solidFill>
              <a:ln>
                <a:solidFill>
                  <a:schemeClr val="tx1"/>
                </a:solidFill>
              </a:ln>
              <a:effectLst/>
            </c:spPr>
            <c:extLst>
              <c:ext xmlns:c16="http://schemas.microsoft.com/office/drawing/2014/chart" uri="{C3380CC4-5D6E-409C-BE32-E72D297353CC}">
                <c16:uniqueId val="{00000013-50CD-4CE7-B4D1-00EE6575B9FA}"/>
              </c:ext>
            </c:extLst>
          </c:dPt>
          <c:cat>
            <c:strRef>
              <c:f>pAI_idro!$A$2:$A$11</c:f>
              <c:strCache>
                <c:ptCount val="10"/>
                <c:pt idx="0">
                  <c:v>PISTICCI</c:v>
                </c:pt>
                <c:pt idx="1">
                  <c:v>POLICORO</c:v>
                </c:pt>
                <c:pt idx="2">
                  <c:v>MATERA</c:v>
                </c:pt>
                <c:pt idx="3">
                  <c:v>MELFI</c:v>
                </c:pt>
                <c:pt idx="4">
                  <c:v>STIGLIANO</c:v>
                </c:pt>
                <c:pt idx="5">
                  <c:v>SANT'ARCANGELO</c:v>
                </c:pt>
                <c:pt idx="6">
                  <c:v>SENISE</c:v>
                </c:pt>
                <c:pt idx="7">
                  <c:v>MARSICOVETERE</c:v>
                </c:pt>
                <c:pt idx="8">
                  <c:v>LAURIA</c:v>
                </c:pt>
                <c:pt idx="9">
                  <c:v>POTENZA</c:v>
                </c:pt>
              </c:strCache>
            </c:strRef>
          </c:cat>
          <c:val>
            <c:numRef>
              <c:f>pAI_idro!$B$2:$B$11</c:f>
              <c:numCache>
                <c:formatCode>0.00</c:formatCode>
                <c:ptCount val="10"/>
                <c:pt idx="0">
                  <c:v>14.271859988399999</c:v>
                </c:pt>
                <c:pt idx="1">
                  <c:v>4.8300450335400003</c:v>
                </c:pt>
                <c:pt idx="2">
                  <c:v>4.1534634303900004</c:v>
                </c:pt>
                <c:pt idx="3">
                  <c:v>1.57320634724</c:v>
                </c:pt>
                <c:pt idx="4">
                  <c:v>1.43742640948</c:v>
                </c:pt>
                <c:pt idx="5">
                  <c:v>1.2535477263599999</c:v>
                </c:pt>
                <c:pt idx="6">
                  <c:v>1.01001467932</c:v>
                </c:pt>
                <c:pt idx="7">
                  <c:v>0.66499636320699995</c:v>
                </c:pt>
                <c:pt idx="8">
                  <c:v>0.49379261483499998</c:v>
                </c:pt>
                <c:pt idx="9">
                  <c:v>0.43582998450499999</c:v>
                </c:pt>
              </c:numCache>
            </c:numRef>
          </c:val>
          <c:extLst>
            <c:ext xmlns:c16="http://schemas.microsoft.com/office/drawing/2014/chart" uri="{C3380CC4-5D6E-409C-BE32-E72D297353CC}">
              <c16:uniqueId val="{00000014-50CD-4CE7-B4D1-00EE6575B9FA}"/>
            </c:ext>
          </c:extLst>
        </c:ser>
        <c:dLbls>
          <c:showLegendKey val="0"/>
          <c:showVal val="0"/>
          <c:showCatName val="0"/>
          <c:showSerName val="0"/>
          <c:showPercent val="0"/>
          <c:showBubbleSize val="0"/>
        </c:dLbls>
        <c:gapWidth val="133"/>
        <c:overlap val="-27"/>
        <c:axId val="-2004636352"/>
        <c:axId val="-2004644512"/>
      </c:barChart>
      <c:catAx>
        <c:axId val="-2004636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2004644512"/>
        <c:crosses val="autoZero"/>
        <c:auto val="1"/>
        <c:lblAlgn val="ctr"/>
        <c:lblOffset val="100"/>
        <c:noMultiLvlLbl val="0"/>
      </c:catAx>
      <c:valAx>
        <c:axId val="-2004644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it-IT" sz="1400" b="1"/>
                  <a:t>%</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it-IT"/>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2004636352"/>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12AC10-D19E-E045-8971-62BF95DBABE4}" type="doc">
      <dgm:prSet loTypeId="urn:microsoft.com/office/officeart/2005/8/layout/matrix2" loCatId="" qsTypeId="urn:microsoft.com/office/officeart/2005/8/quickstyle/simple1" qsCatId="simple" csTypeId="urn:microsoft.com/office/officeart/2005/8/colors/colorful1" csCatId="colorful" phldr="1"/>
      <dgm:spPr/>
      <dgm:t>
        <a:bodyPr/>
        <a:lstStyle/>
        <a:p>
          <a:endParaRPr lang="it-IT"/>
        </a:p>
      </dgm:t>
    </dgm:pt>
    <dgm:pt modelId="{80AF7EFA-BD85-714A-A29F-5E1AB1770178}">
      <dgm:prSet phldrT="[Testo]"/>
      <dgm:spPr/>
      <dgm:t>
        <a:bodyPr/>
        <a:lstStyle/>
        <a:p>
          <a:r>
            <a:rPr lang="it-IT" dirty="0"/>
            <a:t>Connessione tra capacità e implementazione di misure non strutturali di riduzione del rischio</a:t>
          </a:r>
        </a:p>
      </dgm:t>
    </dgm:pt>
    <dgm:pt modelId="{692E9763-C916-FC45-AA1C-A8D82D99A6E8}" type="parTrans" cxnId="{EC02AACA-04F0-324E-A6C5-92B58CDD01A4}">
      <dgm:prSet/>
      <dgm:spPr/>
      <dgm:t>
        <a:bodyPr/>
        <a:lstStyle/>
        <a:p>
          <a:endParaRPr lang="it-IT"/>
        </a:p>
      </dgm:t>
    </dgm:pt>
    <dgm:pt modelId="{444EC4CE-DC75-044D-86CF-6B1424C4E053}" type="sibTrans" cxnId="{EC02AACA-04F0-324E-A6C5-92B58CDD01A4}">
      <dgm:prSet/>
      <dgm:spPr/>
      <dgm:t>
        <a:bodyPr/>
        <a:lstStyle/>
        <a:p>
          <a:endParaRPr lang="it-IT"/>
        </a:p>
      </dgm:t>
    </dgm:pt>
    <dgm:pt modelId="{F22E1103-0769-4D4F-BD81-E51FAE0F66D2}">
      <dgm:prSet phldrT="[Testo]"/>
      <dgm:spPr/>
      <dgm:t>
        <a:bodyPr/>
        <a:lstStyle/>
        <a:p>
          <a:r>
            <a:rPr lang="it-IT" dirty="0"/>
            <a:t>Valutazione dell’efficacia di interventi non strutturali</a:t>
          </a:r>
        </a:p>
      </dgm:t>
    </dgm:pt>
    <dgm:pt modelId="{BE7763DD-0EAB-9149-81E8-35C037238AAE}" type="parTrans" cxnId="{1515242A-3C13-E249-BA15-3ECF0F7DADB1}">
      <dgm:prSet/>
      <dgm:spPr/>
      <dgm:t>
        <a:bodyPr/>
        <a:lstStyle/>
        <a:p>
          <a:endParaRPr lang="it-IT"/>
        </a:p>
      </dgm:t>
    </dgm:pt>
    <dgm:pt modelId="{82803DD1-8D85-334B-8552-A991054B7922}" type="sibTrans" cxnId="{1515242A-3C13-E249-BA15-3ECF0F7DADB1}">
      <dgm:prSet/>
      <dgm:spPr/>
      <dgm:t>
        <a:bodyPr/>
        <a:lstStyle/>
        <a:p>
          <a:endParaRPr lang="it-IT"/>
        </a:p>
      </dgm:t>
    </dgm:pt>
    <dgm:pt modelId="{53FA1908-826C-3441-9583-F36FC06C11E4}">
      <dgm:prSet phldrT="[Testo]"/>
      <dgm:spPr/>
      <dgm:t>
        <a:bodyPr/>
        <a:lstStyle/>
        <a:p>
          <a:r>
            <a:rPr lang="it-IT" dirty="0"/>
            <a:t>Monitoraggio dell’efficacia di interventi non strutturali</a:t>
          </a:r>
        </a:p>
      </dgm:t>
    </dgm:pt>
    <dgm:pt modelId="{2F748D3C-A57F-C344-89D8-4DF9A06501FF}" type="parTrans" cxnId="{0FFF365B-9ACB-AF40-8848-5CB6BF88CED0}">
      <dgm:prSet/>
      <dgm:spPr/>
      <dgm:t>
        <a:bodyPr/>
        <a:lstStyle/>
        <a:p>
          <a:endParaRPr lang="it-IT"/>
        </a:p>
      </dgm:t>
    </dgm:pt>
    <dgm:pt modelId="{4FC22B6B-276F-1142-AEF2-79ADBCB05BE4}" type="sibTrans" cxnId="{0FFF365B-9ACB-AF40-8848-5CB6BF88CED0}">
      <dgm:prSet/>
      <dgm:spPr/>
      <dgm:t>
        <a:bodyPr/>
        <a:lstStyle/>
        <a:p>
          <a:endParaRPr lang="it-IT"/>
        </a:p>
      </dgm:t>
    </dgm:pt>
    <dgm:pt modelId="{27DB3061-07B1-9342-BAB2-68F53B083F12}">
      <dgm:prSet/>
      <dgm:spPr/>
      <dgm:t>
        <a:bodyPr/>
        <a:lstStyle/>
        <a:p>
          <a:r>
            <a:rPr lang="it-IT" dirty="0"/>
            <a:t>Individuazione di GAP in termini di misure non strutturali</a:t>
          </a:r>
        </a:p>
      </dgm:t>
    </dgm:pt>
    <dgm:pt modelId="{2FE6DDFD-7231-E947-8C05-FFDCE628F007}" type="parTrans" cxnId="{AD16E078-2FE5-EF4C-A6BD-2A8B461B97BF}">
      <dgm:prSet/>
      <dgm:spPr/>
      <dgm:t>
        <a:bodyPr/>
        <a:lstStyle/>
        <a:p>
          <a:endParaRPr lang="it-IT"/>
        </a:p>
      </dgm:t>
    </dgm:pt>
    <dgm:pt modelId="{E45DD183-3F01-F14E-A4A1-746CCA9EEB50}" type="sibTrans" cxnId="{AD16E078-2FE5-EF4C-A6BD-2A8B461B97BF}">
      <dgm:prSet/>
      <dgm:spPr/>
      <dgm:t>
        <a:bodyPr/>
        <a:lstStyle/>
        <a:p>
          <a:endParaRPr lang="it-IT"/>
        </a:p>
      </dgm:t>
    </dgm:pt>
    <dgm:pt modelId="{E0FA2EEC-0FDE-D34F-AABE-FDD8479B240D}" type="pres">
      <dgm:prSet presAssocID="{FA12AC10-D19E-E045-8971-62BF95DBABE4}" presName="matrix" presStyleCnt="0">
        <dgm:presLayoutVars>
          <dgm:chMax val="1"/>
          <dgm:dir/>
          <dgm:resizeHandles val="exact"/>
        </dgm:presLayoutVars>
      </dgm:prSet>
      <dgm:spPr/>
    </dgm:pt>
    <dgm:pt modelId="{EF403871-7415-4F4C-BC1E-3B8B2903DB46}" type="pres">
      <dgm:prSet presAssocID="{FA12AC10-D19E-E045-8971-62BF95DBABE4}" presName="axisShape" presStyleLbl="bgShp" presStyleIdx="0" presStyleCnt="1"/>
      <dgm:spPr/>
    </dgm:pt>
    <dgm:pt modelId="{BB47548E-8928-3147-9D0C-47D4D3203E97}" type="pres">
      <dgm:prSet presAssocID="{FA12AC10-D19E-E045-8971-62BF95DBABE4}" presName="rect1" presStyleLbl="node1" presStyleIdx="0" presStyleCnt="4">
        <dgm:presLayoutVars>
          <dgm:chMax val="0"/>
          <dgm:chPref val="0"/>
          <dgm:bulletEnabled val="1"/>
        </dgm:presLayoutVars>
      </dgm:prSet>
      <dgm:spPr/>
    </dgm:pt>
    <dgm:pt modelId="{133DC4D6-6346-8846-96F3-E4FF44970BCC}" type="pres">
      <dgm:prSet presAssocID="{FA12AC10-D19E-E045-8971-62BF95DBABE4}" presName="rect2" presStyleLbl="node1" presStyleIdx="1" presStyleCnt="4">
        <dgm:presLayoutVars>
          <dgm:chMax val="0"/>
          <dgm:chPref val="0"/>
          <dgm:bulletEnabled val="1"/>
        </dgm:presLayoutVars>
      </dgm:prSet>
      <dgm:spPr/>
    </dgm:pt>
    <dgm:pt modelId="{5959069A-BA3F-CF41-996A-0FD11208EDA1}" type="pres">
      <dgm:prSet presAssocID="{FA12AC10-D19E-E045-8971-62BF95DBABE4}" presName="rect3" presStyleLbl="node1" presStyleIdx="2" presStyleCnt="4">
        <dgm:presLayoutVars>
          <dgm:chMax val="0"/>
          <dgm:chPref val="0"/>
          <dgm:bulletEnabled val="1"/>
        </dgm:presLayoutVars>
      </dgm:prSet>
      <dgm:spPr/>
    </dgm:pt>
    <dgm:pt modelId="{2CB30C75-3A65-7B48-B784-79E0B109326E}" type="pres">
      <dgm:prSet presAssocID="{FA12AC10-D19E-E045-8971-62BF95DBABE4}" presName="rect4" presStyleLbl="node1" presStyleIdx="3" presStyleCnt="4">
        <dgm:presLayoutVars>
          <dgm:chMax val="0"/>
          <dgm:chPref val="0"/>
          <dgm:bulletEnabled val="1"/>
        </dgm:presLayoutVars>
      </dgm:prSet>
      <dgm:spPr/>
    </dgm:pt>
  </dgm:ptLst>
  <dgm:cxnLst>
    <dgm:cxn modelId="{1515242A-3C13-E249-BA15-3ECF0F7DADB1}" srcId="{FA12AC10-D19E-E045-8971-62BF95DBABE4}" destId="{F22E1103-0769-4D4F-BD81-E51FAE0F66D2}" srcOrd="1" destOrd="0" parTransId="{BE7763DD-0EAB-9149-81E8-35C037238AAE}" sibTransId="{82803DD1-8D85-334B-8552-A991054B7922}"/>
    <dgm:cxn modelId="{0FFF365B-9ACB-AF40-8848-5CB6BF88CED0}" srcId="{FA12AC10-D19E-E045-8971-62BF95DBABE4}" destId="{53FA1908-826C-3441-9583-F36FC06C11E4}" srcOrd="2" destOrd="0" parTransId="{2F748D3C-A57F-C344-89D8-4DF9A06501FF}" sibTransId="{4FC22B6B-276F-1142-AEF2-79ADBCB05BE4}"/>
    <dgm:cxn modelId="{AAF48776-E591-1D42-9D6B-9B3407F4E13E}" type="presOf" srcId="{27DB3061-07B1-9342-BAB2-68F53B083F12}" destId="{2CB30C75-3A65-7B48-B784-79E0B109326E}" srcOrd="0" destOrd="0" presId="urn:microsoft.com/office/officeart/2005/8/layout/matrix2"/>
    <dgm:cxn modelId="{AD16E078-2FE5-EF4C-A6BD-2A8B461B97BF}" srcId="{FA12AC10-D19E-E045-8971-62BF95DBABE4}" destId="{27DB3061-07B1-9342-BAB2-68F53B083F12}" srcOrd="3" destOrd="0" parTransId="{2FE6DDFD-7231-E947-8C05-FFDCE628F007}" sibTransId="{E45DD183-3F01-F14E-A4A1-746CCA9EEB50}"/>
    <dgm:cxn modelId="{059D4F99-7655-B047-9F7A-FA195B04F165}" type="presOf" srcId="{53FA1908-826C-3441-9583-F36FC06C11E4}" destId="{5959069A-BA3F-CF41-996A-0FD11208EDA1}" srcOrd="0" destOrd="0" presId="urn:microsoft.com/office/officeart/2005/8/layout/matrix2"/>
    <dgm:cxn modelId="{108B99B9-F862-EB4B-BA8B-2E7A7BD7890E}" type="presOf" srcId="{80AF7EFA-BD85-714A-A29F-5E1AB1770178}" destId="{BB47548E-8928-3147-9D0C-47D4D3203E97}" srcOrd="0" destOrd="0" presId="urn:microsoft.com/office/officeart/2005/8/layout/matrix2"/>
    <dgm:cxn modelId="{EC02AACA-04F0-324E-A6C5-92B58CDD01A4}" srcId="{FA12AC10-D19E-E045-8971-62BF95DBABE4}" destId="{80AF7EFA-BD85-714A-A29F-5E1AB1770178}" srcOrd="0" destOrd="0" parTransId="{692E9763-C916-FC45-AA1C-A8D82D99A6E8}" sibTransId="{444EC4CE-DC75-044D-86CF-6B1424C4E053}"/>
    <dgm:cxn modelId="{91B9C4E8-DCFB-1C4F-8427-72ABCC5FEA50}" type="presOf" srcId="{F22E1103-0769-4D4F-BD81-E51FAE0F66D2}" destId="{133DC4D6-6346-8846-96F3-E4FF44970BCC}" srcOrd="0" destOrd="0" presId="urn:microsoft.com/office/officeart/2005/8/layout/matrix2"/>
    <dgm:cxn modelId="{CEC4F0F4-9AB2-3D47-9D27-4A90AB3D7568}" type="presOf" srcId="{FA12AC10-D19E-E045-8971-62BF95DBABE4}" destId="{E0FA2EEC-0FDE-D34F-AABE-FDD8479B240D}" srcOrd="0" destOrd="0" presId="urn:microsoft.com/office/officeart/2005/8/layout/matrix2"/>
    <dgm:cxn modelId="{F103CB2F-E099-C741-B61F-E3BB53D4C112}" type="presParOf" srcId="{E0FA2EEC-0FDE-D34F-AABE-FDD8479B240D}" destId="{EF403871-7415-4F4C-BC1E-3B8B2903DB46}" srcOrd="0" destOrd="0" presId="urn:microsoft.com/office/officeart/2005/8/layout/matrix2"/>
    <dgm:cxn modelId="{64973CE3-69CD-A643-8445-CF56EB28D05E}" type="presParOf" srcId="{E0FA2EEC-0FDE-D34F-AABE-FDD8479B240D}" destId="{BB47548E-8928-3147-9D0C-47D4D3203E97}" srcOrd="1" destOrd="0" presId="urn:microsoft.com/office/officeart/2005/8/layout/matrix2"/>
    <dgm:cxn modelId="{A6D2E3B9-802F-6243-B9F8-6FEE96755856}" type="presParOf" srcId="{E0FA2EEC-0FDE-D34F-AABE-FDD8479B240D}" destId="{133DC4D6-6346-8846-96F3-E4FF44970BCC}" srcOrd="2" destOrd="0" presId="urn:microsoft.com/office/officeart/2005/8/layout/matrix2"/>
    <dgm:cxn modelId="{825DCBFE-2637-D64C-86A9-BC5D072FA8EE}" type="presParOf" srcId="{E0FA2EEC-0FDE-D34F-AABE-FDD8479B240D}" destId="{5959069A-BA3F-CF41-996A-0FD11208EDA1}" srcOrd="3" destOrd="0" presId="urn:microsoft.com/office/officeart/2005/8/layout/matrix2"/>
    <dgm:cxn modelId="{42A84C3E-0EA1-CC4E-AF7B-C11F3844FE60}" type="presParOf" srcId="{E0FA2EEC-0FDE-D34F-AABE-FDD8479B240D}" destId="{2CB30C75-3A65-7B48-B784-79E0B109326E}"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03871-7415-4F4C-BC1E-3B8B2903DB46}">
      <dsp:nvSpPr>
        <dsp:cNvPr id="0" name=""/>
        <dsp:cNvSpPr/>
      </dsp:nvSpPr>
      <dsp:spPr>
        <a:xfrm>
          <a:off x="1354666" y="0"/>
          <a:ext cx="5418667" cy="5418667"/>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47548E-8928-3147-9D0C-47D4D3203E97}">
      <dsp:nvSpPr>
        <dsp:cNvPr id="0" name=""/>
        <dsp:cNvSpPr/>
      </dsp:nvSpPr>
      <dsp:spPr>
        <a:xfrm>
          <a:off x="1706879" y="352213"/>
          <a:ext cx="2167466" cy="216746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Connessione tra capacità e implementazione di misure non strutturali di riduzione del rischio</a:t>
          </a:r>
        </a:p>
      </dsp:txBody>
      <dsp:txXfrm>
        <a:off x="1812686" y="458020"/>
        <a:ext cx="1955852" cy="1955852"/>
      </dsp:txXfrm>
    </dsp:sp>
    <dsp:sp modelId="{133DC4D6-6346-8846-96F3-E4FF44970BCC}">
      <dsp:nvSpPr>
        <dsp:cNvPr id="0" name=""/>
        <dsp:cNvSpPr/>
      </dsp:nvSpPr>
      <dsp:spPr>
        <a:xfrm>
          <a:off x="4253653" y="352213"/>
          <a:ext cx="2167466" cy="216746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Valutazione dell’efficacia di interventi non strutturali</a:t>
          </a:r>
        </a:p>
      </dsp:txBody>
      <dsp:txXfrm>
        <a:off x="4359460" y="458020"/>
        <a:ext cx="1955852" cy="1955852"/>
      </dsp:txXfrm>
    </dsp:sp>
    <dsp:sp modelId="{5959069A-BA3F-CF41-996A-0FD11208EDA1}">
      <dsp:nvSpPr>
        <dsp:cNvPr id="0" name=""/>
        <dsp:cNvSpPr/>
      </dsp:nvSpPr>
      <dsp:spPr>
        <a:xfrm>
          <a:off x="1706879" y="2898986"/>
          <a:ext cx="2167466" cy="216746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Monitoraggio dell’efficacia di interventi non strutturali</a:t>
          </a:r>
        </a:p>
      </dsp:txBody>
      <dsp:txXfrm>
        <a:off x="1812686" y="3004793"/>
        <a:ext cx="1955852" cy="1955852"/>
      </dsp:txXfrm>
    </dsp:sp>
    <dsp:sp modelId="{2CB30C75-3A65-7B48-B784-79E0B109326E}">
      <dsp:nvSpPr>
        <dsp:cNvPr id="0" name=""/>
        <dsp:cNvSpPr/>
      </dsp:nvSpPr>
      <dsp:spPr>
        <a:xfrm>
          <a:off x="4253653" y="2898986"/>
          <a:ext cx="2167466" cy="216746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Individuazione di GAP in termini di misure non strutturali</a:t>
          </a:r>
        </a:p>
      </dsp:txBody>
      <dsp:txXfrm>
        <a:off x="4359460" y="3004793"/>
        <a:ext cx="1955852" cy="1955852"/>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239B5B-F9C4-DB4E-9C15-F44FAEB54B46}" type="datetimeFigureOut">
              <a:rPr lang="it-IT" smtClean="0"/>
              <a:t>18/12/20</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CFABEB-8EDD-4847-8AE0-A1C3346E90B4}" type="slidenum">
              <a:rPr lang="it-IT" smtClean="0"/>
              <a:t>‹N›</a:t>
            </a:fld>
            <a:endParaRPr lang="it-IT"/>
          </a:p>
        </p:txBody>
      </p:sp>
    </p:spTree>
    <p:extLst>
      <p:ext uri="{BB962C8B-B14F-4D97-AF65-F5344CB8AC3E}">
        <p14:creationId xmlns:p14="http://schemas.microsoft.com/office/powerpoint/2010/main" val="3135834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6BCFABEB-8EDD-4847-8AE0-A1C3346E90B4}" type="slidenum">
              <a:rPr lang="it-IT" smtClean="0"/>
              <a:t>1</a:t>
            </a:fld>
            <a:endParaRPr lang="it-IT"/>
          </a:p>
        </p:txBody>
      </p:sp>
    </p:spTree>
    <p:extLst>
      <p:ext uri="{BB962C8B-B14F-4D97-AF65-F5344CB8AC3E}">
        <p14:creationId xmlns:p14="http://schemas.microsoft.com/office/powerpoint/2010/main" val="3462922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Le attività del progetto sono articolate secondo le fasi generali previste dal documento «Standard minimi per la programmazione degli interventi in materia di riduzione del rischio ai fini di protezione civile (e di resilienza socio-territoriale)»; Azione Strutturata per la realizzazione dell’Obiettivo Tematico 5 dell’Accordo di Partenariato Italia 2014-2020 - “PROMUOVERE L’ADATTAMENTO AL CAMBIAMENTO CLIMATICO, LA PREVENZIONE E LA GESTIONE DEI RISCHI”; DPC, 17/12/2015.</a:t>
            </a:r>
          </a:p>
          <a:p>
            <a:r>
              <a:rPr lang="it-IT" dirty="0"/>
              <a:t>Le attività dalla fase 1 alla fase 4 sono sviluppate tramite la collaborazione tra i diversi partner del consorzio, ciascuno secondo le proprie competenze ed esperienze nel campo della mitigazione non strutturale del rischio. Tutte le considerazioni e risultanze tecnico-scientifiche sviluppate in questa fase forniranno elementi per le successive fasi 5 e 6, che si stanno focalizzando sulla valutazione dell’efficacia di tali misure e sulla rappresentazione dell’efficienza sul territorio.</a:t>
            </a:r>
          </a:p>
        </p:txBody>
      </p:sp>
      <p:sp>
        <p:nvSpPr>
          <p:cNvPr id="4" name="Segnaposto numero diapositiva 3"/>
          <p:cNvSpPr>
            <a:spLocks noGrp="1"/>
          </p:cNvSpPr>
          <p:nvPr>
            <p:ph type="sldNum" sz="quarter" idx="10"/>
          </p:nvPr>
        </p:nvSpPr>
        <p:spPr/>
        <p:txBody>
          <a:bodyPr/>
          <a:lstStyle/>
          <a:p>
            <a:fld id="{DC1BA001-7D5B-8144-8308-023EE70E932D}" type="slidenum">
              <a:rPr lang="it-IT" smtClean="0"/>
              <a:t>5</a:t>
            </a:fld>
            <a:endParaRPr lang="it-IT"/>
          </a:p>
        </p:txBody>
      </p:sp>
    </p:spTree>
    <p:extLst>
      <p:ext uri="{BB962C8B-B14F-4D97-AF65-F5344CB8AC3E}">
        <p14:creationId xmlns:p14="http://schemas.microsoft.com/office/powerpoint/2010/main" val="1262312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slide ha due </a:t>
            </a:r>
            <a:r>
              <a:rPr lang="it-IT" dirty="0" err="1"/>
              <a:t>step</a:t>
            </a:r>
            <a:r>
              <a:rPr lang="it-IT" dirty="0"/>
              <a:t> di animazione: durante il primo (che si avvia automaticamente nel momento in cui si arriva alla slide) viene mostrato l’avvio delle attività dall’inizio del progetto a ora. Al successivo clic si visualizzano le attività in avvio/conclusione da ora in avanti. C’è una differenziazione tra attività A e B perché così è previsto dal capitolato.</a:t>
            </a:r>
          </a:p>
          <a:p>
            <a:endParaRPr lang="it-IT" dirty="0"/>
          </a:p>
          <a:p>
            <a:r>
              <a:rPr lang="it-IT" dirty="0"/>
              <a:t>Nello stato attuale, tutte le attività sono state avviate e solo la fase 1 della linea di intervento B (ovvero quella svolta in diretta collaborazione con le Regioni) si è conclusa.</a:t>
            </a:r>
          </a:p>
          <a:p>
            <a:r>
              <a:rPr lang="it-IT" dirty="0"/>
              <a:t>Nell’immediato futuro, stiamo lavorando per arrivare alla conclusione della fase 2 e della fase 5 al termine di questo periodo (che terminerà alla fine di maggio 2020), mentre le rimanenti fasi si concluderanno gradualmente andando verso la fine del progetto.</a:t>
            </a:r>
          </a:p>
        </p:txBody>
      </p:sp>
      <p:sp>
        <p:nvSpPr>
          <p:cNvPr id="4" name="Segnaposto numero diapositiva 3"/>
          <p:cNvSpPr>
            <a:spLocks noGrp="1"/>
          </p:cNvSpPr>
          <p:nvPr>
            <p:ph type="sldNum" sz="quarter" idx="10"/>
          </p:nvPr>
        </p:nvSpPr>
        <p:spPr/>
        <p:txBody>
          <a:bodyPr/>
          <a:lstStyle/>
          <a:p>
            <a:fld id="{DC1BA001-7D5B-8144-8308-023EE70E932D}" type="slidenum">
              <a:rPr lang="it-IT" smtClean="0"/>
              <a:t>6</a:t>
            </a:fld>
            <a:endParaRPr lang="it-IT"/>
          </a:p>
        </p:txBody>
      </p:sp>
    </p:spTree>
    <p:extLst>
      <p:ext uri="{BB962C8B-B14F-4D97-AF65-F5344CB8AC3E}">
        <p14:creationId xmlns:p14="http://schemas.microsoft.com/office/powerpoint/2010/main" val="4183869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BCFABEB-8EDD-4847-8AE0-A1C3346E90B4}" type="slidenum">
              <a:rPr lang="it-IT" smtClean="0"/>
              <a:t>25</a:t>
            </a:fld>
            <a:endParaRPr lang="it-IT"/>
          </a:p>
        </p:txBody>
      </p:sp>
    </p:spTree>
    <p:extLst>
      <p:ext uri="{BB962C8B-B14F-4D97-AF65-F5344CB8AC3E}">
        <p14:creationId xmlns:p14="http://schemas.microsoft.com/office/powerpoint/2010/main" val="1830265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604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AB5EFB-387A-5E4E-8721-C62571513015}"/>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5369701-E37F-CF47-A369-E0D8F111E96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B99FD5C-EED2-0A42-951C-27A5F24EF5D9}"/>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5" name="Segnaposto piè di pagina 4">
            <a:extLst>
              <a:ext uri="{FF2B5EF4-FFF2-40B4-BE49-F238E27FC236}">
                <a16:creationId xmlns:a16="http://schemas.microsoft.com/office/drawing/2014/main" id="{6FDDF32F-50C5-6945-8D0F-5DD91E324FB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55EB355-9B72-7D48-8EB2-2B3651D10EED}"/>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1711444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A2E4712F-8DBE-DE45-B9E5-E81E5400796B}"/>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E95AF54-6DD6-3B47-BB6D-B9342082AF30}"/>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547D46-4F14-E047-9C78-AA6074B95AF1}"/>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5" name="Segnaposto piè di pagina 4">
            <a:extLst>
              <a:ext uri="{FF2B5EF4-FFF2-40B4-BE49-F238E27FC236}">
                <a16:creationId xmlns:a16="http://schemas.microsoft.com/office/drawing/2014/main" id="{2B70CF79-7784-A24C-8F63-6B893838F3D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12F7F9C-C0FA-9846-BBBD-BD12171566DF}"/>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525556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A82A44-0981-874B-BEA8-706234AB194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53E3616-70B8-0447-A077-F07F33013D01}"/>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111B83B-4508-8B4F-BB3D-5F88C6647EBB}"/>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5" name="Segnaposto piè di pagina 4">
            <a:extLst>
              <a:ext uri="{FF2B5EF4-FFF2-40B4-BE49-F238E27FC236}">
                <a16:creationId xmlns:a16="http://schemas.microsoft.com/office/drawing/2014/main" id="{914D18EC-8DB8-FB48-BB98-082C056BA38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A38A98E-079C-E547-A746-38532EA20136}"/>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263866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60D51A-DD21-9D44-A098-8FD03186470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5BCAD06B-98F2-BA4F-BC75-61666B41A6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2C4DDF50-7EF6-104B-AAB7-CC0D86174509}"/>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5" name="Segnaposto piè di pagina 4">
            <a:extLst>
              <a:ext uri="{FF2B5EF4-FFF2-40B4-BE49-F238E27FC236}">
                <a16:creationId xmlns:a16="http://schemas.microsoft.com/office/drawing/2014/main" id="{13E8956D-4157-434A-ABDF-4A767B6315F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60DC74F-33A1-554B-9A65-7130903FBA92}"/>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422957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23E86C-384D-4D4B-824E-1329324F390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4159563-6B7B-3B47-947B-F8D568C31C06}"/>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E23B747-8733-8947-B386-693592E01C6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13CF093-0037-4D4E-BD5E-889C68671749}"/>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6" name="Segnaposto piè di pagina 5">
            <a:extLst>
              <a:ext uri="{FF2B5EF4-FFF2-40B4-BE49-F238E27FC236}">
                <a16:creationId xmlns:a16="http://schemas.microsoft.com/office/drawing/2014/main" id="{2BB3967E-1D11-B242-A8BE-22B90A6194E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F22D56D-5224-EC41-89A3-F5196E30B5FA}"/>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60784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DFFC9B-0024-2148-8267-872CEB0BDAB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107F4264-F830-9645-9056-468FC8F58E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0F21C705-ECFF-194B-B64B-2EA754C1E687}"/>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B6F38820-F1E5-5F4B-9B21-C02DFF9B6D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44D85404-E5CA-FB4A-9E10-E455D45587D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B69E97E-93E3-A842-B06D-965B13F2A3E9}"/>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8" name="Segnaposto piè di pagina 7">
            <a:extLst>
              <a:ext uri="{FF2B5EF4-FFF2-40B4-BE49-F238E27FC236}">
                <a16:creationId xmlns:a16="http://schemas.microsoft.com/office/drawing/2014/main" id="{BB641EE4-A311-614C-9BBC-185A7E53286E}"/>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D4B012FD-CF90-AF4A-B319-2D1DFD75316C}"/>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873146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5F2CC2-1D60-D645-8EEA-4A3D9D4B8F4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C2D6D00-CAC3-2B4B-972B-7632C1C74B8E}"/>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4" name="Segnaposto piè di pagina 3">
            <a:extLst>
              <a:ext uri="{FF2B5EF4-FFF2-40B4-BE49-F238E27FC236}">
                <a16:creationId xmlns:a16="http://schemas.microsoft.com/office/drawing/2014/main" id="{963C181C-810D-D64C-9F03-EFFEAE705DD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808AAD4-B594-E344-B339-2CCAB47E1475}"/>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4109942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54A20FE5-2AA3-3F41-A5E1-0E20461F3093}"/>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3" name="Segnaposto piè di pagina 2">
            <a:extLst>
              <a:ext uri="{FF2B5EF4-FFF2-40B4-BE49-F238E27FC236}">
                <a16:creationId xmlns:a16="http://schemas.microsoft.com/office/drawing/2014/main" id="{19BC4298-FEF3-3A4F-8625-658C6F7BF62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C09BD954-BC48-8440-9102-25194F9CFE67}"/>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2535794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E31D7A-49D0-4E44-B2B3-20284035E7D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0FE745-6742-8147-B255-957981D1D6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104440D3-B17B-D94A-B2A2-9C7999D964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4264445-2281-D34B-A6A4-C0332B58EC44}"/>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6" name="Segnaposto piè di pagina 5">
            <a:extLst>
              <a:ext uri="{FF2B5EF4-FFF2-40B4-BE49-F238E27FC236}">
                <a16:creationId xmlns:a16="http://schemas.microsoft.com/office/drawing/2014/main" id="{76F9D5AD-EC26-EB4D-84DF-E783F72E112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407E4E9-4839-B64C-9D4C-CAF08C33A023}"/>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535257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B615B1-F4E1-9840-BCAC-CC5E83402C7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D3446B1-EE2F-C54D-B59D-2160631253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423B361-1562-694D-B0D4-37B6EAE0FD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623155D-EB9F-ED4E-9F74-7007D521BD65}"/>
              </a:ext>
            </a:extLst>
          </p:cNvPr>
          <p:cNvSpPr>
            <a:spLocks noGrp="1"/>
          </p:cNvSpPr>
          <p:nvPr>
            <p:ph type="dt" sz="half" idx="10"/>
          </p:nvPr>
        </p:nvSpPr>
        <p:spPr/>
        <p:txBody>
          <a:bodyPr/>
          <a:lstStyle/>
          <a:p>
            <a:fld id="{16DDC048-C890-4747-863F-0C98018BB10F}" type="datetimeFigureOut">
              <a:rPr lang="it-IT" smtClean="0"/>
              <a:t>18/12/20</a:t>
            </a:fld>
            <a:endParaRPr lang="it-IT"/>
          </a:p>
        </p:txBody>
      </p:sp>
      <p:sp>
        <p:nvSpPr>
          <p:cNvPr id="6" name="Segnaposto piè di pagina 5">
            <a:extLst>
              <a:ext uri="{FF2B5EF4-FFF2-40B4-BE49-F238E27FC236}">
                <a16:creationId xmlns:a16="http://schemas.microsoft.com/office/drawing/2014/main" id="{FC11309F-78B0-814D-A7E8-DDBCBA28F40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3B09A47-216E-5E45-96BE-12DFD4D71FDB}"/>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1102087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C385954B-4106-4147-A984-32747D2A00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AA996AA-A9C3-2D4D-8304-E6EEEA4B3D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BBED733-962C-0E4A-9B04-5A009E339A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DDC048-C890-4747-863F-0C98018BB10F}" type="datetimeFigureOut">
              <a:rPr lang="it-IT" smtClean="0"/>
              <a:t>18/12/20</a:t>
            </a:fld>
            <a:endParaRPr lang="it-IT"/>
          </a:p>
        </p:txBody>
      </p:sp>
      <p:sp>
        <p:nvSpPr>
          <p:cNvPr id="5" name="Segnaposto piè di pagina 4">
            <a:extLst>
              <a:ext uri="{FF2B5EF4-FFF2-40B4-BE49-F238E27FC236}">
                <a16:creationId xmlns:a16="http://schemas.microsoft.com/office/drawing/2014/main" id="{077711B1-323D-3E46-82A0-A8B6B09193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08F736D4-1FFA-CE46-BDA2-9443F620AF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600BB4-8C75-3747-846B-8B5FD9136B1B}" type="slidenum">
              <a:rPr lang="it-IT" smtClean="0"/>
              <a:t>‹N›</a:t>
            </a:fld>
            <a:endParaRPr lang="it-IT"/>
          </a:p>
        </p:txBody>
      </p:sp>
    </p:spTree>
    <p:extLst>
      <p:ext uri="{BB962C8B-B14F-4D97-AF65-F5344CB8AC3E}">
        <p14:creationId xmlns:p14="http://schemas.microsoft.com/office/powerpoint/2010/main" val="2011929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A646364-6A7D-9A48-9670-8E335891BE6E}"/>
              </a:ext>
            </a:extLst>
          </p:cNvPr>
          <p:cNvSpPr txBox="1"/>
          <p:nvPr/>
        </p:nvSpPr>
        <p:spPr>
          <a:xfrm>
            <a:off x="670560" y="4328160"/>
            <a:ext cx="10863072" cy="830997"/>
          </a:xfrm>
          <a:prstGeom prst="rect">
            <a:avLst/>
          </a:prstGeom>
          <a:noFill/>
        </p:spPr>
        <p:txBody>
          <a:bodyPr wrap="square" rtlCol="0">
            <a:spAutoFit/>
          </a:bodyPr>
          <a:lstStyle/>
          <a:p>
            <a:r>
              <a:rPr lang="it-IT" sz="2400" dirty="0">
                <a:solidFill>
                  <a:schemeClr val="bg1"/>
                </a:solidFill>
              </a:rPr>
              <a:t>Lo stato dell’arte delle attività del Programma PON per la mitigazione del rischio idrogeologico e idraulico in Basilicata</a:t>
            </a:r>
          </a:p>
        </p:txBody>
      </p:sp>
    </p:spTree>
    <p:extLst>
      <p:ext uri="{BB962C8B-B14F-4D97-AF65-F5344CB8AC3E}">
        <p14:creationId xmlns:p14="http://schemas.microsoft.com/office/powerpoint/2010/main" val="2363242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o 10"/>
          <p:cNvGrpSpPr/>
          <p:nvPr/>
        </p:nvGrpSpPr>
        <p:grpSpPr>
          <a:xfrm>
            <a:off x="7655053" y="2935272"/>
            <a:ext cx="1843034" cy="938727"/>
            <a:chOff x="4302496" y="2997743"/>
            <a:chExt cx="1843034" cy="938727"/>
          </a:xfrm>
        </p:grpSpPr>
        <p:pic>
          <p:nvPicPr>
            <p:cNvPr id="12" name="Immagine 11"/>
            <p:cNvPicPr/>
            <p:nvPr/>
          </p:nvPicPr>
          <p:blipFill rotWithShape="1">
            <a:blip r:embed="rId2" cstate="print">
              <a:extLst>
                <a:ext uri="{28A0092B-C50C-407E-A947-70E740481C1C}">
                  <a14:useLocalDpi xmlns:a14="http://schemas.microsoft.com/office/drawing/2010/main" val="0"/>
                </a:ext>
              </a:extLst>
            </a:blip>
            <a:srcRect l="51479" r="14046" b="81872"/>
            <a:stretch/>
          </p:blipFill>
          <p:spPr bwMode="auto">
            <a:xfrm>
              <a:off x="4302496" y="2997743"/>
              <a:ext cx="1843034" cy="639910"/>
            </a:xfrm>
            <a:prstGeom prst="rect">
              <a:avLst/>
            </a:prstGeom>
            <a:ln>
              <a:noFill/>
            </a:ln>
            <a:extLst>
              <a:ext uri="{53640926-AAD7-44d8-BBD7-CCE9431645EC}">
                <a14:shadowObscured xmlns:a14="http://schemas.microsoft.com/office/drawing/2010/main" xmlns=""/>
              </a:ext>
            </a:extLst>
          </p:spPr>
        </p:pic>
        <p:sp>
          <p:nvSpPr>
            <p:cNvPr id="13" name="Rettangolo 12"/>
            <p:cNvSpPr/>
            <p:nvPr/>
          </p:nvSpPr>
          <p:spPr>
            <a:xfrm>
              <a:off x="4501298" y="3501447"/>
              <a:ext cx="152400" cy="60960"/>
            </a:xfrm>
            <a:prstGeom prst="rect">
              <a:avLst/>
            </a:prstGeom>
            <a:pattFill prst="wdUpDiag">
              <a:fgClr>
                <a:srgbClr val="FFFF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asellaDiTesto 13"/>
            <p:cNvSpPr txBox="1"/>
            <p:nvPr/>
          </p:nvSpPr>
          <p:spPr>
            <a:xfrm>
              <a:off x="4595786" y="3414738"/>
              <a:ext cx="872490" cy="230832"/>
            </a:xfrm>
            <a:prstGeom prst="rect">
              <a:avLst/>
            </a:prstGeom>
            <a:noFill/>
          </p:spPr>
          <p:txBody>
            <a:bodyPr wrap="square" rtlCol="0">
              <a:spAutoFit/>
            </a:bodyPr>
            <a:lstStyle/>
            <a:p>
              <a:r>
                <a:rPr lang="it-IT" sz="900" dirty="0"/>
                <a:t>COC attivati</a:t>
              </a:r>
              <a:endParaRPr lang="en-GB" sz="2400" dirty="0"/>
            </a:p>
          </p:txBody>
        </p:sp>
        <p:sp>
          <p:nvSpPr>
            <p:cNvPr id="15" name="Rettangolo 14"/>
            <p:cNvSpPr/>
            <p:nvPr/>
          </p:nvSpPr>
          <p:spPr>
            <a:xfrm>
              <a:off x="4495202" y="3653847"/>
              <a:ext cx="152400" cy="609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asellaDiTesto 15"/>
            <p:cNvSpPr txBox="1"/>
            <p:nvPr/>
          </p:nvSpPr>
          <p:spPr>
            <a:xfrm>
              <a:off x="4589690" y="3567138"/>
              <a:ext cx="872490" cy="369332"/>
            </a:xfrm>
            <a:prstGeom prst="rect">
              <a:avLst/>
            </a:prstGeom>
            <a:noFill/>
          </p:spPr>
          <p:txBody>
            <a:bodyPr wrap="square" rtlCol="0">
              <a:spAutoFit/>
            </a:bodyPr>
            <a:lstStyle/>
            <a:p>
              <a:r>
                <a:rPr lang="it-IT" sz="900" dirty="0"/>
                <a:t>Comuni con effetti al suolo</a:t>
              </a:r>
              <a:endParaRPr lang="en-GB" sz="2400" dirty="0"/>
            </a:p>
          </p:txBody>
        </p:sp>
      </p:grpSp>
      <p:sp>
        <p:nvSpPr>
          <p:cNvPr id="4" name="Rettangolo 3"/>
          <p:cNvSpPr/>
          <p:nvPr/>
        </p:nvSpPr>
        <p:spPr>
          <a:xfrm>
            <a:off x="171903" y="1177440"/>
            <a:ext cx="8880657" cy="1297791"/>
          </a:xfrm>
          <a:prstGeom prst="rect">
            <a:avLst/>
          </a:prstGeom>
        </p:spPr>
        <p:txBody>
          <a:bodyPr wrap="square">
            <a:spAutoFit/>
          </a:bodyPr>
          <a:lstStyle/>
          <a:p>
            <a:pPr marL="342900" lvl="0" indent="-342900" algn="just">
              <a:spcAft>
                <a:spcPts val="1000"/>
              </a:spcAft>
              <a:buFont typeface="Symbol" panose="05050102010706020507" pitchFamily="18" charset="2"/>
              <a:buChar char=""/>
            </a:pPr>
            <a:r>
              <a:rPr lang="it-IT" sz="1400" b="1" dirty="0">
                <a:solidFill>
                  <a:srgbClr val="FF0000"/>
                </a:solidFill>
                <a:latin typeface="Arial" panose="020B0604020202020204" pitchFamily="34" charset="0"/>
                <a:ea typeface="Arial" panose="020B0604020202020204" pitchFamily="34" charset="0"/>
              </a:rPr>
              <a:t>Evento 1</a:t>
            </a:r>
            <a:r>
              <a:rPr lang="it-IT" sz="1400" dirty="0">
                <a:latin typeface="Arial" panose="020B0604020202020204" pitchFamily="34" charset="0"/>
                <a:ea typeface="Arial" panose="020B0604020202020204" pitchFamily="34" charset="0"/>
              </a:rPr>
              <a:t>: Eccezionali avversità atmosferiche verificatesi nei giorni </a:t>
            </a:r>
            <a:r>
              <a:rPr lang="it-IT" sz="1400" b="1" dirty="0">
                <a:latin typeface="Arial" panose="020B0604020202020204" pitchFamily="34" charset="0"/>
                <a:ea typeface="Arial" panose="020B0604020202020204" pitchFamily="34" charset="0"/>
              </a:rPr>
              <a:t>1 - 3 dicembre 2013 nel territorio di alcuni comuni delle province di Potenza e Matera</a:t>
            </a:r>
            <a:r>
              <a:rPr lang="it-IT" sz="1400" dirty="0">
                <a:latin typeface="Arial" panose="020B0604020202020204" pitchFamily="34" charset="0"/>
                <a:ea typeface="Arial" panose="020B0604020202020204" pitchFamily="34" charset="0"/>
              </a:rPr>
              <a:t> e movimento franoso in data 3 dicembre 2013 nel territorio del comune di Montescaglioso (OCDPC n. 151-2014).</a:t>
            </a:r>
            <a:endParaRPr lang="en-GB" sz="1400" dirty="0">
              <a:latin typeface="Arial" panose="020B0604020202020204" pitchFamily="34" charset="0"/>
              <a:ea typeface="Arial" panose="020B0604020202020204" pitchFamily="34" charset="0"/>
            </a:endParaRPr>
          </a:p>
          <a:p>
            <a:pPr marL="342900" lvl="0" indent="-342900" algn="just">
              <a:spcAft>
                <a:spcPts val="1000"/>
              </a:spcAft>
              <a:buFont typeface="Symbol" panose="05050102010706020507" pitchFamily="18" charset="2"/>
              <a:buChar char=""/>
            </a:pPr>
            <a:r>
              <a:rPr lang="it-IT" sz="1400" b="1" dirty="0">
                <a:solidFill>
                  <a:srgbClr val="00B0F0"/>
                </a:solidFill>
                <a:latin typeface="Arial" panose="020B0604020202020204" pitchFamily="34" charset="0"/>
                <a:ea typeface="Arial" panose="020B0604020202020204" pitchFamily="34" charset="0"/>
              </a:rPr>
              <a:t>Evento 2</a:t>
            </a:r>
            <a:r>
              <a:rPr lang="it-IT" sz="1400" dirty="0">
                <a:latin typeface="Arial" panose="020B0604020202020204" pitchFamily="34" charset="0"/>
                <a:ea typeface="Arial" panose="020B0604020202020204" pitchFamily="34" charset="0"/>
              </a:rPr>
              <a:t>: Evento a carattere regionale occorso </a:t>
            </a:r>
            <a:r>
              <a:rPr lang="it-IT" sz="1400" b="1" dirty="0">
                <a:latin typeface="Arial" panose="020B0604020202020204" pitchFamily="34" charset="0"/>
                <a:ea typeface="Arial" panose="020B0604020202020204" pitchFamily="34" charset="0"/>
              </a:rPr>
              <a:t>sull’area tirrenica della provincia di Potenza nei giorni 30 gennaio e 1° febbraio 2015</a:t>
            </a:r>
            <a:r>
              <a:rPr lang="it-IT" sz="1400" dirty="0">
                <a:latin typeface="Arial" panose="020B0604020202020204" pitchFamily="34" charset="0"/>
                <a:ea typeface="Arial" panose="020B0604020202020204" pitchFamily="34" charset="0"/>
              </a:rPr>
              <a:t>.</a:t>
            </a:r>
            <a:endParaRPr lang="en-GB" sz="1400" dirty="0">
              <a:latin typeface="Arial" panose="020B0604020202020204" pitchFamily="34" charset="0"/>
              <a:ea typeface="Arial" panose="020B0604020202020204" pitchFamily="34" charset="0"/>
            </a:endParaRPr>
          </a:p>
        </p:txBody>
      </p:sp>
      <p:graphicFrame>
        <p:nvGraphicFramePr>
          <p:cNvPr id="6" name="Tabella 5"/>
          <p:cNvGraphicFramePr>
            <a:graphicFrameLocks noGrp="1"/>
          </p:cNvGraphicFramePr>
          <p:nvPr/>
        </p:nvGraphicFramePr>
        <p:xfrm>
          <a:off x="8969375" y="1153741"/>
          <a:ext cx="2787650" cy="1996440"/>
        </p:xfrm>
        <a:graphic>
          <a:graphicData uri="http://schemas.openxmlformats.org/drawingml/2006/table">
            <a:tbl>
              <a:tblPr firstRow="1" firstCol="1" bandRow="1">
                <a:tableStyleId>{5C22544A-7EE6-4342-B048-85BDC9FD1C3A}</a:tableStyleId>
              </a:tblPr>
              <a:tblGrid>
                <a:gridCol w="1259840">
                  <a:extLst>
                    <a:ext uri="{9D8B030D-6E8A-4147-A177-3AD203B41FA5}">
                      <a16:colId xmlns:a16="http://schemas.microsoft.com/office/drawing/2014/main" val="506080837"/>
                    </a:ext>
                  </a:extLst>
                </a:gridCol>
                <a:gridCol w="763905">
                  <a:extLst>
                    <a:ext uri="{9D8B030D-6E8A-4147-A177-3AD203B41FA5}">
                      <a16:colId xmlns:a16="http://schemas.microsoft.com/office/drawing/2014/main" val="645625695"/>
                    </a:ext>
                  </a:extLst>
                </a:gridCol>
                <a:gridCol w="763905">
                  <a:extLst>
                    <a:ext uri="{9D8B030D-6E8A-4147-A177-3AD203B41FA5}">
                      <a16:colId xmlns:a16="http://schemas.microsoft.com/office/drawing/2014/main" val="2228710003"/>
                    </a:ext>
                  </a:extLst>
                </a:gridCol>
              </a:tblGrid>
              <a:tr h="0">
                <a:tc>
                  <a:txBody>
                    <a:bodyPr/>
                    <a:lstStyle/>
                    <a:p>
                      <a:pPr algn="ctr">
                        <a:spcAft>
                          <a:spcPts val="0"/>
                        </a:spcAft>
                      </a:pPr>
                      <a:r>
                        <a:rPr lang="it-IT" sz="1000">
                          <a:effectLst/>
                        </a:rPr>
                        <a:t>CT</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Evento 1</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Evento 2</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07964122"/>
                  </a:ext>
                </a:extLst>
              </a:tr>
              <a:tr h="0">
                <a:tc>
                  <a:txBody>
                    <a:bodyPr/>
                    <a:lstStyle/>
                    <a:p>
                      <a:pPr algn="just">
                        <a:spcAft>
                          <a:spcPts val="0"/>
                        </a:spcAft>
                      </a:pPr>
                      <a:r>
                        <a:rPr lang="it-IT" sz="1100">
                          <a:effectLst/>
                        </a:rPr>
                        <a:t>Lauria</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14%</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37%</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7460828"/>
                  </a:ext>
                </a:extLst>
              </a:tr>
              <a:tr h="0">
                <a:tc>
                  <a:txBody>
                    <a:bodyPr/>
                    <a:lstStyle/>
                    <a:p>
                      <a:pPr algn="just">
                        <a:spcAft>
                          <a:spcPts val="0"/>
                        </a:spcAft>
                      </a:pPr>
                      <a:r>
                        <a:rPr lang="it-IT" sz="1100">
                          <a:effectLst/>
                        </a:rPr>
                        <a:t>Marsicovetere</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23%</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32539225"/>
                  </a:ext>
                </a:extLst>
              </a:tr>
              <a:tr h="0">
                <a:tc>
                  <a:txBody>
                    <a:bodyPr/>
                    <a:lstStyle/>
                    <a:p>
                      <a:pPr algn="just">
                        <a:spcAft>
                          <a:spcPts val="0"/>
                        </a:spcAft>
                      </a:pPr>
                      <a:r>
                        <a:rPr lang="it-IT" sz="1100">
                          <a:effectLst/>
                        </a:rPr>
                        <a:t>Matera</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100%</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19734843"/>
                  </a:ext>
                </a:extLst>
              </a:tr>
              <a:tr h="0">
                <a:tc>
                  <a:txBody>
                    <a:bodyPr/>
                    <a:lstStyle/>
                    <a:p>
                      <a:pPr algn="just">
                        <a:spcAft>
                          <a:spcPts val="0"/>
                        </a:spcAft>
                      </a:pPr>
                      <a:r>
                        <a:rPr lang="it-IT" sz="1100">
                          <a:effectLst/>
                        </a:rPr>
                        <a:t>Melfi</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76%</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4166013"/>
                  </a:ext>
                </a:extLst>
              </a:tr>
              <a:tr h="0">
                <a:tc>
                  <a:txBody>
                    <a:bodyPr/>
                    <a:lstStyle/>
                    <a:p>
                      <a:pPr algn="just">
                        <a:spcAft>
                          <a:spcPts val="0"/>
                        </a:spcAft>
                      </a:pPr>
                      <a:r>
                        <a:rPr lang="it-IT" sz="1100">
                          <a:effectLst/>
                        </a:rPr>
                        <a:t>Pisticci</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dirty="0">
                          <a:effectLst/>
                        </a:rPr>
                        <a:t>100%</a:t>
                      </a:r>
                      <a:endParaRPr lang="en-GB" sz="11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32556255"/>
                  </a:ext>
                </a:extLst>
              </a:tr>
              <a:tr h="0">
                <a:tc>
                  <a:txBody>
                    <a:bodyPr/>
                    <a:lstStyle/>
                    <a:p>
                      <a:pPr algn="just">
                        <a:spcAft>
                          <a:spcPts val="0"/>
                        </a:spcAft>
                      </a:pPr>
                      <a:r>
                        <a:rPr lang="it-IT" sz="1100">
                          <a:effectLst/>
                        </a:rPr>
                        <a:t>Policoro</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100%</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17725987"/>
                  </a:ext>
                </a:extLst>
              </a:tr>
              <a:tr h="0">
                <a:tc>
                  <a:txBody>
                    <a:bodyPr/>
                    <a:lstStyle/>
                    <a:p>
                      <a:pPr algn="just">
                        <a:spcAft>
                          <a:spcPts val="0"/>
                        </a:spcAft>
                      </a:pPr>
                      <a:r>
                        <a:rPr lang="it-IT" sz="1100">
                          <a:effectLst/>
                        </a:rPr>
                        <a:t>Potenza</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45%</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6%</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63424555"/>
                  </a:ext>
                </a:extLst>
              </a:tr>
              <a:tr h="0">
                <a:tc>
                  <a:txBody>
                    <a:bodyPr/>
                    <a:lstStyle/>
                    <a:p>
                      <a:pPr algn="just">
                        <a:spcAft>
                          <a:spcPts val="0"/>
                        </a:spcAft>
                      </a:pPr>
                      <a:r>
                        <a:rPr lang="it-IT" sz="1100">
                          <a:effectLst/>
                        </a:rPr>
                        <a:t>Rionero in Vulture</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6159377"/>
                  </a:ext>
                </a:extLst>
              </a:tr>
              <a:tr h="0">
                <a:tc>
                  <a:txBody>
                    <a:bodyPr/>
                    <a:lstStyle/>
                    <a:p>
                      <a:pPr algn="just">
                        <a:spcAft>
                          <a:spcPts val="0"/>
                        </a:spcAft>
                      </a:pPr>
                      <a:r>
                        <a:rPr lang="it-IT" sz="1100">
                          <a:effectLst/>
                        </a:rPr>
                        <a:t>Sant’Arcangelo</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37%</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14%</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2595074"/>
                  </a:ext>
                </a:extLst>
              </a:tr>
              <a:tr h="0">
                <a:tc>
                  <a:txBody>
                    <a:bodyPr/>
                    <a:lstStyle/>
                    <a:p>
                      <a:pPr algn="just">
                        <a:spcAft>
                          <a:spcPts val="0"/>
                        </a:spcAft>
                      </a:pPr>
                      <a:r>
                        <a:rPr lang="it-IT" sz="1100">
                          <a:effectLst/>
                        </a:rPr>
                        <a:t>Senise</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35%</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a:effectLst/>
                        </a:rPr>
                        <a:t> </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1215491"/>
                  </a:ext>
                </a:extLst>
              </a:tr>
              <a:tr h="0">
                <a:tc>
                  <a:txBody>
                    <a:bodyPr/>
                    <a:lstStyle/>
                    <a:p>
                      <a:pPr algn="just">
                        <a:spcAft>
                          <a:spcPts val="0"/>
                        </a:spcAft>
                      </a:pPr>
                      <a:r>
                        <a:rPr lang="it-IT" sz="1100">
                          <a:effectLst/>
                        </a:rPr>
                        <a:t>Stigliano</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ctr">
                        <a:spcAft>
                          <a:spcPts val="0"/>
                        </a:spcAft>
                      </a:pPr>
                      <a:r>
                        <a:rPr lang="it-IT" sz="1000">
                          <a:effectLst/>
                        </a:rPr>
                        <a:t>82%</a:t>
                      </a: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gn="ctr">
                        <a:spcAft>
                          <a:spcPts val="0"/>
                        </a:spcAft>
                      </a:pPr>
                      <a:r>
                        <a:rPr lang="it-IT" sz="1000" dirty="0">
                          <a:effectLst/>
                        </a:rPr>
                        <a:t> </a:t>
                      </a:r>
                      <a:endParaRPr lang="en-GB" sz="11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2633088"/>
                  </a:ext>
                </a:extLst>
              </a:tr>
            </a:tbl>
          </a:graphicData>
        </a:graphic>
      </p:graphicFrame>
      <p:pic>
        <p:nvPicPr>
          <p:cNvPr id="10" name="Immagine 9"/>
          <p:cNvPicPr>
            <a:picLocks noChangeAspect="1"/>
          </p:cNvPicPr>
          <p:nvPr/>
        </p:nvPicPr>
        <p:blipFill rotWithShape="1">
          <a:blip r:embed="rId3"/>
          <a:srcRect l="17052" t="18263" r="47564" b="16324"/>
          <a:stretch/>
        </p:blipFill>
        <p:spPr>
          <a:xfrm>
            <a:off x="5650461" y="2960368"/>
            <a:ext cx="2149861" cy="2235545"/>
          </a:xfrm>
          <a:prstGeom prst="rect">
            <a:avLst/>
          </a:prstGeom>
          <a:ln>
            <a:solidFill>
              <a:schemeClr val="tx1"/>
            </a:solidFill>
          </a:ln>
        </p:spPr>
      </p:pic>
      <p:sp>
        <p:nvSpPr>
          <p:cNvPr id="7" name="CasellaDiTesto 6"/>
          <p:cNvSpPr txBox="1"/>
          <p:nvPr/>
        </p:nvSpPr>
        <p:spPr>
          <a:xfrm>
            <a:off x="5658950" y="2606338"/>
            <a:ext cx="1889760" cy="369332"/>
          </a:xfrm>
          <a:prstGeom prst="rect">
            <a:avLst/>
          </a:prstGeom>
          <a:noFill/>
        </p:spPr>
        <p:txBody>
          <a:bodyPr wrap="square" rtlCol="0">
            <a:spAutoFit/>
          </a:bodyPr>
          <a:lstStyle/>
          <a:p>
            <a:r>
              <a:rPr lang="it-IT" b="1" dirty="0">
                <a:solidFill>
                  <a:srgbClr val="00B0F0"/>
                </a:solidFill>
              </a:rPr>
              <a:t>EVENTO 2</a:t>
            </a:r>
            <a:endParaRPr lang="en-GB" b="1" dirty="0">
              <a:solidFill>
                <a:srgbClr val="00B0F0"/>
              </a:solidFill>
            </a:endParaRPr>
          </a:p>
        </p:txBody>
      </p:sp>
      <p:sp>
        <p:nvSpPr>
          <p:cNvPr id="17" name="Rettangolo 16"/>
          <p:cNvSpPr/>
          <p:nvPr/>
        </p:nvSpPr>
        <p:spPr>
          <a:xfrm>
            <a:off x="7800322" y="4341567"/>
            <a:ext cx="2562878" cy="1200329"/>
          </a:xfrm>
          <a:prstGeom prst="rect">
            <a:avLst/>
          </a:prstGeom>
        </p:spPr>
        <p:txBody>
          <a:bodyPr wrap="square">
            <a:spAutoFit/>
          </a:bodyPr>
          <a:lstStyle/>
          <a:p>
            <a:pPr marL="285750" indent="-285750">
              <a:buFontTx/>
              <a:buChar char="-"/>
            </a:pPr>
            <a:r>
              <a:rPr lang="it-IT" sz="1200" dirty="0">
                <a:solidFill>
                  <a:srgbClr val="00B0F0"/>
                </a:solidFill>
              </a:rPr>
              <a:t>CT coinvolti (2): Lauria e </a:t>
            </a:r>
            <a:r>
              <a:rPr lang="it-IT" sz="1200" u="sng" dirty="0">
                <a:solidFill>
                  <a:srgbClr val="00B0F0"/>
                </a:solidFill>
              </a:rPr>
              <a:t>Policoro </a:t>
            </a:r>
          </a:p>
          <a:p>
            <a:pPr marL="285750" indent="-285750">
              <a:buFontTx/>
              <a:buChar char="-"/>
            </a:pPr>
            <a:r>
              <a:rPr lang="it-IT" sz="1200" dirty="0">
                <a:solidFill>
                  <a:srgbClr val="002060"/>
                </a:solidFill>
              </a:rPr>
              <a:t>2 zone di allerta con CT attivati (E1 e D)</a:t>
            </a:r>
          </a:p>
          <a:p>
            <a:pPr marL="285750" indent="-285750">
              <a:buFontTx/>
              <a:buChar char="-"/>
            </a:pPr>
            <a:r>
              <a:rPr lang="it-IT" sz="1200" dirty="0">
                <a:solidFill>
                  <a:srgbClr val="002060"/>
                </a:solidFill>
              </a:rPr>
              <a:t>Effetti al suolo su 4 CT differenti (Lauria, Marsicovetere, Sant’Arcangelo, </a:t>
            </a:r>
            <a:r>
              <a:rPr lang="it-IT" sz="1200" u="sng" dirty="0">
                <a:solidFill>
                  <a:srgbClr val="002060"/>
                </a:solidFill>
              </a:rPr>
              <a:t>Potenza)</a:t>
            </a:r>
            <a:endParaRPr lang="it-IT" sz="1200" dirty="0">
              <a:solidFill>
                <a:srgbClr val="002060"/>
              </a:solidFill>
            </a:endParaRPr>
          </a:p>
        </p:txBody>
      </p:sp>
      <p:sp>
        <p:nvSpPr>
          <p:cNvPr id="40" name="CasellaDiTesto 39"/>
          <p:cNvSpPr txBox="1"/>
          <p:nvPr/>
        </p:nvSpPr>
        <p:spPr>
          <a:xfrm>
            <a:off x="322001" y="2605731"/>
            <a:ext cx="1889760" cy="369332"/>
          </a:xfrm>
          <a:prstGeom prst="rect">
            <a:avLst/>
          </a:prstGeom>
          <a:noFill/>
        </p:spPr>
        <p:txBody>
          <a:bodyPr wrap="square" rtlCol="0">
            <a:spAutoFit/>
          </a:bodyPr>
          <a:lstStyle/>
          <a:p>
            <a:r>
              <a:rPr lang="it-IT" b="1" dirty="0">
                <a:solidFill>
                  <a:srgbClr val="FF0000"/>
                </a:solidFill>
              </a:rPr>
              <a:t>EVENTO 1</a:t>
            </a:r>
            <a:endParaRPr lang="en-GB" b="1" dirty="0">
              <a:solidFill>
                <a:srgbClr val="FF0000"/>
              </a:solidFill>
            </a:endParaRPr>
          </a:p>
        </p:txBody>
      </p:sp>
      <p:sp>
        <p:nvSpPr>
          <p:cNvPr id="41" name="Rettangolo 40"/>
          <p:cNvSpPr/>
          <p:nvPr/>
        </p:nvSpPr>
        <p:spPr>
          <a:xfrm>
            <a:off x="2544757" y="2973424"/>
            <a:ext cx="2773488" cy="1384995"/>
          </a:xfrm>
          <a:prstGeom prst="rect">
            <a:avLst/>
          </a:prstGeom>
        </p:spPr>
        <p:txBody>
          <a:bodyPr wrap="square">
            <a:spAutoFit/>
          </a:bodyPr>
          <a:lstStyle/>
          <a:p>
            <a:pPr marL="285750" indent="-285750">
              <a:buFontTx/>
              <a:buChar char="-"/>
            </a:pPr>
            <a:r>
              <a:rPr lang="it-IT" sz="1200" dirty="0">
                <a:solidFill>
                  <a:srgbClr val="FF0000"/>
                </a:solidFill>
              </a:rPr>
              <a:t>CT coinvolti (8): Melfi, Potenza, Matera, Stigliano, Pisticci, Sant’Arcangelo, Senise, </a:t>
            </a:r>
            <a:r>
              <a:rPr lang="it-IT" sz="1200" u="sng" dirty="0">
                <a:solidFill>
                  <a:srgbClr val="FF0000"/>
                </a:solidFill>
              </a:rPr>
              <a:t>Policoro </a:t>
            </a:r>
          </a:p>
          <a:p>
            <a:pPr marL="285750" indent="-285750">
              <a:buFontTx/>
              <a:buChar char="-"/>
            </a:pPr>
            <a:r>
              <a:rPr lang="it-IT" sz="1200" dirty="0">
                <a:solidFill>
                  <a:srgbClr val="002060"/>
                </a:solidFill>
              </a:rPr>
              <a:t>6 zone di allerta con CT attivati (A1, A2, B, C, E1 eE2)</a:t>
            </a:r>
          </a:p>
          <a:p>
            <a:pPr marL="285750" indent="-285750">
              <a:buFontTx/>
              <a:buChar char="-"/>
            </a:pPr>
            <a:r>
              <a:rPr lang="it-IT" sz="1200" dirty="0">
                <a:solidFill>
                  <a:srgbClr val="002060"/>
                </a:solidFill>
              </a:rPr>
              <a:t>Diffusi effetti al suolo su gran parte della regione</a:t>
            </a:r>
          </a:p>
        </p:txBody>
      </p:sp>
      <p:pic>
        <p:nvPicPr>
          <p:cNvPr id="43" name="Immagine 42" descr="Immagine che contiene testo, mappa&#10;&#10;Descrizione generata con affidabilità molto elevata">
            <a:extLst>
              <a:ext uri="{FF2B5EF4-FFF2-40B4-BE49-F238E27FC236}">
                <a16:creationId xmlns:a16="http://schemas.microsoft.com/office/drawing/2014/main" id="{93F3F54E-D09C-41B0-8203-DA3ACEF57A5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47743" y="2996077"/>
            <a:ext cx="2201842" cy="2082539"/>
          </a:xfrm>
          <a:prstGeom prst="rect">
            <a:avLst/>
          </a:prstGeom>
          <a:ln>
            <a:solidFill>
              <a:schemeClr val="tx1"/>
            </a:solidFill>
          </a:ln>
        </p:spPr>
      </p:pic>
      <p:pic>
        <p:nvPicPr>
          <p:cNvPr id="44" name="Immagine 43" descr="Immagine che contiene testo, mappa&#10;&#10;Descrizione generata con affidabilità molto elevata">
            <a:extLst>
              <a:ext uri="{FF2B5EF4-FFF2-40B4-BE49-F238E27FC236}">
                <a16:creationId xmlns:a16="http://schemas.microsoft.com/office/drawing/2014/main" id="{C911DE3E-F634-4124-931E-D75A3E80569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2810466" y="4429500"/>
            <a:ext cx="2306891" cy="2104650"/>
          </a:xfrm>
          <a:prstGeom prst="rect">
            <a:avLst/>
          </a:prstGeom>
          <a:ln>
            <a:solidFill>
              <a:schemeClr val="tx1"/>
            </a:solidFill>
          </a:ln>
        </p:spPr>
      </p:pic>
      <p:sp>
        <p:nvSpPr>
          <p:cNvPr id="20" name="Rettangolo 19">
            <a:extLst>
              <a:ext uri="{FF2B5EF4-FFF2-40B4-BE49-F238E27FC236}">
                <a16:creationId xmlns:a16="http://schemas.microsoft.com/office/drawing/2014/main" id="{707E65F9-5249-B84F-A8DF-8C9713C0ED9A}"/>
              </a:ext>
            </a:extLst>
          </p:cNvPr>
          <p:cNvSpPr/>
          <p:nvPr/>
        </p:nvSpPr>
        <p:spPr>
          <a:xfrm>
            <a:off x="261721" y="541358"/>
            <a:ext cx="6096000" cy="523220"/>
          </a:xfrm>
          <a:prstGeom prst="rect">
            <a:avLst/>
          </a:prstGeom>
        </p:spPr>
        <p:txBody>
          <a:bodyPr>
            <a:spAutoFit/>
          </a:bodyPr>
          <a:lstStyle/>
          <a:p>
            <a:pPr lvl="0"/>
            <a:r>
              <a:rPr lang="it-IT" sz="2800" b="1" dirty="0">
                <a:solidFill>
                  <a:srgbClr val="4472C4">
                    <a:lumMod val="50000"/>
                  </a:srgbClr>
                </a:solidFill>
                <a:effectLst>
                  <a:outerShdw blurRad="38100" dist="38100" dir="2700000" algn="tl">
                    <a:srgbClr val="000000">
                      <a:alpha val="43137"/>
                    </a:srgbClr>
                  </a:outerShdw>
                </a:effectLst>
              </a:rPr>
              <a:t>Relazione tra CT ed eventi calamitosi</a:t>
            </a:r>
            <a:endParaRPr lang="it-IT" sz="2800" b="1" i="1" dirty="0">
              <a:solidFill>
                <a:srgbClr val="4472C4">
                  <a:lumMod val="50000"/>
                </a:srgb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35365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30420" y="1454296"/>
            <a:ext cx="7560000" cy="4378436"/>
          </a:xfrm>
          <a:prstGeom prst="rect">
            <a:avLst/>
          </a:prstGeom>
          <a:scene3d>
            <a:camera prst="orthographicFront"/>
            <a:lightRig rig="threePt" dir="t"/>
          </a:scene3d>
          <a:sp3d>
            <a:bevelT/>
          </a:sp3d>
        </p:spPr>
      </p:pic>
      <p:sp>
        <p:nvSpPr>
          <p:cNvPr id="2" name="Titolo 1"/>
          <p:cNvSpPr>
            <a:spLocks noGrp="1"/>
          </p:cNvSpPr>
          <p:nvPr>
            <p:ph type="title"/>
          </p:nvPr>
        </p:nvSpPr>
        <p:spPr>
          <a:xfrm>
            <a:off x="212035" y="417430"/>
            <a:ext cx="10515600" cy="676275"/>
          </a:xfrm>
        </p:spPr>
        <p:txBody>
          <a:bodyPr>
            <a:normAutofit fontScale="90000"/>
          </a:bodyPr>
          <a:lstStyle/>
          <a:p>
            <a:r>
              <a:rPr lang="it-IT" dirty="0">
                <a:solidFill>
                  <a:srgbClr val="FF0000"/>
                </a:solidFill>
              </a:rPr>
              <a:t>IOCT Livello I:</a:t>
            </a:r>
            <a:r>
              <a:rPr lang="it-IT" dirty="0"/>
              <a:t> Interazione tra PAI frana e CLE</a:t>
            </a:r>
            <a:endParaRPr lang="en-GB" dirty="0"/>
          </a:p>
        </p:txBody>
      </p:sp>
      <p:sp>
        <p:nvSpPr>
          <p:cNvPr id="5" name="CasellaDiTesto 4">
            <a:extLst>
              <a:ext uri="{FF2B5EF4-FFF2-40B4-BE49-F238E27FC236}">
                <a16:creationId xmlns:a16="http://schemas.microsoft.com/office/drawing/2014/main" id="{9E80F808-DDE9-4487-AF31-D1EB8AD0B80C}"/>
              </a:ext>
            </a:extLst>
          </p:cNvPr>
          <p:cNvSpPr txBox="1"/>
          <p:nvPr/>
        </p:nvSpPr>
        <p:spPr>
          <a:xfrm>
            <a:off x="8064070" y="1960868"/>
            <a:ext cx="3374736" cy="3170099"/>
          </a:xfrm>
          <a:prstGeom prst="rect">
            <a:avLst/>
          </a:prstGeom>
          <a:noFill/>
        </p:spPr>
        <p:txBody>
          <a:bodyPr wrap="square" rtlCol="0">
            <a:spAutoFit/>
          </a:bodyPr>
          <a:lstStyle/>
          <a:p>
            <a:r>
              <a:rPr lang="it-IT" sz="2000" b="1" dirty="0">
                <a:solidFill>
                  <a:srgbClr val="002060"/>
                </a:solidFill>
              </a:rPr>
              <a:t>Elementi ricadenti in pericolosità PAI frana (buffer 100m)</a:t>
            </a:r>
          </a:p>
          <a:p>
            <a:pPr marL="285750" indent="-285750">
              <a:buFont typeface="Arial" panose="020B0604020202020204" pitchFamily="34" charset="0"/>
              <a:buChar char="•"/>
            </a:pPr>
            <a:r>
              <a:rPr lang="it-IT" sz="2000" b="1" dirty="0">
                <a:solidFill>
                  <a:srgbClr val="002060"/>
                </a:solidFill>
              </a:rPr>
              <a:t>Circa il 4% delle infrastrutture di accessibilità e connessione in </a:t>
            </a:r>
            <a:r>
              <a:rPr lang="it-IT" sz="2000" b="1" dirty="0">
                <a:solidFill>
                  <a:srgbClr val="FF0000"/>
                </a:solidFill>
              </a:rPr>
              <a:t>P3</a:t>
            </a:r>
            <a:r>
              <a:rPr lang="it-IT" sz="2000" b="1" dirty="0">
                <a:solidFill>
                  <a:srgbClr val="002060"/>
                </a:solidFill>
              </a:rPr>
              <a:t> o </a:t>
            </a:r>
            <a:r>
              <a:rPr lang="it-IT" sz="2000" b="1" dirty="0">
                <a:solidFill>
                  <a:srgbClr val="FF0000"/>
                </a:solidFill>
              </a:rPr>
              <a:t>P4</a:t>
            </a:r>
          </a:p>
          <a:p>
            <a:pPr marL="285750" indent="-285750">
              <a:buFont typeface="Arial" panose="020B0604020202020204" pitchFamily="34" charset="0"/>
              <a:buChar char="•"/>
            </a:pPr>
            <a:r>
              <a:rPr lang="it-IT" sz="2000" b="1" dirty="0">
                <a:solidFill>
                  <a:srgbClr val="002060"/>
                </a:solidFill>
              </a:rPr>
              <a:t>1 area di ricovero in P3/P4</a:t>
            </a:r>
          </a:p>
          <a:p>
            <a:pPr marL="285750" indent="-285750">
              <a:buFont typeface="Arial" panose="020B0604020202020204" pitchFamily="34" charset="0"/>
              <a:buChar char="•"/>
            </a:pPr>
            <a:r>
              <a:rPr lang="it-IT" sz="2000" b="1" dirty="0">
                <a:solidFill>
                  <a:srgbClr val="002060"/>
                </a:solidFill>
              </a:rPr>
              <a:t>1 area di ricovero in P4</a:t>
            </a:r>
          </a:p>
          <a:p>
            <a:pPr marL="285750" indent="-285750">
              <a:buFont typeface="Arial" panose="020B0604020202020204" pitchFamily="34" charset="0"/>
              <a:buChar char="•"/>
            </a:pPr>
            <a:r>
              <a:rPr lang="it-IT" sz="2000" b="1" dirty="0">
                <a:solidFill>
                  <a:srgbClr val="002060"/>
                </a:solidFill>
              </a:rPr>
              <a:t>1 ES in P3/P4</a:t>
            </a:r>
          </a:p>
        </p:txBody>
      </p:sp>
      <p:sp>
        <p:nvSpPr>
          <p:cNvPr id="3" name="Rettangolo 2">
            <a:extLst>
              <a:ext uri="{FF2B5EF4-FFF2-40B4-BE49-F238E27FC236}">
                <a16:creationId xmlns:a16="http://schemas.microsoft.com/office/drawing/2014/main" id="{628DAF3A-6166-4E74-BC38-10F53072580E}"/>
              </a:ext>
            </a:extLst>
          </p:cNvPr>
          <p:cNvSpPr/>
          <p:nvPr/>
        </p:nvSpPr>
        <p:spPr>
          <a:xfrm>
            <a:off x="471517" y="1499203"/>
            <a:ext cx="2515497" cy="461665"/>
          </a:xfrm>
          <a:prstGeom prst="rect">
            <a:avLst/>
          </a:prstGeom>
        </p:spPr>
        <p:txBody>
          <a:bodyPr wrap="none">
            <a:spAutoFit/>
          </a:bodyPr>
          <a:lstStyle/>
          <a:p>
            <a:r>
              <a:rPr lang="it-IT" sz="2400" b="1" dirty="0">
                <a:solidFill>
                  <a:srgbClr val="FF0000"/>
                </a:solidFill>
                <a:ea typeface="+mj-ea"/>
                <a:cs typeface="+mj-cs"/>
              </a:rPr>
              <a:t>Rionero in Vulture</a:t>
            </a:r>
            <a:endParaRPr lang="en-GB" sz="2400" b="1" dirty="0">
              <a:solidFill>
                <a:srgbClr val="FF0000"/>
              </a:solidFill>
              <a:ea typeface="+mj-ea"/>
              <a:cs typeface="+mj-cs"/>
            </a:endParaRPr>
          </a:p>
        </p:txBody>
      </p:sp>
    </p:spTree>
    <p:extLst>
      <p:ext uri="{BB962C8B-B14F-4D97-AF65-F5344CB8AC3E}">
        <p14:creationId xmlns:p14="http://schemas.microsoft.com/office/powerpoint/2010/main" val="1081974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38539" y="399039"/>
            <a:ext cx="10515600" cy="676275"/>
          </a:xfrm>
        </p:spPr>
        <p:txBody>
          <a:bodyPr>
            <a:normAutofit fontScale="90000"/>
          </a:bodyPr>
          <a:lstStyle/>
          <a:p>
            <a:r>
              <a:rPr lang="it-IT" dirty="0">
                <a:solidFill>
                  <a:srgbClr val="FF0000"/>
                </a:solidFill>
              </a:rPr>
              <a:t>IOCT Livello I:</a:t>
            </a:r>
            <a:r>
              <a:rPr lang="it-IT" dirty="0"/>
              <a:t> Interazione tra PAI idraulico e CLE</a:t>
            </a:r>
            <a:endParaRPr lang="en-GB" dirty="0"/>
          </a:p>
        </p:txBody>
      </p:sp>
      <p:pic>
        <p:nvPicPr>
          <p:cNvPr id="3" name="Immagine 2"/>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43491" y="1260076"/>
            <a:ext cx="7560000" cy="4702698"/>
          </a:xfrm>
          <a:prstGeom prst="rect">
            <a:avLst/>
          </a:prstGeom>
          <a:scene3d>
            <a:camera prst="orthographicFront"/>
            <a:lightRig rig="threePt" dir="t"/>
          </a:scene3d>
          <a:sp3d>
            <a:bevelT/>
          </a:sp3d>
        </p:spPr>
      </p:pic>
      <p:sp>
        <p:nvSpPr>
          <p:cNvPr id="7" name="CasellaDiTesto 6"/>
          <p:cNvSpPr txBox="1"/>
          <p:nvPr/>
        </p:nvSpPr>
        <p:spPr>
          <a:xfrm>
            <a:off x="1035781" y="1566827"/>
            <a:ext cx="1498675" cy="369332"/>
          </a:xfrm>
          <a:prstGeom prst="rect">
            <a:avLst/>
          </a:prstGeom>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it-IT" dirty="0"/>
              <a:t>Fiume Ofanto</a:t>
            </a:r>
            <a:endParaRPr lang="en-GB" dirty="0"/>
          </a:p>
        </p:txBody>
      </p:sp>
      <p:cxnSp>
        <p:nvCxnSpPr>
          <p:cNvPr id="8" name="Connettore 2 7"/>
          <p:cNvCxnSpPr>
            <a:cxnSpLocks/>
          </p:cNvCxnSpPr>
          <p:nvPr/>
        </p:nvCxnSpPr>
        <p:spPr>
          <a:xfrm>
            <a:off x="1785119" y="1979692"/>
            <a:ext cx="919580" cy="10041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 name="CasellaDiTesto 8">
            <a:extLst>
              <a:ext uri="{FF2B5EF4-FFF2-40B4-BE49-F238E27FC236}">
                <a16:creationId xmlns:a16="http://schemas.microsoft.com/office/drawing/2014/main" id="{92F94109-8BD1-4A12-97D7-48AB8B6E6046}"/>
              </a:ext>
            </a:extLst>
          </p:cNvPr>
          <p:cNvSpPr txBox="1"/>
          <p:nvPr/>
        </p:nvSpPr>
        <p:spPr>
          <a:xfrm>
            <a:off x="8125481" y="2481762"/>
            <a:ext cx="3367083" cy="1323439"/>
          </a:xfrm>
          <a:prstGeom prst="rect">
            <a:avLst/>
          </a:prstGeom>
          <a:noFill/>
        </p:spPr>
        <p:txBody>
          <a:bodyPr wrap="square" rtlCol="0">
            <a:spAutoFit/>
          </a:bodyPr>
          <a:lstStyle/>
          <a:p>
            <a:r>
              <a:rPr lang="it-IT" sz="2000" b="1" dirty="0">
                <a:solidFill>
                  <a:srgbClr val="002060"/>
                </a:solidFill>
              </a:rPr>
              <a:t>3,3 % di delle infrastrutture di accessibilità e connessione in fasce di attenzione (bacino Ofanto)</a:t>
            </a:r>
          </a:p>
        </p:txBody>
      </p:sp>
      <p:sp>
        <p:nvSpPr>
          <p:cNvPr id="10" name="Rettangolo 9">
            <a:extLst>
              <a:ext uri="{FF2B5EF4-FFF2-40B4-BE49-F238E27FC236}">
                <a16:creationId xmlns:a16="http://schemas.microsoft.com/office/drawing/2014/main" id="{4EA7A231-9842-45F7-AC1F-D767034B42F2}"/>
              </a:ext>
            </a:extLst>
          </p:cNvPr>
          <p:cNvSpPr/>
          <p:nvPr/>
        </p:nvSpPr>
        <p:spPr>
          <a:xfrm>
            <a:off x="5257800" y="5491510"/>
            <a:ext cx="2515497" cy="461665"/>
          </a:xfrm>
          <a:prstGeom prst="rect">
            <a:avLst/>
          </a:prstGeom>
        </p:spPr>
        <p:txBody>
          <a:bodyPr wrap="none">
            <a:spAutoFit/>
          </a:bodyPr>
          <a:lstStyle/>
          <a:p>
            <a:r>
              <a:rPr lang="it-IT" sz="2400" b="1" dirty="0">
                <a:solidFill>
                  <a:srgbClr val="FF0000"/>
                </a:solidFill>
                <a:ea typeface="+mj-ea"/>
                <a:cs typeface="+mj-cs"/>
              </a:rPr>
              <a:t>Rionero in Vulture</a:t>
            </a:r>
            <a:endParaRPr lang="en-GB" sz="2400" b="1" dirty="0">
              <a:solidFill>
                <a:srgbClr val="FF0000"/>
              </a:solidFill>
              <a:ea typeface="+mj-ea"/>
              <a:cs typeface="+mj-cs"/>
            </a:endParaRPr>
          </a:p>
        </p:txBody>
      </p:sp>
    </p:spTree>
    <p:extLst>
      <p:ext uri="{BB962C8B-B14F-4D97-AF65-F5344CB8AC3E}">
        <p14:creationId xmlns:p14="http://schemas.microsoft.com/office/powerpoint/2010/main" val="3352158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51BFE88-ED08-AD49-A59F-55B92203A972}"/>
              </a:ext>
            </a:extLst>
          </p:cNvPr>
          <p:cNvSpPr>
            <a:spLocks noGrp="1"/>
          </p:cNvSpPr>
          <p:nvPr>
            <p:ph type="title"/>
          </p:nvPr>
        </p:nvSpPr>
        <p:spPr/>
        <p:txBody>
          <a:bodyPr/>
          <a:lstStyle/>
          <a:p>
            <a:r>
              <a:rPr lang="it-IT" dirty="0"/>
              <a:t>FASE 2</a:t>
            </a:r>
          </a:p>
        </p:txBody>
      </p:sp>
    </p:spTree>
    <p:extLst>
      <p:ext uri="{BB962C8B-B14F-4D97-AF65-F5344CB8AC3E}">
        <p14:creationId xmlns:p14="http://schemas.microsoft.com/office/powerpoint/2010/main" val="244437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5">
            <a:extLst>
              <a:ext uri="{FF2B5EF4-FFF2-40B4-BE49-F238E27FC236}">
                <a16:creationId xmlns:a16="http://schemas.microsoft.com/office/drawing/2014/main" id="{0D24E4D7-1250-904D-8D43-B0C2A5FBDB00}"/>
              </a:ext>
            </a:extLst>
          </p:cNvPr>
          <p:cNvSpPr txBox="1">
            <a:spLocks noChangeArrowheads="1"/>
          </p:cNvSpPr>
          <p:nvPr/>
        </p:nvSpPr>
        <p:spPr bwMode="auto">
          <a:xfrm>
            <a:off x="570927" y="625246"/>
            <a:ext cx="510540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b="1" dirty="0">
                <a:solidFill>
                  <a:srgbClr val="003A70"/>
                </a:solidFill>
                <a:latin typeface="Arial Bold" charset="0"/>
                <a:cs typeface="Arial Bold" charset="0"/>
              </a:rPr>
              <a:t>CONOSCENZA: la caratterizzazione in termini di suscettività alle alluvioni</a:t>
            </a:r>
          </a:p>
          <a:p>
            <a:pPr eaLnBrk="1" hangingPunct="1"/>
            <a:r>
              <a:rPr lang="it-IT" b="1" dirty="0">
                <a:solidFill>
                  <a:srgbClr val="003A70"/>
                </a:solidFill>
                <a:latin typeface="Arial Bold" charset="0"/>
                <a:cs typeface="Arial Bold" charset="0"/>
              </a:rPr>
              <a:t>[FPM]</a:t>
            </a:r>
          </a:p>
        </p:txBody>
      </p:sp>
      <p:sp>
        <p:nvSpPr>
          <p:cNvPr id="4" name="CasellaDiTesto 3">
            <a:extLst>
              <a:ext uri="{FF2B5EF4-FFF2-40B4-BE49-F238E27FC236}">
                <a16:creationId xmlns:a16="http://schemas.microsoft.com/office/drawing/2014/main" id="{538B2554-7902-B148-B173-38BA0B03D90F}"/>
              </a:ext>
            </a:extLst>
          </p:cNvPr>
          <p:cNvSpPr txBox="1"/>
          <p:nvPr/>
        </p:nvSpPr>
        <p:spPr>
          <a:xfrm>
            <a:off x="570927" y="2498271"/>
            <a:ext cx="5525073" cy="2954655"/>
          </a:xfrm>
          <a:prstGeom prst="rect">
            <a:avLst/>
          </a:prstGeom>
          <a:noFill/>
        </p:spPr>
        <p:txBody>
          <a:bodyPr wrap="square" rtlCol="0">
            <a:spAutoFit/>
          </a:bodyPr>
          <a:lstStyle/>
          <a:p>
            <a:r>
              <a:rPr lang="it-IT" sz="2000" dirty="0"/>
              <a:t>Applicazione di un approccio statistico multifattoriale basato sulla probabilità </a:t>
            </a:r>
            <a:r>
              <a:rPr lang="it-IT" sz="2000" dirty="0" err="1"/>
              <a:t>bayesiana</a:t>
            </a:r>
            <a:r>
              <a:rPr lang="it-IT" sz="2000" dirty="0"/>
              <a:t> (</a:t>
            </a:r>
            <a:r>
              <a:rPr lang="it-IT" sz="2000" b="1" dirty="0" err="1"/>
              <a:t>WoE</a:t>
            </a:r>
            <a:r>
              <a:rPr lang="it-IT" sz="2000" b="1" dirty="0"/>
              <a:t> </a:t>
            </a:r>
            <a:r>
              <a:rPr lang="it-IT" sz="2000" b="1" dirty="0" err="1"/>
              <a:t>Weight</a:t>
            </a:r>
            <a:r>
              <a:rPr lang="it-IT" sz="2000" b="1" dirty="0"/>
              <a:t> of </a:t>
            </a:r>
            <a:r>
              <a:rPr lang="it-IT" sz="2000" b="1" dirty="0" err="1"/>
              <a:t>Evidence</a:t>
            </a:r>
            <a:r>
              <a:rPr lang="it-IT" sz="2000" dirty="0"/>
              <a:t>)</a:t>
            </a:r>
          </a:p>
          <a:p>
            <a:endParaRPr lang="it-IT" dirty="0"/>
          </a:p>
          <a:p>
            <a:r>
              <a:rPr lang="it-IT" b="1" dirty="0"/>
              <a:t>Fattori predisponenti:</a:t>
            </a:r>
          </a:p>
          <a:p>
            <a:endParaRPr lang="it-IT" dirty="0"/>
          </a:p>
          <a:p>
            <a:pPr marL="285750" indent="-285750">
              <a:buFont typeface="Arial" panose="020B0604020202020204" pitchFamily="34" charset="0"/>
              <a:buChar char="•"/>
            </a:pPr>
            <a:r>
              <a:rPr lang="it-IT" dirty="0"/>
              <a:t>Distanza orizzontale e verticale dal reticolo di drenaggio (prossimità)</a:t>
            </a:r>
          </a:p>
          <a:p>
            <a:pPr marL="285750" indent="-285750">
              <a:buFont typeface="Arial" panose="020B0604020202020204" pitchFamily="34" charset="0"/>
              <a:buChar char="•"/>
            </a:pPr>
            <a:r>
              <a:rPr lang="it-IT" dirty="0"/>
              <a:t>Pendenza (morfologia locale)</a:t>
            </a:r>
          </a:p>
          <a:p>
            <a:pPr marL="285750" indent="-285750">
              <a:buFont typeface="Arial" panose="020B0604020202020204" pitchFamily="34" charset="0"/>
              <a:buChar char="•"/>
            </a:pPr>
            <a:r>
              <a:rPr lang="it-IT" dirty="0"/>
              <a:t>CN (comportamento idraulico locale)  </a:t>
            </a:r>
          </a:p>
        </p:txBody>
      </p:sp>
      <p:sp>
        <p:nvSpPr>
          <p:cNvPr id="5" name="CasellaDiTesto 4">
            <a:extLst>
              <a:ext uri="{FF2B5EF4-FFF2-40B4-BE49-F238E27FC236}">
                <a16:creationId xmlns:a16="http://schemas.microsoft.com/office/drawing/2014/main" id="{F3B8AEB0-89E3-B74A-B96D-B66C5ADE0887}"/>
              </a:ext>
            </a:extLst>
          </p:cNvPr>
          <p:cNvSpPr txBox="1"/>
          <p:nvPr/>
        </p:nvSpPr>
        <p:spPr>
          <a:xfrm>
            <a:off x="6096000" y="827348"/>
            <a:ext cx="5525073" cy="4801314"/>
          </a:xfrm>
          <a:prstGeom prst="rect">
            <a:avLst/>
          </a:prstGeom>
          <a:noFill/>
        </p:spPr>
        <p:txBody>
          <a:bodyPr wrap="square" rtlCol="0">
            <a:spAutoFit/>
          </a:bodyPr>
          <a:lstStyle/>
          <a:p>
            <a:r>
              <a:rPr lang="it-IT" b="1" dirty="0"/>
              <a:t>Dati di addestramento:</a:t>
            </a:r>
          </a:p>
          <a:p>
            <a:endParaRPr lang="it-IT" dirty="0"/>
          </a:p>
          <a:p>
            <a:pPr marL="285750" indent="-285750">
              <a:buFont typeface="Arial" panose="020B0604020202020204" pitchFamily="34" charset="0"/>
              <a:buChar char="•"/>
            </a:pPr>
            <a:r>
              <a:rPr lang="it-IT" dirty="0"/>
              <a:t>aree alluvionate fornite dalla Autorità di bacino distrettuale “Appennino meridionale;</a:t>
            </a:r>
          </a:p>
          <a:p>
            <a:pPr marL="285750" indent="-285750">
              <a:buFont typeface="Arial" panose="020B0604020202020204" pitchFamily="34" charset="0"/>
              <a:buChar char="•"/>
            </a:pPr>
            <a:r>
              <a:rPr lang="it-IT" dirty="0"/>
              <a:t>aree fornite da Comuni a seguito della notizia di eventi </a:t>
            </a:r>
            <a:r>
              <a:rPr lang="it-IT" dirty="0" err="1"/>
              <a:t>significativ</a:t>
            </a:r>
            <a:r>
              <a:rPr lang="it-IT" dirty="0"/>
              <a:t>;</a:t>
            </a:r>
          </a:p>
          <a:p>
            <a:pPr marL="285750" indent="-285750">
              <a:buFont typeface="Arial" panose="020B0604020202020204" pitchFamily="34" charset="0"/>
              <a:buChar char="•"/>
            </a:pPr>
            <a:r>
              <a:rPr lang="it-IT" dirty="0"/>
              <a:t>aree provenienti da immagini satellitari di vario genere (</a:t>
            </a:r>
            <a:r>
              <a:rPr lang="it-IT" dirty="0" err="1"/>
              <a:t>Copernicus</a:t>
            </a:r>
            <a:r>
              <a:rPr lang="it-IT" dirty="0"/>
              <a:t> EMS, Agenzia Spaziale Italiana);</a:t>
            </a:r>
          </a:p>
          <a:p>
            <a:pPr marL="285750" indent="-285750">
              <a:buFont typeface="Arial" panose="020B0604020202020204" pitchFamily="34" charset="0"/>
              <a:buChar char="•"/>
            </a:pPr>
            <a:r>
              <a:rPr lang="it-IT" dirty="0"/>
              <a:t>aree elaborate sulla base di altre fonti (notizie, materiale fotografico o video);</a:t>
            </a:r>
          </a:p>
          <a:p>
            <a:pPr marL="285750" indent="-285750">
              <a:buFont typeface="Arial" panose="020B0604020202020204" pitchFamily="34" charset="0"/>
              <a:buChar char="•"/>
            </a:pPr>
            <a:r>
              <a:rPr lang="it-IT" dirty="0"/>
              <a:t>punti critici frequentemente alluvionati, localizzati direttamente dall’Autorità di Bacino o segnalati da</a:t>
            </a:r>
          </a:p>
          <a:p>
            <a:pPr marL="285750" indent="-285750">
              <a:buFont typeface="Arial" panose="020B0604020202020204" pitchFamily="34" charset="0"/>
              <a:buChar char="•"/>
            </a:pPr>
            <a:r>
              <a:rPr lang="it-IT" dirty="0"/>
              <a:t>Comuni, privati, Prefetture, Protezione Civile</a:t>
            </a:r>
          </a:p>
          <a:p>
            <a:pPr marL="285750" indent="-285750">
              <a:buFont typeface="Arial" panose="020B0604020202020204" pitchFamily="34" charset="0"/>
              <a:buChar char="•"/>
            </a:pPr>
            <a:r>
              <a:rPr lang="it-IT" dirty="0"/>
              <a:t>punti provenienti dalla georeferenziazione delle ricognizioni di cui alle schede di tipo “A”, “B” e “C” di cui alle ordinanze di Protezione civile connesse agli stati di emergenza. </a:t>
            </a:r>
          </a:p>
        </p:txBody>
      </p:sp>
    </p:spTree>
    <p:extLst>
      <p:ext uri="{BB962C8B-B14F-4D97-AF65-F5344CB8AC3E}">
        <p14:creationId xmlns:p14="http://schemas.microsoft.com/office/powerpoint/2010/main" val="3652203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8738EA5-BF0A-944B-9731-107864F08FD7}"/>
              </a:ext>
            </a:extLst>
          </p:cNvPr>
          <p:cNvPicPr>
            <a:picLocks noChangeAspect="1"/>
          </p:cNvPicPr>
          <p:nvPr/>
        </p:nvPicPr>
        <p:blipFill>
          <a:blip r:embed="rId2"/>
          <a:stretch>
            <a:fillRect/>
          </a:stretch>
        </p:blipFill>
        <p:spPr>
          <a:xfrm>
            <a:off x="666392" y="1257299"/>
            <a:ext cx="5049825" cy="3690257"/>
          </a:xfrm>
          <a:prstGeom prst="rect">
            <a:avLst/>
          </a:prstGeom>
        </p:spPr>
      </p:pic>
      <p:pic>
        <p:nvPicPr>
          <p:cNvPr id="4" name="Immagine 3">
            <a:extLst>
              <a:ext uri="{FF2B5EF4-FFF2-40B4-BE49-F238E27FC236}">
                <a16:creationId xmlns:a16="http://schemas.microsoft.com/office/drawing/2014/main" id="{62973C09-F9B4-5247-8FC9-BB30373A5F24}"/>
              </a:ext>
            </a:extLst>
          </p:cNvPr>
          <p:cNvPicPr>
            <a:picLocks noChangeAspect="1"/>
          </p:cNvPicPr>
          <p:nvPr/>
        </p:nvPicPr>
        <p:blipFill>
          <a:blip r:embed="rId3"/>
          <a:stretch>
            <a:fillRect/>
          </a:stretch>
        </p:blipFill>
        <p:spPr>
          <a:xfrm>
            <a:off x="6475784" y="1257299"/>
            <a:ext cx="5122945" cy="3690257"/>
          </a:xfrm>
          <a:prstGeom prst="rect">
            <a:avLst/>
          </a:prstGeom>
        </p:spPr>
      </p:pic>
    </p:spTree>
    <p:extLst>
      <p:ext uri="{BB962C8B-B14F-4D97-AF65-F5344CB8AC3E}">
        <p14:creationId xmlns:p14="http://schemas.microsoft.com/office/powerpoint/2010/main" val="2412775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9BF0021-CB0D-DC43-8279-A3762EAFA91A}"/>
              </a:ext>
            </a:extLst>
          </p:cNvPr>
          <p:cNvPicPr>
            <a:picLocks noChangeAspect="1"/>
          </p:cNvPicPr>
          <p:nvPr/>
        </p:nvPicPr>
        <p:blipFill>
          <a:blip r:embed="rId2"/>
          <a:stretch>
            <a:fillRect/>
          </a:stretch>
        </p:blipFill>
        <p:spPr>
          <a:xfrm>
            <a:off x="3574369" y="691614"/>
            <a:ext cx="5043261" cy="5474771"/>
          </a:xfrm>
          <a:prstGeom prst="rect">
            <a:avLst/>
          </a:prstGeom>
        </p:spPr>
      </p:pic>
    </p:spTree>
    <p:extLst>
      <p:ext uri="{BB962C8B-B14F-4D97-AF65-F5344CB8AC3E}">
        <p14:creationId xmlns:p14="http://schemas.microsoft.com/office/powerpoint/2010/main" val="731347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B399EF2-610B-E848-A5FB-4E82C6AB4DCA}"/>
              </a:ext>
            </a:extLst>
          </p:cNvPr>
          <p:cNvSpPr>
            <a:spLocks noGrp="1"/>
          </p:cNvSpPr>
          <p:nvPr>
            <p:ph type="title"/>
          </p:nvPr>
        </p:nvSpPr>
        <p:spPr/>
        <p:txBody>
          <a:bodyPr>
            <a:normAutofit/>
          </a:bodyPr>
          <a:lstStyle/>
          <a:p>
            <a:r>
              <a:rPr lang="it-IT" dirty="0"/>
              <a:t>Utilizzo del dato radar per il monitoraggio dei fenomeni temporaleschi</a:t>
            </a:r>
          </a:p>
        </p:txBody>
      </p:sp>
      <p:sp>
        <p:nvSpPr>
          <p:cNvPr id="9" name="CasellaDiTesto 8">
            <a:extLst>
              <a:ext uri="{FF2B5EF4-FFF2-40B4-BE49-F238E27FC236}">
                <a16:creationId xmlns:a16="http://schemas.microsoft.com/office/drawing/2014/main" id="{1B870131-CFE8-9E42-9C3C-2ADFA9A83DAA}"/>
              </a:ext>
            </a:extLst>
          </p:cNvPr>
          <p:cNvSpPr txBox="1"/>
          <p:nvPr/>
        </p:nvSpPr>
        <p:spPr>
          <a:xfrm>
            <a:off x="423334" y="2354906"/>
            <a:ext cx="4453466" cy="1200329"/>
          </a:xfrm>
          <a:prstGeom prst="rect">
            <a:avLst/>
          </a:prstGeom>
          <a:noFill/>
        </p:spPr>
        <p:txBody>
          <a:bodyPr wrap="square" rtlCol="0">
            <a:spAutoFit/>
          </a:bodyPr>
          <a:lstStyle/>
          <a:p>
            <a:r>
              <a:rPr lang="it-IT" dirty="0"/>
              <a:t>Predisposizione di LG di carattere generale per l’utilizzo del dato radar – in integrazione con altre fonti di dato - per il monitoraggio dei fenomeni temporaleschi</a:t>
            </a:r>
          </a:p>
        </p:txBody>
      </p:sp>
      <p:sp>
        <p:nvSpPr>
          <p:cNvPr id="10" name="CasellaDiTesto 9">
            <a:extLst>
              <a:ext uri="{FF2B5EF4-FFF2-40B4-BE49-F238E27FC236}">
                <a16:creationId xmlns:a16="http://schemas.microsoft.com/office/drawing/2014/main" id="{F83978FF-F180-0D44-A0A5-93C54CFB56C7}"/>
              </a:ext>
            </a:extLst>
          </p:cNvPr>
          <p:cNvSpPr txBox="1"/>
          <p:nvPr/>
        </p:nvSpPr>
        <p:spPr>
          <a:xfrm>
            <a:off x="423334" y="3687765"/>
            <a:ext cx="4453466" cy="923330"/>
          </a:xfrm>
          <a:prstGeom prst="rect">
            <a:avLst/>
          </a:prstGeom>
          <a:noFill/>
        </p:spPr>
        <p:txBody>
          <a:bodyPr wrap="square" rtlCol="0">
            <a:spAutoFit/>
          </a:bodyPr>
          <a:lstStyle/>
          <a:p>
            <a:r>
              <a:rPr lang="it-IT" dirty="0" err="1"/>
              <a:t>Reanalisi</a:t>
            </a:r>
            <a:r>
              <a:rPr lang="it-IT" dirty="0"/>
              <a:t> di eventi temporaleschi a livello regionale con utilizzo del dato radar e sviluppo di una prima bozza di procedura </a:t>
            </a:r>
          </a:p>
        </p:txBody>
      </p:sp>
      <p:sp>
        <p:nvSpPr>
          <p:cNvPr id="11" name="CasellaDiTesto 10">
            <a:extLst>
              <a:ext uri="{FF2B5EF4-FFF2-40B4-BE49-F238E27FC236}">
                <a16:creationId xmlns:a16="http://schemas.microsoft.com/office/drawing/2014/main" id="{676869D3-329C-CA4B-A084-4DB719E74D74}"/>
              </a:ext>
            </a:extLst>
          </p:cNvPr>
          <p:cNvSpPr txBox="1"/>
          <p:nvPr/>
        </p:nvSpPr>
        <p:spPr>
          <a:xfrm>
            <a:off x="423334" y="4929795"/>
            <a:ext cx="4453466" cy="923330"/>
          </a:xfrm>
          <a:prstGeom prst="rect">
            <a:avLst/>
          </a:prstGeom>
          <a:noFill/>
        </p:spPr>
        <p:txBody>
          <a:bodyPr wrap="square" rtlCol="0">
            <a:spAutoFit/>
          </a:bodyPr>
          <a:lstStyle/>
          <a:p>
            <a:r>
              <a:rPr lang="it-IT" b="1" dirty="0"/>
              <a:t>Predisposizione di LG a livello regionale, che potranno prevedere anche una fase sperimentale al di fuori dal progetto.</a:t>
            </a:r>
          </a:p>
        </p:txBody>
      </p:sp>
      <p:pic>
        <p:nvPicPr>
          <p:cNvPr id="3" name="Immagine 2">
            <a:extLst>
              <a:ext uri="{FF2B5EF4-FFF2-40B4-BE49-F238E27FC236}">
                <a16:creationId xmlns:a16="http://schemas.microsoft.com/office/drawing/2014/main" id="{D4D3CAEA-0A77-D741-95B4-5C24D6D4A923}"/>
              </a:ext>
            </a:extLst>
          </p:cNvPr>
          <p:cNvPicPr>
            <a:picLocks noChangeAspect="1"/>
          </p:cNvPicPr>
          <p:nvPr/>
        </p:nvPicPr>
        <p:blipFill>
          <a:blip r:embed="rId2"/>
          <a:stretch>
            <a:fillRect/>
          </a:stretch>
        </p:blipFill>
        <p:spPr>
          <a:xfrm>
            <a:off x="6438102" y="1860140"/>
            <a:ext cx="4915698" cy="2138329"/>
          </a:xfrm>
          <a:prstGeom prst="rect">
            <a:avLst/>
          </a:prstGeom>
        </p:spPr>
      </p:pic>
      <p:pic>
        <p:nvPicPr>
          <p:cNvPr id="4" name="Immagine 3">
            <a:extLst>
              <a:ext uri="{FF2B5EF4-FFF2-40B4-BE49-F238E27FC236}">
                <a16:creationId xmlns:a16="http://schemas.microsoft.com/office/drawing/2014/main" id="{9CAC5148-4E36-104C-9D29-DB29C0D4300A}"/>
              </a:ext>
            </a:extLst>
          </p:cNvPr>
          <p:cNvPicPr>
            <a:picLocks noChangeAspect="1"/>
          </p:cNvPicPr>
          <p:nvPr/>
        </p:nvPicPr>
        <p:blipFill>
          <a:blip r:embed="rId3"/>
          <a:stretch>
            <a:fillRect/>
          </a:stretch>
        </p:blipFill>
        <p:spPr>
          <a:xfrm>
            <a:off x="6438101" y="3998469"/>
            <a:ext cx="4915699" cy="2132184"/>
          </a:xfrm>
          <a:prstGeom prst="rect">
            <a:avLst/>
          </a:prstGeom>
        </p:spPr>
      </p:pic>
      <p:sp>
        <p:nvSpPr>
          <p:cNvPr id="5" name="CasellaDiTesto 4">
            <a:extLst>
              <a:ext uri="{FF2B5EF4-FFF2-40B4-BE49-F238E27FC236}">
                <a16:creationId xmlns:a16="http://schemas.microsoft.com/office/drawing/2014/main" id="{573BEED7-96BB-E947-9DDF-B0332BF43C17}"/>
              </a:ext>
            </a:extLst>
          </p:cNvPr>
          <p:cNvSpPr txBox="1"/>
          <p:nvPr/>
        </p:nvSpPr>
        <p:spPr>
          <a:xfrm rot="16200000">
            <a:off x="11177600" y="2837934"/>
            <a:ext cx="812800" cy="369332"/>
          </a:xfrm>
          <a:prstGeom prst="rect">
            <a:avLst/>
          </a:prstGeom>
          <a:noFill/>
        </p:spPr>
        <p:txBody>
          <a:bodyPr wrap="square" rtlCol="0">
            <a:spAutoFit/>
          </a:bodyPr>
          <a:lstStyle/>
          <a:p>
            <a:pPr algn="ctr"/>
            <a:r>
              <a:rPr lang="it-IT" dirty="0"/>
              <a:t>HRV</a:t>
            </a:r>
          </a:p>
        </p:txBody>
      </p:sp>
      <p:sp>
        <p:nvSpPr>
          <p:cNvPr id="12" name="CasellaDiTesto 11">
            <a:extLst>
              <a:ext uri="{FF2B5EF4-FFF2-40B4-BE49-F238E27FC236}">
                <a16:creationId xmlns:a16="http://schemas.microsoft.com/office/drawing/2014/main" id="{D4A1645E-EDF9-1C4B-93C6-0A86606FE2FA}"/>
              </a:ext>
            </a:extLst>
          </p:cNvPr>
          <p:cNvSpPr txBox="1"/>
          <p:nvPr/>
        </p:nvSpPr>
        <p:spPr>
          <a:xfrm rot="16200000">
            <a:off x="10947946" y="4745128"/>
            <a:ext cx="1282757" cy="369332"/>
          </a:xfrm>
          <a:prstGeom prst="rect">
            <a:avLst/>
          </a:prstGeom>
          <a:noFill/>
        </p:spPr>
        <p:txBody>
          <a:bodyPr wrap="square" rtlCol="0">
            <a:spAutoFit/>
          </a:bodyPr>
          <a:lstStyle/>
          <a:p>
            <a:pPr algn="ctr"/>
            <a:r>
              <a:rPr lang="it-IT" dirty="0"/>
              <a:t>HRD+SFLOC</a:t>
            </a:r>
          </a:p>
        </p:txBody>
      </p:sp>
    </p:spTree>
    <p:extLst>
      <p:ext uri="{BB962C8B-B14F-4D97-AF65-F5344CB8AC3E}">
        <p14:creationId xmlns:p14="http://schemas.microsoft.com/office/powerpoint/2010/main" val="1672558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3D9D764-2BC7-1D44-8C56-E977EDAC473C}"/>
              </a:ext>
            </a:extLst>
          </p:cNvPr>
          <p:cNvSpPr>
            <a:spLocks noGrp="1"/>
          </p:cNvSpPr>
          <p:nvPr>
            <p:ph type="title"/>
          </p:nvPr>
        </p:nvSpPr>
        <p:spPr/>
        <p:txBody>
          <a:bodyPr/>
          <a:lstStyle/>
          <a:p>
            <a:r>
              <a:rPr lang="it-IT" dirty="0"/>
              <a:t>Catalogo eventi alluvionali e da frana</a:t>
            </a:r>
          </a:p>
        </p:txBody>
      </p:sp>
      <p:pic>
        <p:nvPicPr>
          <p:cNvPr id="3" name="Immagine 2">
            <a:extLst>
              <a:ext uri="{FF2B5EF4-FFF2-40B4-BE49-F238E27FC236}">
                <a16:creationId xmlns:a16="http://schemas.microsoft.com/office/drawing/2014/main" id="{24B8869C-0950-6D4E-BAD0-DD41DC274B1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9222" y="1438835"/>
            <a:ext cx="5738495" cy="4876800"/>
          </a:xfrm>
          <a:prstGeom prst="rect">
            <a:avLst/>
          </a:prstGeom>
          <a:noFill/>
          <a:ln>
            <a:noFill/>
          </a:ln>
        </p:spPr>
      </p:pic>
      <p:sp>
        <p:nvSpPr>
          <p:cNvPr id="4" name="CasellaDiTesto 3">
            <a:extLst>
              <a:ext uri="{FF2B5EF4-FFF2-40B4-BE49-F238E27FC236}">
                <a16:creationId xmlns:a16="http://schemas.microsoft.com/office/drawing/2014/main" id="{FC208F49-587A-034C-8FA3-58CF564E2BD0}"/>
              </a:ext>
            </a:extLst>
          </p:cNvPr>
          <p:cNvSpPr txBox="1"/>
          <p:nvPr/>
        </p:nvSpPr>
        <p:spPr>
          <a:xfrm>
            <a:off x="6598024" y="1600198"/>
            <a:ext cx="4984376" cy="1015663"/>
          </a:xfrm>
          <a:prstGeom prst="rect">
            <a:avLst/>
          </a:prstGeom>
          <a:noFill/>
        </p:spPr>
        <p:txBody>
          <a:bodyPr wrap="square" rtlCol="0">
            <a:spAutoFit/>
          </a:bodyPr>
          <a:lstStyle/>
          <a:p>
            <a:r>
              <a:rPr lang="it-IT" sz="2000" dirty="0"/>
              <a:t>Definizione di una struttura dati multi-</a:t>
            </a:r>
            <a:r>
              <a:rPr lang="it-IT" sz="2000" dirty="0" err="1"/>
              <a:t>hazard</a:t>
            </a:r>
            <a:r>
              <a:rPr lang="it-IT" sz="2000" dirty="0"/>
              <a:t> e multi-obiettivo compatibile con il catalogo </a:t>
            </a:r>
            <a:r>
              <a:rPr lang="it-IT" sz="2000" dirty="0" err="1"/>
              <a:t>FloodCat</a:t>
            </a:r>
            <a:r>
              <a:rPr lang="it-IT" sz="2000" dirty="0"/>
              <a:t> </a:t>
            </a:r>
          </a:p>
        </p:txBody>
      </p:sp>
      <p:sp>
        <p:nvSpPr>
          <p:cNvPr id="5" name="CasellaDiTesto 4">
            <a:extLst>
              <a:ext uri="{FF2B5EF4-FFF2-40B4-BE49-F238E27FC236}">
                <a16:creationId xmlns:a16="http://schemas.microsoft.com/office/drawing/2014/main" id="{9F944E8C-0F43-2B45-BEC0-9F4BB8D83969}"/>
              </a:ext>
            </a:extLst>
          </p:cNvPr>
          <p:cNvSpPr txBox="1"/>
          <p:nvPr/>
        </p:nvSpPr>
        <p:spPr>
          <a:xfrm>
            <a:off x="6598024" y="2763519"/>
            <a:ext cx="4984376" cy="707886"/>
          </a:xfrm>
          <a:prstGeom prst="rect">
            <a:avLst/>
          </a:prstGeom>
          <a:noFill/>
        </p:spPr>
        <p:txBody>
          <a:bodyPr wrap="square" rtlCol="0">
            <a:spAutoFit/>
          </a:bodyPr>
          <a:lstStyle/>
          <a:p>
            <a:r>
              <a:rPr lang="it-IT" sz="2000" dirty="0"/>
              <a:t>Derivazione di una struttura semplificata per l’acquisizione di dati a livello locale</a:t>
            </a:r>
          </a:p>
        </p:txBody>
      </p:sp>
      <p:sp>
        <p:nvSpPr>
          <p:cNvPr id="6" name="CasellaDiTesto 5">
            <a:extLst>
              <a:ext uri="{FF2B5EF4-FFF2-40B4-BE49-F238E27FC236}">
                <a16:creationId xmlns:a16="http://schemas.microsoft.com/office/drawing/2014/main" id="{B3BF8C03-6683-BA41-84C1-E69C0E010D0A}"/>
              </a:ext>
            </a:extLst>
          </p:cNvPr>
          <p:cNvSpPr txBox="1"/>
          <p:nvPr/>
        </p:nvSpPr>
        <p:spPr>
          <a:xfrm>
            <a:off x="6598024" y="3663289"/>
            <a:ext cx="4984376" cy="1015663"/>
          </a:xfrm>
          <a:prstGeom prst="rect">
            <a:avLst/>
          </a:prstGeom>
          <a:noFill/>
        </p:spPr>
        <p:txBody>
          <a:bodyPr wrap="square" rtlCol="0">
            <a:spAutoFit/>
          </a:bodyPr>
          <a:lstStyle/>
          <a:p>
            <a:r>
              <a:rPr lang="it-IT" sz="2000" b="1" dirty="0"/>
              <a:t>Sviluppo di strumenti e Linee Guida per l’acquisizione di dati su fenomeni e danni a livello locale</a:t>
            </a:r>
          </a:p>
        </p:txBody>
      </p:sp>
    </p:spTree>
    <p:extLst>
      <p:ext uri="{BB962C8B-B14F-4D97-AF65-F5344CB8AC3E}">
        <p14:creationId xmlns:p14="http://schemas.microsoft.com/office/powerpoint/2010/main" val="3067480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51BFE88-ED08-AD49-A59F-55B92203A972}"/>
              </a:ext>
            </a:extLst>
          </p:cNvPr>
          <p:cNvSpPr>
            <a:spLocks noGrp="1"/>
          </p:cNvSpPr>
          <p:nvPr>
            <p:ph type="title"/>
          </p:nvPr>
        </p:nvSpPr>
        <p:spPr/>
        <p:txBody>
          <a:bodyPr/>
          <a:lstStyle/>
          <a:p>
            <a:r>
              <a:rPr lang="it-IT" dirty="0"/>
              <a:t>FASE 3</a:t>
            </a:r>
          </a:p>
        </p:txBody>
      </p:sp>
      <p:sp>
        <p:nvSpPr>
          <p:cNvPr id="2" name="CasellaDiTesto 1">
            <a:extLst>
              <a:ext uri="{FF2B5EF4-FFF2-40B4-BE49-F238E27FC236}">
                <a16:creationId xmlns:a16="http://schemas.microsoft.com/office/drawing/2014/main" id="{99E56D92-2CE3-3A40-90D3-42DA61DEA7EE}"/>
              </a:ext>
            </a:extLst>
          </p:cNvPr>
          <p:cNvSpPr txBox="1"/>
          <p:nvPr/>
        </p:nvSpPr>
        <p:spPr>
          <a:xfrm>
            <a:off x="171122" y="1499291"/>
            <a:ext cx="2803726" cy="3416320"/>
          </a:xfrm>
          <a:prstGeom prst="rect">
            <a:avLst/>
          </a:prstGeom>
          <a:noFill/>
        </p:spPr>
        <p:txBody>
          <a:bodyPr wrap="square" rtlCol="0">
            <a:spAutoFit/>
          </a:bodyPr>
          <a:lstStyle/>
          <a:p>
            <a:pPr marL="285750" indent="-285750">
              <a:buFont typeface="Arial" panose="020B0604020202020204" pitchFamily="34" charset="0"/>
              <a:buChar char="•"/>
            </a:pPr>
            <a:r>
              <a:rPr lang="it-IT" sz="2400" dirty="0"/>
              <a:t>Scenari di evento</a:t>
            </a:r>
          </a:p>
          <a:p>
            <a:pPr marL="285750" indent="-285750">
              <a:buFont typeface="Arial" panose="020B0604020202020204" pitchFamily="34" charset="0"/>
              <a:buChar char="•"/>
            </a:pPr>
            <a:r>
              <a:rPr lang="it-IT" sz="2400" dirty="0"/>
              <a:t>Scenari di rischio</a:t>
            </a:r>
          </a:p>
          <a:p>
            <a:pPr marL="285750" indent="-285750">
              <a:buFont typeface="Arial" panose="020B0604020202020204" pitchFamily="34" charset="0"/>
              <a:buChar char="•"/>
            </a:pPr>
            <a:r>
              <a:rPr lang="it-IT" sz="2400" dirty="0"/>
              <a:t>Identificazione e gestione aree a minore sostenibilità del rischio (AMSR)</a:t>
            </a:r>
          </a:p>
          <a:p>
            <a:pPr marL="285750" indent="-285750">
              <a:buFont typeface="Arial" panose="020B0604020202020204" pitchFamily="34" charset="0"/>
              <a:buChar char="•"/>
            </a:pPr>
            <a:r>
              <a:rPr lang="it-IT" sz="2400" dirty="0"/>
              <a:t>Presidio territoriale</a:t>
            </a:r>
          </a:p>
        </p:txBody>
      </p:sp>
      <p:pic>
        <p:nvPicPr>
          <p:cNvPr id="6" name="Immagine 5">
            <a:extLst>
              <a:ext uri="{FF2B5EF4-FFF2-40B4-BE49-F238E27FC236}">
                <a16:creationId xmlns:a16="http://schemas.microsoft.com/office/drawing/2014/main" id="{116792C9-66B7-7140-9733-C1A0DD15BFFC}"/>
              </a:ext>
            </a:extLst>
          </p:cNvPr>
          <p:cNvPicPr>
            <a:picLocks noChangeAspect="1"/>
          </p:cNvPicPr>
          <p:nvPr/>
        </p:nvPicPr>
        <p:blipFill>
          <a:blip r:embed="rId2"/>
          <a:stretch>
            <a:fillRect/>
          </a:stretch>
        </p:blipFill>
        <p:spPr>
          <a:xfrm>
            <a:off x="3435963" y="320968"/>
            <a:ext cx="8734634" cy="5772966"/>
          </a:xfrm>
          <a:prstGeom prst="rect">
            <a:avLst/>
          </a:prstGeom>
          <a:ln>
            <a:noFill/>
            <a:prstDash val="dash"/>
          </a:ln>
        </p:spPr>
      </p:pic>
      <p:sp>
        <p:nvSpPr>
          <p:cNvPr id="8" name="Rettangolo 7">
            <a:extLst>
              <a:ext uri="{FF2B5EF4-FFF2-40B4-BE49-F238E27FC236}">
                <a16:creationId xmlns:a16="http://schemas.microsoft.com/office/drawing/2014/main" id="{A6C1861A-0B3B-9E49-A37B-A55BF120FA22}"/>
              </a:ext>
            </a:extLst>
          </p:cNvPr>
          <p:cNvSpPr/>
          <p:nvPr/>
        </p:nvSpPr>
        <p:spPr>
          <a:xfrm>
            <a:off x="0" y="6392175"/>
            <a:ext cx="12192000" cy="46582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pic>
        <p:nvPicPr>
          <p:cNvPr id="10" name="Immagine 9">
            <a:extLst>
              <a:ext uri="{FF2B5EF4-FFF2-40B4-BE49-F238E27FC236}">
                <a16:creationId xmlns:a16="http://schemas.microsoft.com/office/drawing/2014/main" id="{E521896D-ECA2-6945-B887-213D6DFB5F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44504" y="5776633"/>
            <a:ext cx="822595" cy="542279"/>
          </a:xfrm>
          <a:prstGeom prst="rect">
            <a:avLst/>
          </a:prstGeom>
        </p:spPr>
      </p:pic>
      <p:sp>
        <p:nvSpPr>
          <p:cNvPr id="11" name="CasellaDiTesto 10">
            <a:extLst>
              <a:ext uri="{FF2B5EF4-FFF2-40B4-BE49-F238E27FC236}">
                <a16:creationId xmlns:a16="http://schemas.microsoft.com/office/drawing/2014/main" id="{7760B066-6D68-484E-A56A-A45A1FDE13A6}"/>
              </a:ext>
            </a:extLst>
          </p:cNvPr>
          <p:cNvSpPr txBox="1"/>
          <p:nvPr/>
        </p:nvSpPr>
        <p:spPr>
          <a:xfrm>
            <a:off x="3436658" y="301806"/>
            <a:ext cx="1863305"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PISTICCI</a:t>
            </a:r>
          </a:p>
        </p:txBody>
      </p:sp>
    </p:spTree>
    <p:extLst>
      <p:ext uri="{BB962C8B-B14F-4D97-AF65-F5344CB8AC3E}">
        <p14:creationId xmlns:p14="http://schemas.microsoft.com/office/powerpoint/2010/main" val="367057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50"/>
                                        <p:tgtEl>
                                          <p:spTgt spid="6"/>
                                        </p:tgtEl>
                                      </p:cBhvr>
                                    </p:animEffect>
                                    <p:set>
                                      <p:cBhvr>
                                        <p:cTn id="7" dur="1" fill="hold">
                                          <p:stCondLst>
                                            <p:cond delay="24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56608E-7F86-EA46-82B6-226CDBDE1ED7}"/>
              </a:ext>
            </a:extLst>
          </p:cNvPr>
          <p:cNvSpPr>
            <a:spLocks noGrp="1"/>
          </p:cNvSpPr>
          <p:nvPr>
            <p:ph type="title"/>
          </p:nvPr>
        </p:nvSpPr>
        <p:spPr/>
        <p:txBody>
          <a:bodyPr/>
          <a:lstStyle/>
          <a:p>
            <a:pPr algn="l"/>
            <a:r>
              <a:rPr lang="it-IT" dirty="0"/>
              <a:t>Gli elementi cardine</a:t>
            </a:r>
          </a:p>
        </p:txBody>
      </p:sp>
      <p:sp>
        <p:nvSpPr>
          <p:cNvPr id="3" name="Segnaposto contenuto 2">
            <a:extLst>
              <a:ext uri="{FF2B5EF4-FFF2-40B4-BE49-F238E27FC236}">
                <a16:creationId xmlns:a16="http://schemas.microsoft.com/office/drawing/2014/main" id="{CE78430B-22FF-D84D-B353-94FC2804AE14}"/>
              </a:ext>
            </a:extLst>
          </p:cNvPr>
          <p:cNvSpPr>
            <a:spLocks noGrp="1"/>
          </p:cNvSpPr>
          <p:nvPr>
            <p:ph idx="1"/>
          </p:nvPr>
        </p:nvSpPr>
        <p:spPr/>
        <p:txBody>
          <a:bodyPr>
            <a:noAutofit/>
          </a:bodyPr>
          <a:lstStyle/>
          <a:p>
            <a:r>
              <a:rPr lang="it-IT" sz="2667" dirty="0"/>
              <a:t>Sviluppo di </a:t>
            </a:r>
            <a:r>
              <a:rPr lang="it-IT" sz="2667" b="1" dirty="0"/>
              <a:t>progetti standard</a:t>
            </a:r>
            <a:r>
              <a:rPr lang="it-IT" sz="2667" dirty="0"/>
              <a:t>, inquadrati in una prospettiva più ampia (dal contesto territoriale specifico delle Regioni interessate a quello internazionale)</a:t>
            </a:r>
          </a:p>
          <a:p>
            <a:r>
              <a:rPr lang="it-IT" sz="2667" dirty="0"/>
              <a:t>Visione modulare del </a:t>
            </a:r>
            <a:r>
              <a:rPr lang="it-IT" sz="2667" b="1" dirty="0"/>
              <a:t>Piano di PC</a:t>
            </a:r>
            <a:r>
              <a:rPr lang="it-IT" sz="2667" dirty="0"/>
              <a:t>, delle sue componenti e delle altre misure non strutturali che possono essere integrate al/nel Piano</a:t>
            </a:r>
          </a:p>
          <a:p>
            <a:r>
              <a:rPr lang="it-IT" sz="2667" dirty="0"/>
              <a:t>Attenzione specifica alle </a:t>
            </a:r>
            <a:r>
              <a:rPr lang="it-IT" sz="2667" b="1" dirty="0"/>
              <a:t>aree a minore sostenibilità del rischio</a:t>
            </a:r>
          </a:p>
          <a:p>
            <a:r>
              <a:rPr lang="it-IT" sz="2667" b="1" dirty="0"/>
              <a:t>Partecipazione</a:t>
            </a:r>
            <a:r>
              <a:rPr lang="it-IT" sz="2667" dirty="0"/>
              <a:t> come filo conduttore del progetto</a:t>
            </a:r>
          </a:p>
        </p:txBody>
      </p:sp>
    </p:spTree>
    <p:extLst>
      <p:ext uri="{BB962C8B-B14F-4D97-AF65-F5344CB8AC3E}">
        <p14:creationId xmlns:p14="http://schemas.microsoft.com/office/powerpoint/2010/main" val="3697811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51BFE88-ED08-AD49-A59F-55B92203A972}"/>
              </a:ext>
            </a:extLst>
          </p:cNvPr>
          <p:cNvSpPr>
            <a:spLocks noGrp="1"/>
          </p:cNvSpPr>
          <p:nvPr>
            <p:ph type="title"/>
          </p:nvPr>
        </p:nvSpPr>
        <p:spPr/>
        <p:txBody>
          <a:bodyPr/>
          <a:lstStyle/>
          <a:p>
            <a:pPr algn="r"/>
            <a:r>
              <a:rPr lang="it-IT" dirty="0"/>
              <a:t>FASE 4</a:t>
            </a:r>
          </a:p>
        </p:txBody>
      </p:sp>
      <p:sp>
        <p:nvSpPr>
          <p:cNvPr id="2" name="CasellaDiTesto 1">
            <a:extLst>
              <a:ext uri="{FF2B5EF4-FFF2-40B4-BE49-F238E27FC236}">
                <a16:creationId xmlns:a16="http://schemas.microsoft.com/office/drawing/2014/main" id="{99E56D92-2CE3-3A40-90D3-42DA61DEA7EE}"/>
              </a:ext>
            </a:extLst>
          </p:cNvPr>
          <p:cNvSpPr txBox="1"/>
          <p:nvPr/>
        </p:nvSpPr>
        <p:spPr>
          <a:xfrm>
            <a:off x="9193202" y="1450523"/>
            <a:ext cx="2803726" cy="4893647"/>
          </a:xfrm>
          <a:prstGeom prst="rect">
            <a:avLst/>
          </a:prstGeom>
          <a:noFill/>
        </p:spPr>
        <p:txBody>
          <a:bodyPr wrap="square" rtlCol="0">
            <a:spAutoFit/>
          </a:bodyPr>
          <a:lstStyle/>
          <a:p>
            <a:pPr marL="285750" indent="-285750">
              <a:buFont typeface="Arial" panose="020B0604020202020204" pitchFamily="34" charset="0"/>
              <a:buChar char="•"/>
            </a:pPr>
            <a:r>
              <a:rPr lang="it-IT" sz="2400" dirty="0"/>
              <a:t>Valutazione dei Piani di PC</a:t>
            </a:r>
          </a:p>
          <a:p>
            <a:pPr marL="285750" indent="-285750">
              <a:buFont typeface="Arial" panose="020B0604020202020204" pitchFamily="34" charset="0"/>
              <a:buChar char="•"/>
            </a:pPr>
            <a:r>
              <a:rPr lang="it-IT" sz="2400" dirty="0"/>
              <a:t>Formazione e informazione – formazione degli operatori &amp; informazione alla popolazione</a:t>
            </a:r>
          </a:p>
          <a:p>
            <a:pPr marL="285750" indent="-285750">
              <a:buFont typeface="Arial" panose="020B0604020202020204" pitchFamily="34" charset="0"/>
              <a:buChar char="•"/>
            </a:pPr>
            <a:r>
              <a:rPr lang="it-IT" sz="2400" dirty="0"/>
              <a:t>Definizione e gestione delle aree a minore sostenibilità del rischio</a:t>
            </a:r>
          </a:p>
        </p:txBody>
      </p:sp>
      <p:sp>
        <p:nvSpPr>
          <p:cNvPr id="8" name="Rettangolo 7">
            <a:extLst>
              <a:ext uri="{FF2B5EF4-FFF2-40B4-BE49-F238E27FC236}">
                <a16:creationId xmlns:a16="http://schemas.microsoft.com/office/drawing/2014/main" id="{A6C1861A-0B3B-9E49-A37B-A55BF120FA22}"/>
              </a:ext>
            </a:extLst>
          </p:cNvPr>
          <p:cNvSpPr/>
          <p:nvPr/>
        </p:nvSpPr>
        <p:spPr>
          <a:xfrm>
            <a:off x="0" y="6392175"/>
            <a:ext cx="12192000" cy="46582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Picture 2">
            <a:extLst>
              <a:ext uri="{FF2B5EF4-FFF2-40B4-BE49-F238E27FC236}">
                <a16:creationId xmlns:a16="http://schemas.microsoft.com/office/drawing/2014/main" id="{C61F4AE4-2F5E-654D-BFEA-956AD341B1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 b="645"/>
          <a:stretch/>
        </p:blipFill>
        <p:spPr bwMode="auto">
          <a:xfrm>
            <a:off x="339141" y="675000"/>
            <a:ext cx="4794251" cy="550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a:extLst>
              <a:ext uri="{FF2B5EF4-FFF2-40B4-BE49-F238E27FC236}">
                <a16:creationId xmlns:a16="http://schemas.microsoft.com/office/drawing/2014/main" id="{009EFB43-9B55-664A-A169-4C11DAEA2EC5}"/>
              </a:ext>
            </a:extLst>
          </p:cNvPr>
          <p:cNvSpPr/>
          <p:nvPr/>
        </p:nvSpPr>
        <p:spPr>
          <a:xfrm>
            <a:off x="6150178" y="1184261"/>
            <a:ext cx="444137" cy="4441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123" tIns="45719" rIns="91123" bIns="45719" rtlCol="0" anchor="ctr"/>
          <a:lstStyle/>
          <a:p>
            <a:pPr algn="ctr" defTabSz="910773">
              <a:defRPr/>
            </a:pPr>
            <a:endParaRPr lang="it-IT" sz="1867">
              <a:noFill/>
            </a:endParaRPr>
          </a:p>
        </p:txBody>
      </p:sp>
      <p:sp>
        <p:nvSpPr>
          <p:cNvPr id="13" name="Rettangolo 12">
            <a:extLst>
              <a:ext uri="{FF2B5EF4-FFF2-40B4-BE49-F238E27FC236}">
                <a16:creationId xmlns:a16="http://schemas.microsoft.com/office/drawing/2014/main" id="{DA6C3479-83E2-5541-A685-73F0880637B3}"/>
              </a:ext>
            </a:extLst>
          </p:cNvPr>
          <p:cNvSpPr/>
          <p:nvPr/>
        </p:nvSpPr>
        <p:spPr>
          <a:xfrm>
            <a:off x="7584792" y="1184261"/>
            <a:ext cx="444137" cy="4441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123" tIns="45719" rIns="91123" bIns="45719" rtlCol="0" anchor="ctr"/>
          <a:lstStyle/>
          <a:p>
            <a:pPr algn="ctr" defTabSz="910773">
              <a:defRPr/>
            </a:pPr>
            <a:endParaRPr lang="it-IT" sz="1867">
              <a:noFill/>
            </a:endParaRPr>
          </a:p>
        </p:txBody>
      </p:sp>
      <p:pic>
        <p:nvPicPr>
          <p:cNvPr id="14" name="Immagine 13" descr="Category:Logic icons - Wikimedia Commons">
            <a:extLst>
              <a:ext uri="{FF2B5EF4-FFF2-40B4-BE49-F238E27FC236}">
                <a16:creationId xmlns:a16="http://schemas.microsoft.com/office/drawing/2014/main" id="{E43CC8C1-1089-B64A-BFE0-9A0E2CF9CC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1263" y="1159309"/>
            <a:ext cx="511191" cy="511191"/>
          </a:xfrm>
          <a:prstGeom prst="rect">
            <a:avLst/>
          </a:prstGeom>
        </p:spPr>
      </p:pic>
      <p:pic>
        <p:nvPicPr>
          <p:cNvPr id="15" name="Immagine 14" descr="File:Arbcom ru ready.svg - Wikimedia Commons">
            <a:extLst>
              <a:ext uri="{FF2B5EF4-FFF2-40B4-BE49-F238E27FC236}">
                <a16:creationId xmlns:a16="http://schemas.microsoft.com/office/drawing/2014/main" id="{3C0BA9D0-BB3C-1849-928C-9D4D119A48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4369" y="1168492"/>
            <a:ext cx="475248" cy="475248"/>
          </a:xfrm>
          <a:prstGeom prst="rect">
            <a:avLst/>
          </a:prstGeom>
        </p:spPr>
      </p:pic>
      <p:sp>
        <p:nvSpPr>
          <p:cNvPr id="16" name="Rettangolo 15">
            <a:extLst>
              <a:ext uri="{FF2B5EF4-FFF2-40B4-BE49-F238E27FC236}">
                <a16:creationId xmlns:a16="http://schemas.microsoft.com/office/drawing/2014/main" id="{9016D80D-DE7E-3540-970F-9E07D129009B}"/>
              </a:ext>
            </a:extLst>
          </p:cNvPr>
          <p:cNvSpPr/>
          <p:nvPr/>
        </p:nvSpPr>
        <p:spPr>
          <a:xfrm>
            <a:off x="6105333" y="599297"/>
            <a:ext cx="533400" cy="584773"/>
          </a:xfrm>
          <a:prstGeom prst="rect">
            <a:avLst/>
          </a:prstGeom>
        </p:spPr>
        <p:txBody>
          <a:bodyPr wrap="square" lIns="91123" tIns="45719" rIns="91123" bIns="45719">
            <a:spAutoFit/>
          </a:bodyPr>
          <a:lstStyle/>
          <a:p>
            <a:pPr algn="ctr" defTabSz="910773"/>
            <a:r>
              <a:rPr lang="it-IT" sz="3200" b="1" dirty="0">
                <a:solidFill>
                  <a:prstClr val="black"/>
                </a:solidFill>
              </a:rPr>
              <a:t>SI</a:t>
            </a:r>
            <a:endParaRPr lang="it-IT" sz="3200" dirty="0">
              <a:solidFill>
                <a:prstClr val="black"/>
              </a:solidFill>
            </a:endParaRPr>
          </a:p>
        </p:txBody>
      </p:sp>
      <p:sp>
        <p:nvSpPr>
          <p:cNvPr id="17" name="Rettangolo 16">
            <a:extLst>
              <a:ext uri="{FF2B5EF4-FFF2-40B4-BE49-F238E27FC236}">
                <a16:creationId xmlns:a16="http://schemas.microsoft.com/office/drawing/2014/main" id="{4F2834BB-E5A5-6C4A-A210-D1D4BA0C7F69}"/>
              </a:ext>
            </a:extLst>
          </p:cNvPr>
          <p:cNvSpPr/>
          <p:nvPr/>
        </p:nvSpPr>
        <p:spPr>
          <a:xfrm>
            <a:off x="7340552" y="599296"/>
            <a:ext cx="932189" cy="584773"/>
          </a:xfrm>
          <a:prstGeom prst="rect">
            <a:avLst/>
          </a:prstGeom>
        </p:spPr>
        <p:txBody>
          <a:bodyPr wrap="square" lIns="91123" tIns="45719" rIns="91123" bIns="45719">
            <a:spAutoFit/>
          </a:bodyPr>
          <a:lstStyle/>
          <a:p>
            <a:pPr algn="ctr" defTabSz="910773"/>
            <a:r>
              <a:rPr lang="it-IT" sz="3200" b="1" dirty="0">
                <a:solidFill>
                  <a:prstClr val="black"/>
                </a:solidFill>
              </a:rPr>
              <a:t>NO</a:t>
            </a:r>
            <a:endParaRPr lang="it-IT" sz="3200" dirty="0">
              <a:solidFill>
                <a:prstClr val="black"/>
              </a:solidFill>
            </a:endParaRPr>
          </a:p>
        </p:txBody>
      </p:sp>
      <p:pic>
        <p:nvPicPr>
          <p:cNvPr id="18" name="Immagine 17">
            <a:extLst>
              <a:ext uri="{FF2B5EF4-FFF2-40B4-BE49-F238E27FC236}">
                <a16:creationId xmlns:a16="http://schemas.microsoft.com/office/drawing/2014/main" id="{EAFFBF56-371A-CC4F-AFE0-DEDD69D9EF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11021" y="4324461"/>
            <a:ext cx="4338939" cy="1738449"/>
          </a:xfrm>
          <a:prstGeom prst="rect">
            <a:avLst/>
          </a:prstGeom>
          <a:noFill/>
          <a:ln>
            <a:noFill/>
          </a:ln>
        </p:spPr>
      </p:pic>
      <p:sp>
        <p:nvSpPr>
          <p:cNvPr id="19" name="Rettangolo 18">
            <a:extLst>
              <a:ext uri="{FF2B5EF4-FFF2-40B4-BE49-F238E27FC236}">
                <a16:creationId xmlns:a16="http://schemas.microsoft.com/office/drawing/2014/main" id="{B4F97596-673E-2E46-A18C-B96309174101}"/>
              </a:ext>
            </a:extLst>
          </p:cNvPr>
          <p:cNvSpPr/>
          <p:nvPr/>
        </p:nvSpPr>
        <p:spPr>
          <a:xfrm>
            <a:off x="5225837" y="1785675"/>
            <a:ext cx="3791679" cy="748793"/>
          </a:xfrm>
          <a:prstGeom prst="rect">
            <a:avLst/>
          </a:prstGeom>
        </p:spPr>
        <p:txBody>
          <a:bodyPr wrap="square" lIns="91123" tIns="45719" rIns="91123" bIns="45719">
            <a:spAutoFit/>
          </a:bodyPr>
          <a:lstStyle/>
          <a:p>
            <a:pPr algn="ctr" defTabSz="910773"/>
            <a:r>
              <a:rPr lang="it-IT" sz="2133" b="1" dirty="0">
                <a:solidFill>
                  <a:prstClr val="black"/>
                </a:solidFill>
              </a:rPr>
              <a:t>Percentuale P </a:t>
            </a:r>
          </a:p>
          <a:p>
            <a:pPr algn="ctr" defTabSz="910773"/>
            <a:r>
              <a:rPr lang="it-IT" sz="2133" b="1" dirty="0">
                <a:solidFill>
                  <a:prstClr val="black"/>
                </a:solidFill>
              </a:rPr>
              <a:t>di risposte positive</a:t>
            </a:r>
            <a:endParaRPr lang="it-IT" sz="2133" dirty="0">
              <a:solidFill>
                <a:prstClr val="black"/>
              </a:solidFill>
            </a:endParaRPr>
          </a:p>
        </p:txBody>
      </p:sp>
      <p:sp>
        <p:nvSpPr>
          <p:cNvPr id="20" name="Freccia in giù 23">
            <a:extLst>
              <a:ext uri="{FF2B5EF4-FFF2-40B4-BE49-F238E27FC236}">
                <a16:creationId xmlns:a16="http://schemas.microsoft.com/office/drawing/2014/main" id="{D62D3D9D-2BE6-1C49-B8E1-5981116160CC}"/>
              </a:ext>
            </a:extLst>
          </p:cNvPr>
          <p:cNvSpPr/>
          <p:nvPr/>
        </p:nvSpPr>
        <p:spPr>
          <a:xfrm>
            <a:off x="6832569" y="2710931"/>
            <a:ext cx="577787" cy="7837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123" tIns="45719" rIns="91123" bIns="45719" rtlCol="0" anchor="ctr"/>
          <a:lstStyle/>
          <a:p>
            <a:pPr algn="ctr" defTabSz="910773"/>
            <a:endParaRPr lang="it-IT" sz="1867">
              <a:solidFill>
                <a:prstClr val="white"/>
              </a:solidFill>
            </a:endParaRPr>
          </a:p>
        </p:txBody>
      </p:sp>
      <p:sp>
        <p:nvSpPr>
          <p:cNvPr id="21" name="Rettangolo 20">
            <a:extLst>
              <a:ext uri="{FF2B5EF4-FFF2-40B4-BE49-F238E27FC236}">
                <a16:creationId xmlns:a16="http://schemas.microsoft.com/office/drawing/2014/main" id="{056409CB-EE1B-2347-A425-50CB8A7BB868}"/>
              </a:ext>
            </a:extLst>
          </p:cNvPr>
          <p:cNvSpPr/>
          <p:nvPr/>
        </p:nvSpPr>
        <p:spPr>
          <a:xfrm>
            <a:off x="5537206" y="3439593"/>
            <a:ext cx="3168937" cy="748793"/>
          </a:xfrm>
          <a:prstGeom prst="rect">
            <a:avLst/>
          </a:prstGeom>
        </p:spPr>
        <p:txBody>
          <a:bodyPr wrap="square" lIns="91123" tIns="45719" rIns="91123" bIns="45719">
            <a:spAutoFit/>
          </a:bodyPr>
          <a:lstStyle/>
          <a:p>
            <a:pPr algn="ctr" defTabSz="910773"/>
            <a:r>
              <a:rPr lang="it-IT" sz="2133" b="1" dirty="0">
                <a:solidFill>
                  <a:prstClr val="black"/>
                </a:solidFill>
              </a:rPr>
              <a:t>Valutazione di massima del PPC</a:t>
            </a:r>
            <a:endParaRPr lang="it-IT" sz="2133" dirty="0">
              <a:solidFill>
                <a:prstClr val="black"/>
              </a:solidFill>
            </a:endParaRPr>
          </a:p>
        </p:txBody>
      </p:sp>
      <p:pic>
        <p:nvPicPr>
          <p:cNvPr id="22" name="Immagine 21">
            <a:extLst>
              <a:ext uri="{FF2B5EF4-FFF2-40B4-BE49-F238E27FC236}">
                <a16:creationId xmlns:a16="http://schemas.microsoft.com/office/drawing/2014/main" id="{F1B5FAB7-0468-714C-92DE-755F41FC44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32" y="5829997"/>
            <a:ext cx="706621" cy="465826"/>
          </a:xfrm>
          <a:prstGeom prst="rect">
            <a:avLst/>
          </a:prstGeom>
        </p:spPr>
      </p:pic>
    </p:spTree>
    <p:extLst>
      <p:ext uri="{BB962C8B-B14F-4D97-AF65-F5344CB8AC3E}">
        <p14:creationId xmlns:p14="http://schemas.microsoft.com/office/powerpoint/2010/main" val="4108127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51BFE88-ED08-AD49-A59F-55B92203A972}"/>
              </a:ext>
            </a:extLst>
          </p:cNvPr>
          <p:cNvSpPr>
            <a:spLocks noGrp="1"/>
          </p:cNvSpPr>
          <p:nvPr>
            <p:ph type="title"/>
          </p:nvPr>
        </p:nvSpPr>
        <p:spPr/>
        <p:txBody>
          <a:bodyPr/>
          <a:lstStyle/>
          <a:p>
            <a:br>
              <a:rPr lang="it-IT" dirty="0"/>
            </a:br>
            <a:r>
              <a:rPr lang="it-IT" dirty="0"/>
              <a:t>FASE 5 e FASE 6</a:t>
            </a:r>
          </a:p>
        </p:txBody>
      </p:sp>
    </p:spTree>
    <p:extLst>
      <p:ext uri="{BB962C8B-B14F-4D97-AF65-F5344CB8AC3E}">
        <p14:creationId xmlns:p14="http://schemas.microsoft.com/office/powerpoint/2010/main" val="56543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ttangolo con angoli arrotondati 91">
            <a:extLst>
              <a:ext uri="{FF2B5EF4-FFF2-40B4-BE49-F238E27FC236}">
                <a16:creationId xmlns:a16="http://schemas.microsoft.com/office/drawing/2014/main" id="{4EB4B9F2-644E-40C8-ADBD-2527AE1D8440}"/>
              </a:ext>
            </a:extLst>
          </p:cNvPr>
          <p:cNvSpPr/>
          <p:nvPr/>
        </p:nvSpPr>
        <p:spPr>
          <a:xfrm>
            <a:off x="386862" y="378269"/>
            <a:ext cx="8208799" cy="6374223"/>
          </a:xfrm>
          <a:prstGeom prst="round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ttangolo 59">
            <a:extLst>
              <a:ext uri="{FF2B5EF4-FFF2-40B4-BE49-F238E27FC236}">
                <a16:creationId xmlns:a16="http://schemas.microsoft.com/office/drawing/2014/main" id="{13C9E9B4-5B0F-4085-BF63-E64CDE69E477}"/>
              </a:ext>
            </a:extLst>
          </p:cNvPr>
          <p:cNvSpPr/>
          <p:nvPr/>
        </p:nvSpPr>
        <p:spPr>
          <a:xfrm rot="16200000">
            <a:off x="5153371" y="545974"/>
            <a:ext cx="365760" cy="2232660"/>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ettangolo 63">
            <a:extLst>
              <a:ext uri="{FF2B5EF4-FFF2-40B4-BE49-F238E27FC236}">
                <a16:creationId xmlns:a16="http://schemas.microsoft.com/office/drawing/2014/main" id="{1DA35C32-08EB-4CF3-AAD5-9180F794AA39}"/>
              </a:ext>
            </a:extLst>
          </p:cNvPr>
          <p:cNvSpPr/>
          <p:nvPr/>
        </p:nvSpPr>
        <p:spPr>
          <a:xfrm rot="16200000">
            <a:off x="5209008" y="3331601"/>
            <a:ext cx="305195" cy="2231108"/>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ettangolo 64">
            <a:extLst>
              <a:ext uri="{FF2B5EF4-FFF2-40B4-BE49-F238E27FC236}">
                <a16:creationId xmlns:a16="http://schemas.microsoft.com/office/drawing/2014/main" id="{94D8B979-67BE-47F7-A8E5-0765FD2D6329}"/>
              </a:ext>
            </a:extLst>
          </p:cNvPr>
          <p:cNvSpPr/>
          <p:nvPr/>
        </p:nvSpPr>
        <p:spPr>
          <a:xfrm rot="16200000">
            <a:off x="5208297" y="4021839"/>
            <a:ext cx="305065" cy="2232661"/>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ettangolo 65">
            <a:extLst>
              <a:ext uri="{FF2B5EF4-FFF2-40B4-BE49-F238E27FC236}">
                <a16:creationId xmlns:a16="http://schemas.microsoft.com/office/drawing/2014/main" id="{6B225127-E892-464C-8BF2-5DCE1BC4759C}"/>
              </a:ext>
            </a:extLst>
          </p:cNvPr>
          <p:cNvSpPr/>
          <p:nvPr/>
        </p:nvSpPr>
        <p:spPr>
          <a:xfrm rot="16200000">
            <a:off x="5208297" y="3670591"/>
            <a:ext cx="305065" cy="2232661"/>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ttangolo 66">
            <a:extLst>
              <a:ext uri="{FF2B5EF4-FFF2-40B4-BE49-F238E27FC236}">
                <a16:creationId xmlns:a16="http://schemas.microsoft.com/office/drawing/2014/main" id="{85EEB10F-EFAE-45BC-A9F3-EA4F1CC4216B}"/>
              </a:ext>
            </a:extLst>
          </p:cNvPr>
          <p:cNvSpPr/>
          <p:nvPr/>
        </p:nvSpPr>
        <p:spPr>
          <a:xfrm rot="16200000">
            <a:off x="5207529" y="4371771"/>
            <a:ext cx="305195" cy="2231108"/>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ettangolo con angoli arrotondati 69">
            <a:extLst>
              <a:ext uri="{FF2B5EF4-FFF2-40B4-BE49-F238E27FC236}">
                <a16:creationId xmlns:a16="http://schemas.microsoft.com/office/drawing/2014/main" id="{C6E9D62E-DA6F-4652-A812-8E00A2891210}"/>
              </a:ext>
            </a:extLst>
          </p:cNvPr>
          <p:cNvSpPr/>
          <p:nvPr/>
        </p:nvSpPr>
        <p:spPr>
          <a:xfrm rot="16200000">
            <a:off x="2231030" y="4424264"/>
            <a:ext cx="2078255" cy="1734957"/>
          </a:xfrm>
          <a:prstGeom prst="roundRect">
            <a:avLst/>
          </a:prstGeom>
          <a:solidFill>
            <a:schemeClr val="accent6">
              <a:lumMod val="60000"/>
              <a:lumOff val="4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Rettangolo con angoli arrotondati 71">
            <a:extLst>
              <a:ext uri="{FF2B5EF4-FFF2-40B4-BE49-F238E27FC236}">
                <a16:creationId xmlns:a16="http://schemas.microsoft.com/office/drawing/2014/main" id="{0B11B73B-16FE-4312-ABC3-E99A14ABAFFA}"/>
              </a:ext>
            </a:extLst>
          </p:cNvPr>
          <p:cNvSpPr/>
          <p:nvPr/>
        </p:nvSpPr>
        <p:spPr>
          <a:xfrm rot="16200000">
            <a:off x="-952323" y="3089995"/>
            <a:ext cx="5248368" cy="1214551"/>
          </a:xfrm>
          <a:prstGeom prst="roundRect">
            <a:avLst/>
          </a:prstGeom>
          <a:solidFill>
            <a:srgbClr val="4472C4">
              <a:alpha val="5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ttangolo 74">
            <a:extLst>
              <a:ext uri="{FF2B5EF4-FFF2-40B4-BE49-F238E27FC236}">
                <a16:creationId xmlns:a16="http://schemas.microsoft.com/office/drawing/2014/main" id="{D254D34A-98FB-4764-A84D-3F2DFC572F01}"/>
              </a:ext>
            </a:extLst>
          </p:cNvPr>
          <p:cNvSpPr/>
          <p:nvPr/>
        </p:nvSpPr>
        <p:spPr>
          <a:xfrm>
            <a:off x="2101436" y="5061104"/>
            <a:ext cx="2377440" cy="369332"/>
          </a:xfrm>
          <a:prstGeom prst="rect">
            <a:avLst/>
          </a:prstGeom>
        </p:spPr>
        <p:txBody>
          <a:bodyPr wrap="square">
            <a:spAutoFit/>
          </a:bodyPr>
          <a:lstStyle/>
          <a:p>
            <a:pPr algn="ctr"/>
            <a:r>
              <a:rPr lang="it-IT" dirty="0">
                <a:solidFill>
                  <a:srgbClr val="000000"/>
                </a:solidFill>
                <a:latin typeface="Calibri" panose="020F0502020204030204" pitchFamily="34" charset="0"/>
              </a:rPr>
              <a:t>ISTITUZIONALE</a:t>
            </a:r>
            <a:endParaRPr lang="en-US" dirty="0"/>
          </a:p>
        </p:txBody>
      </p:sp>
      <p:sp>
        <p:nvSpPr>
          <p:cNvPr id="79" name="Rettangolo 78">
            <a:extLst>
              <a:ext uri="{FF2B5EF4-FFF2-40B4-BE49-F238E27FC236}">
                <a16:creationId xmlns:a16="http://schemas.microsoft.com/office/drawing/2014/main" id="{787379FA-9358-4D06-8453-F0850A42CD81}"/>
              </a:ext>
            </a:extLst>
          </p:cNvPr>
          <p:cNvSpPr/>
          <p:nvPr/>
        </p:nvSpPr>
        <p:spPr>
          <a:xfrm rot="16200000">
            <a:off x="-939736" y="3394401"/>
            <a:ext cx="5309677" cy="584775"/>
          </a:xfrm>
          <a:prstGeom prst="rect">
            <a:avLst/>
          </a:prstGeom>
        </p:spPr>
        <p:txBody>
          <a:bodyPr wrap="square">
            <a:spAutoFit/>
          </a:bodyPr>
          <a:lstStyle/>
          <a:p>
            <a:pPr algn="ctr"/>
            <a:r>
              <a:rPr lang="it-IT" sz="3200" dirty="0">
                <a:solidFill>
                  <a:srgbClr val="000000"/>
                </a:solidFill>
                <a:latin typeface="Calibri" panose="020F0502020204030204" pitchFamily="34" charset="0"/>
              </a:rPr>
              <a:t>CAPACITÀ</a:t>
            </a:r>
            <a:endParaRPr lang="en-US" sz="3200" dirty="0"/>
          </a:p>
        </p:txBody>
      </p:sp>
      <p:sp>
        <p:nvSpPr>
          <p:cNvPr id="80" name="Rettangolo con angoli arrotondati 79">
            <a:extLst>
              <a:ext uri="{FF2B5EF4-FFF2-40B4-BE49-F238E27FC236}">
                <a16:creationId xmlns:a16="http://schemas.microsoft.com/office/drawing/2014/main" id="{329795E7-D10C-4B7B-8516-827CD4488EC9}"/>
              </a:ext>
            </a:extLst>
          </p:cNvPr>
          <p:cNvSpPr/>
          <p:nvPr/>
        </p:nvSpPr>
        <p:spPr>
          <a:xfrm rot="16200000">
            <a:off x="2871460" y="585347"/>
            <a:ext cx="811179" cy="1748748"/>
          </a:xfrm>
          <a:prstGeom prst="roundRect">
            <a:avLst/>
          </a:prstGeom>
          <a:solidFill>
            <a:schemeClr val="accent6">
              <a:lumMod val="75000"/>
            </a:schemeClr>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1" name="Rettangolo con angoli arrotondati 80">
            <a:extLst>
              <a:ext uri="{FF2B5EF4-FFF2-40B4-BE49-F238E27FC236}">
                <a16:creationId xmlns:a16="http://schemas.microsoft.com/office/drawing/2014/main" id="{B5CB7D70-7055-4C7B-B86A-25D96CD856B7}"/>
              </a:ext>
            </a:extLst>
          </p:cNvPr>
          <p:cNvSpPr/>
          <p:nvPr/>
        </p:nvSpPr>
        <p:spPr>
          <a:xfrm rot="16200000">
            <a:off x="2845636" y="1546107"/>
            <a:ext cx="849037" cy="1734957"/>
          </a:xfrm>
          <a:prstGeom prst="roundRect">
            <a:avLst/>
          </a:prstGeom>
          <a:solidFill>
            <a:schemeClr val="bg2">
              <a:lumMod val="75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2" name="Rettangolo con angoli arrotondati 81">
            <a:extLst>
              <a:ext uri="{FF2B5EF4-FFF2-40B4-BE49-F238E27FC236}">
                <a16:creationId xmlns:a16="http://schemas.microsoft.com/office/drawing/2014/main" id="{E05BBE7C-B143-4E4E-9BDD-0C96D0E1BBBC}"/>
              </a:ext>
            </a:extLst>
          </p:cNvPr>
          <p:cNvSpPr/>
          <p:nvPr/>
        </p:nvSpPr>
        <p:spPr>
          <a:xfrm rot="16200000">
            <a:off x="2660577" y="2653426"/>
            <a:ext cx="1219155" cy="1734959"/>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3" name="Rettangolo 82">
            <a:extLst>
              <a:ext uri="{FF2B5EF4-FFF2-40B4-BE49-F238E27FC236}">
                <a16:creationId xmlns:a16="http://schemas.microsoft.com/office/drawing/2014/main" id="{4F9A1BC3-2479-4AAB-A9DE-A03CF30563E1}"/>
              </a:ext>
            </a:extLst>
          </p:cNvPr>
          <p:cNvSpPr/>
          <p:nvPr/>
        </p:nvSpPr>
        <p:spPr>
          <a:xfrm>
            <a:off x="2642720" y="3323139"/>
            <a:ext cx="1331285" cy="369332"/>
          </a:xfrm>
          <a:prstGeom prst="rect">
            <a:avLst/>
          </a:prstGeom>
        </p:spPr>
        <p:txBody>
          <a:bodyPr wrap="square">
            <a:spAutoFit/>
          </a:bodyPr>
          <a:lstStyle/>
          <a:p>
            <a:pPr algn="ctr"/>
            <a:r>
              <a:rPr lang="it-IT" dirty="0">
                <a:solidFill>
                  <a:srgbClr val="000000"/>
                </a:solidFill>
                <a:latin typeface="Calibri" panose="020F0502020204030204" pitchFamily="34" charset="0"/>
              </a:rPr>
              <a:t>SOCIALE</a:t>
            </a:r>
            <a:endParaRPr lang="en-US" dirty="0"/>
          </a:p>
        </p:txBody>
      </p:sp>
      <p:sp>
        <p:nvSpPr>
          <p:cNvPr id="84" name="Rettangolo 83">
            <a:extLst>
              <a:ext uri="{FF2B5EF4-FFF2-40B4-BE49-F238E27FC236}">
                <a16:creationId xmlns:a16="http://schemas.microsoft.com/office/drawing/2014/main" id="{4CAA1015-1227-4FFC-8CCF-C298B8013DF8}"/>
              </a:ext>
            </a:extLst>
          </p:cNvPr>
          <p:cNvSpPr/>
          <p:nvPr/>
        </p:nvSpPr>
        <p:spPr>
          <a:xfrm>
            <a:off x="2541932" y="2201901"/>
            <a:ext cx="1458005" cy="369332"/>
          </a:xfrm>
          <a:prstGeom prst="rect">
            <a:avLst/>
          </a:prstGeom>
        </p:spPr>
        <p:txBody>
          <a:bodyPr wrap="square">
            <a:spAutoFit/>
          </a:bodyPr>
          <a:lstStyle/>
          <a:p>
            <a:pPr algn="ctr"/>
            <a:r>
              <a:rPr lang="it-IT" dirty="0">
                <a:solidFill>
                  <a:srgbClr val="000000"/>
                </a:solidFill>
                <a:latin typeface="Calibri" panose="020F0502020204030204" pitchFamily="34" charset="0"/>
              </a:rPr>
              <a:t>ECONOMICA</a:t>
            </a:r>
            <a:endParaRPr lang="en-US" dirty="0"/>
          </a:p>
        </p:txBody>
      </p:sp>
      <p:sp>
        <p:nvSpPr>
          <p:cNvPr id="86" name="Rettangolo 85">
            <a:extLst>
              <a:ext uri="{FF2B5EF4-FFF2-40B4-BE49-F238E27FC236}">
                <a16:creationId xmlns:a16="http://schemas.microsoft.com/office/drawing/2014/main" id="{1CD35FAB-FD79-45A1-9A94-8D8758CF722D}"/>
              </a:ext>
            </a:extLst>
          </p:cNvPr>
          <p:cNvSpPr/>
          <p:nvPr/>
        </p:nvSpPr>
        <p:spPr>
          <a:xfrm rot="16200000">
            <a:off x="5206818" y="5062008"/>
            <a:ext cx="305065" cy="2232661"/>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Rettangolo 86">
            <a:extLst>
              <a:ext uri="{FF2B5EF4-FFF2-40B4-BE49-F238E27FC236}">
                <a16:creationId xmlns:a16="http://schemas.microsoft.com/office/drawing/2014/main" id="{FFB1A70C-4456-4B16-AB62-3AD3CF19B193}"/>
              </a:ext>
            </a:extLst>
          </p:cNvPr>
          <p:cNvSpPr/>
          <p:nvPr/>
        </p:nvSpPr>
        <p:spPr>
          <a:xfrm rot="16200000">
            <a:off x="5164664" y="2779119"/>
            <a:ext cx="365760" cy="2232660"/>
          </a:xfrm>
          <a:prstGeom prst="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Rettangolo 87">
            <a:extLst>
              <a:ext uri="{FF2B5EF4-FFF2-40B4-BE49-F238E27FC236}">
                <a16:creationId xmlns:a16="http://schemas.microsoft.com/office/drawing/2014/main" id="{E47BF21E-8428-4F7B-9149-5F55CF8A980C}"/>
              </a:ext>
            </a:extLst>
          </p:cNvPr>
          <p:cNvSpPr/>
          <p:nvPr/>
        </p:nvSpPr>
        <p:spPr>
          <a:xfrm>
            <a:off x="4596813" y="4958719"/>
            <a:ext cx="1858543" cy="369332"/>
          </a:xfrm>
          <a:prstGeom prst="rect">
            <a:avLst/>
          </a:prstGeom>
        </p:spPr>
        <p:txBody>
          <a:bodyPr wrap="square">
            <a:spAutoFit/>
          </a:bodyPr>
          <a:lstStyle/>
          <a:p>
            <a:pPr algn="ctr"/>
            <a:r>
              <a:rPr lang="it-IT" dirty="0">
                <a:solidFill>
                  <a:srgbClr val="000000"/>
                </a:solidFill>
                <a:latin typeface="Calibri" panose="020F0502020204030204" pitchFamily="34" charset="0"/>
              </a:rPr>
              <a:t>Rapporto PA</a:t>
            </a:r>
            <a:endParaRPr lang="en-US" dirty="0"/>
          </a:p>
        </p:txBody>
      </p:sp>
      <p:sp>
        <p:nvSpPr>
          <p:cNvPr id="90" name="Rettangolo 89">
            <a:extLst>
              <a:ext uri="{FF2B5EF4-FFF2-40B4-BE49-F238E27FC236}">
                <a16:creationId xmlns:a16="http://schemas.microsoft.com/office/drawing/2014/main" id="{4D1D88A0-FD3B-4ADE-A434-866BCC0A0AC4}"/>
              </a:ext>
            </a:extLst>
          </p:cNvPr>
          <p:cNvSpPr/>
          <p:nvPr/>
        </p:nvSpPr>
        <p:spPr>
          <a:xfrm>
            <a:off x="4305403" y="5975229"/>
            <a:ext cx="2232661" cy="369332"/>
          </a:xfrm>
          <a:prstGeom prst="rect">
            <a:avLst/>
          </a:prstGeom>
        </p:spPr>
        <p:txBody>
          <a:bodyPr wrap="square">
            <a:spAutoFit/>
          </a:bodyPr>
          <a:lstStyle/>
          <a:p>
            <a:pPr algn="ctr"/>
            <a:r>
              <a:rPr lang="it-IT" dirty="0">
                <a:solidFill>
                  <a:srgbClr val="000000"/>
                </a:solidFill>
                <a:latin typeface="Calibri" panose="020F0502020204030204" pitchFamily="34" charset="0"/>
              </a:rPr>
              <a:t>Digitalizzazione</a:t>
            </a:r>
            <a:endParaRPr lang="en-US" dirty="0"/>
          </a:p>
        </p:txBody>
      </p:sp>
      <p:sp>
        <p:nvSpPr>
          <p:cNvPr id="91" name="Rettangolo 90">
            <a:extLst>
              <a:ext uri="{FF2B5EF4-FFF2-40B4-BE49-F238E27FC236}">
                <a16:creationId xmlns:a16="http://schemas.microsoft.com/office/drawing/2014/main" id="{231974DD-907E-46D5-89EF-9FE26D123328}"/>
              </a:ext>
            </a:extLst>
          </p:cNvPr>
          <p:cNvSpPr/>
          <p:nvPr/>
        </p:nvSpPr>
        <p:spPr>
          <a:xfrm>
            <a:off x="4375834" y="4608190"/>
            <a:ext cx="2047983" cy="369332"/>
          </a:xfrm>
          <a:prstGeom prst="rect">
            <a:avLst/>
          </a:prstGeom>
        </p:spPr>
        <p:txBody>
          <a:bodyPr wrap="square">
            <a:spAutoFit/>
          </a:bodyPr>
          <a:lstStyle/>
          <a:p>
            <a:pPr algn="ctr"/>
            <a:r>
              <a:rPr lang="it-IT" dirty="0"/>
              <a:t>Formazione tecnici</a:t>
            </a:r>
            <a:endParaRPr lang="en-US" dirty="0"/>
          </a:p>
        </p:txBody>
      </p:sp>
      <p:sp>
        <p:nvSpPr>
          <p:cNvPr id="93" name="Rettangolo 92">
            <a:extLst>
              <a:ext uri="{FF2B5EF4-FFF2-40B4-BE49-F238E27FC236}">
                <a16:creationId xmlns:a16="http://schemas.microsoft.com/office/drawing/2014/main" id="{80024939-D2C9-44D1-B40C-987D9A93AF54}"/>
              </a:ext>
            </a:extLst>
          </p:cNvPr>
          <p:cNvSpPr/>
          <p:nvPr/>
        </p:nvSpPr>
        <p:spPr>
          <a:xfrm>
            <a:off x="4145444" y="5291382"/>
            <a:ext cx="2377440" cy="369332"/>
          </a:xfrm>
          <a:prstGeom prst="rect">
            <a:avLst/>
          </a:prstGeom>
        </p:spPr>
        <p:txBody>
          <a:bodyPr wrap="square">
            <a:spAutoFit/>
          </a:bodyPr>
          <a:lstStyle/>
          <a:p>
            <a:pPr algn="ctr"/>
            <a:r>
              <a:rPr lang="it-IT" dirty="0">
                <a:solidFill>
                  <a:srgbClr val="000000"/>
                </a:solidFill>
                <a:latin typeface="Calibri" panose="020F0502020204030204" pitchFamily="34" charset="0"/>
              </a:rPr>
              <a:t>Rapporto stakeholders</a:t>
            </a:r>
            <a:endParaRPr lang="en-US" dirty="0"/>
          </a:p>
        </p:txBody>
      </p:sp>
      <p:sp>
        <p:nvSpPr>
          <p:cNvPr id="96" name="Rettangolo 95">
            <a:extLst>
              <a:ext uri="{FF2B5EF4-FFF2-40B4-BE49-F238E27FC236}">
                <a16:creationId xmlns:a16="http://schemas.microsoft.com/office/drawing/2014/main" id="{9FAAF42E-D0CF-476E-9CE1-0E3241A491F3}"/>
              </a:ext>
            </a:extLst>
          </p:cNvPr>
          <p:cNvSpPr/>
          <p:nvPr/>
        </p:nvSpPr>
        <p:spPr>
          <a:xfrm>
            <a:off x="4190402" y="4275952"/>
            <a:ext cx="2232661" cy="369332"/>
          </a:xfrm>
          <a:prstGeom prst="rect">
            <a:avLst/>
          </a:prstGeom>
        </p:spPr>
        <p:txBody>
          <a:bodyPr wrap="square">
            <a:spAutoFit/>
          </a:bodyPr>
          <a:lstStyle/>
          <a:p>
            <a:pPr algn="ctr"/>
            <a:r>
              <a:rPr lang="it-IT" dirty="0">
                <a:solidFill>
                  <a:srgbClr val="000000"/>
                </a:solidFill>
                <a:latin typeface="Calibri" panose="020F0502020204030204" pitchFamily="34" charset="0"/>
              </a:rPr>
              <a:t>Pianificazione</a:t>
            </a:r>
            <a:endParaRPr lang="en-US" dirty="0"/>
          </a:p>
        </p:txBody>
      </p:sp>
      <p:sp>
        <p:nvSpPr>
          <p:cNvPr id="97" name="Rettangolo 96">
            <a:extLst>
              <a:ext uri="{FF2B5EF4-FFF2-40B4-BE49-F238E27FC236}">
                <a16:creationId xmlns:a16="http://schemas.microsoft.com/office/drawing/2014/main" id="{51DEA25E-8A0E-42F3-8276-C3627414F6EB}"/>
              </a:ext>
            </a:extLst>
          </p:cNvPr>
          <p:cNvSpPr/>
          <p:nvPr/>
        </p:nvSpPr>
        <p:spPr>
          <a:xfrm>
            <a:off x="4231212" y="3732695"/>
            <a:ext cx="2232661" cy="369332"/>
          </a:xfrm>
          <a:prstGeom prst="rect">
            <a:avLst/>
          </a:prstGeom>
        </p:spPr>
        <p:txBody>
          <a:bodyPr wrap="square">
            <a:spAutoFit/>
          </a:bodyPr>
          <a:lstStyle/>
          <a:p>
            <a:pPr algn="ctr"/>
            <a:r>
              <a:rPr lang="it-IT" dirty="0">
                <a:solidFill>
                  <a:srgbClr val="000000"/>
                </a:solidFill>
                <a:latin typeface="Calibri" panose="020F0502020204030204" pitchFamily="34" charset="0"/>
              </a:rPr>
              <a:t>Informazione</a:t>
            </a:r>
            <a:endParaRPr lang="en-US" dirty="0"/>
          </a:p>
        </p:txBody>
      </p:sp>
      <p:sp>
        <p:nvSpPr>
          <p:cNvPr id="98" name="Rettangolo 97">
            <a:extLst>
              <a:ext uri="{FF2B5EF4-FFF2-40B4-BE49-F238E27FC236}">
                <a16:creationId xmlns:a16="http://schemas.microsoft.com/office/drawing/2014/main" id="{B7739DFB-33A3-4EB1-AD6F-89FA1EB804A5}"/>
              </a:ext>
            </a:extLst>
          </p:cNvPr>
          <p:cNvSpPr/>
          <p:nvPr/>
        </p:nvSpPr>
        <p:spPr>
          <a:xfrm rot="16200000">
            <a:off x="5164664" y="1977877"/>
            <a:ext cx="365760" cy="2232660"/>
          </a:xfrm>
          <a:prstGeom prst="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Rettangolo 98">
            <a:extLst>
              <a:ext uri="{FF2B5EF4-FFF2-40B4-BE49-F238E27FC236}">
                <a16:creationId xmlns:a16="http://schemas.microsoft.com/office/drawing/2014/main" id="{96C99408-86E1-429B-BADD-E5EE03ECD9F7}"/>
              </a:ext>
            </a:extLst>
          </p:cNvPr>
          <p:cNvSpPr/>
          <p:nvPr/>
        </p:nvSpPr>
        <p:spPr>
          <a:xfrm>
            <a:off x="4305401" y="2931454"/>
            <a:ext cx="2049187" cy="369332"/>
          </a:xfrm>
          <a:prstGeom prst="rect">
            <a:avLst/>
          </a:prstGeom>
        </p:spPr>
        <p:txBody>
          <a:bodyPr wrap="square">
            <a:spAutoFit/>
          </a:bodyPr>
          <a:lstStyle/>
          <a:p>
            <a:pPr algn="ctr"/>
            <a:r>
              <a:rPr lang="it-IT" dirty="0">
                <a:solidFill>
                  <a:srgbClr val="000000"/>
                </a:solidFill>
                <a:latin typeface="Calibri" panose="020F0502020204030204" pitchFamily="34" charset="0"/>
              </a:rPr>
              <a:t>Organizzazione</a:t>
            </a:r>
            <a:endParaRPr lang="en-US" dirty="0"/>
          </a:p>
        </p:txBody>
      </p:sp>
      <p:sp>
        <p:nvSpPr>
          <p:cNvPr id="102" name="Rettangolo 101">
            <a:extLst>
              <a:ext uri="{FF2B5EF4-FFF2-40B4-BE49-F238E27FC236}">
                <a16:creationId xmlns:a16="http://schemas.microsoft.com/office/drawing/2014/main" id="{F70D5EB0-215A-4283-A271-FCA165E989F0}"/>
              </a:ext>
            </a:extLst>
          </p:cNvPr>
          <p:cNvSpPr/>
          <p:nvPr/>
        </p:nvSpPr>
        <p:spPr>
          <a:xfrm rot="16200000">
            <a:off x="5148907" y="1478802"/>
            <a:ext cx="365760" cy="2232660"/>
          </a:xfrm>
          <a:prstGeom prst="rect">
            <a:avLst/>
          </a:prstGeom>
          <a:solidFill>
            <a:schemeClr val="bg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Rettangolo 107">
            <a:extLst>
              <a:ext uri="{FF2B5EF4-FFF2-40B4-BE49-F238E27FC236}">
                <a16:creationId xmlns:a16="http://schemas.microsoft.com/office/drawing/2014/main" id="{C71FB513-81DD-4CA9-A9F5-0A782FAC06F3}"/>
              </a:ext>
            </a:extLst>
          </p:cNvPr>
          <p:cNvSpPr/>
          <p:nvPr/>
        </p:nvSpPr>
        <p:spPr>
          <a:xfrm>
            <a:off x="4215454" y="2432377"/>
            <a:ext cx="2232661" cy="369332"/>
          </a:xfrm>
          <a:prstGeom prst="rect">
            <a:avLst/>
          </a:prstGeom>
        </p:spPr>
        <p:txBody>
          <a:bodyPr wrap="square">
            <a:spAutoFit/>
          </a:bodyPr>
          <a:lstStyle/>
          <a:p>
            <a:pPr algn="ctr"/>
            <a:r>
              <a:rPr lang="it-IT" dirty="0">
                <a:solidFill>
                  <a:srgbClr val="000000"/>
                </a:solidFill>
                <a:latin typeface="Calibri" panose="020F0502020204030204" pitchFamily="34" charset="0"/>
              </a:rPr>
              <a:t>Fondi</a:t>
            </a:r>
            <a:endParaRPr lang="en-US" dirty="0"/>
          </a:p>
        </p:txBody>
      </p:sp>
      <p:sp>
        <p:nvSpPr>
          <p:cNvPr id="109" name="Rettangolo 108">
            <a:extLst>
              <a:ext uri="{FF2B5EF4-FFF2-40B4-BE49-F238E27FC236}">
                <a16:creationId xmlns:a16="http://schemas.microsoft.com/office/drawing/2014/main" id="{4289D9E8-DF14-437F-9972-7292B9A51F66}"/>
              </a:ext>
            </a:extLst>
          </p:cNvPr>
          <p:cNvSpPr/>
          <p:nvPr/>
        </p:nvSpPr>
        <p:spPr>
          <a:xfrm rot="16200000">
            <a:off x="5148903" y="1035491"/>
            <a:ext cx="365760" cy="2232660"/>
          </a:xfrm>
          <a:prstGeom prst="rect">
            <a:avLst/>
          </a:prstGeom>
          <a:solidFill>
            <a:schemeClr val="bg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Rettangolo 109">
            <a:extLst>
              <a:ext uri="{FF2B5EF4-FFF2-40B4-BE49-F238E27FC236}">
                <a16:creationId xmlns:a16="http://schemas.microsoft.com/office/drawing/2014/main" id="{54E2AE94-5DB6-461E-A04F-2EE12DF37BA1}"/>
              </a:ext>
            </a:extLst>
          </p:cNvPr>
          <p:cNvSpPr/>
          <p:nvPr/>
        </p:nvSpPr>
        <p:spPr>
          <a:xfrm>
            <a:off x="4215451" y="1989067"/>
            <a:ext cx="2232661" cy="369332"/>
          </a:xfrm>
          <a:prstGeom prst="rect">
            <a:avLst/>
          </a:prstGeom>
        </p:spPr>
        <p:txBody>
          <a:bodyPr wrap="square">
            <a:spAutoFit/>
          </a:bodyPr>
          <a:lstStyle/>
          <a:p>
            <a:pPr algn="ctr"/>
            <a:r>
              <a:rPr lang="it-IT" dirty="0">
                <a:solidFill>
                  <a:srgbClr val="000000"/>
                </a:solidFill>
                <a:latin typeface="Calibri" panose="020F0502020204030204" pitchFamily="34" charset="0"/>
              </a:rPr>
              <a:t>Assicurazioni</a:t>
            </a:r>
            <a:endParaRPr lang="en-US" dirty="0"/>
          </a:p>
        </p:txBody>
      </p:sp>
      <p:sp>
        <p:nvSpPr>
          <p:cNvPr id="111" name="Rettangolo 110">
            <a:extLst>
              <a:ext uri="{FF2B5EF4-FFF2-40B4-BE49-F238E27FC236}">
                <a16:creationId xmlns:a16="http://schemas.microsoft.com/office/drawing/2014/main" id="{891F67C4-D6CA-4BA0-907E-4F4E2BA108A8}"/>
              </a:ext>
            </a:extLst>
          </p:cNvPr>
          <p:cNvSpPr/>
          <p:nvPr/>
        </p:nvSpPr>
        <p:spPr>
          <a:xfrm rot="16200000">
            <a:off x="5153371" y="119513"/>
            <a:ext cx="365760" cy="2232660"/>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Rettangolo 111">
            <a:extLst>
              <a:ext uri="{FF2B5EF4-FFF2-40B4-BE49-F238E27FC236}">
                <a16:creationId xmlns:a16="http://schemas.microsoft.com/office/drawing/2014/main" id="{38920B33-3E46-454B-B8B3-BFC70A5B7AAB}"/>
              </a:ext>
            </a:extLst>
          </p:cNvPr>
          <p:cNvSpPr/>
          <p:nvPr/>
        </p:nvSpPr>
        <p:spPr>
          <a:xfrm>
            <a:off x="4219918" y="1073086"/>
            <a:ext cx="2169551" cy="369332"/>
          </a:xfrm>
          <a:prstGeom prst="rect">
            <a:avLst/>
          </a:prstGeom>
        </p:spPr>
        <p:txBody>
          <a:bodyPr wrap="square">
            <a:spAutoFit/>
          </a:bodyPr>
          <a:lstStyle/>
          <a:p>
            <a:pPr algn="ctr"/>
            <a:r>
              <a:rPr lang="it-IT" dirty="0">
                <a:solidFill>
                  <a:srgbClr val="000000"/>
                </a:solidFill>
                <a:latin typeface="Calibri" panose="020F0502020204030204" pitchFamily="34" charset="0"/>
              </a:rPr>
              <a:t>Raccordo pian. livelli</a:t>
            </a:r>
            <a:endParaRPr lang="en-US" dirty="0"/>
          </a:p>
        </p:txBody>
      </p:sp>
      <p:sp>
        <p:nvSpPr>
          <p:cNvPr id="119" name="Rettangolo 118">
            <a:extLst>
              <a:ext uri="{FF2B5EF4-FFF2-40B4-BE49-F238E27FC236}">
                <a16:creationId xmlns:a16="http://schemas.microsoft.com/office/drawing/2014/main" id="{26B64AF7-0EC9-431C-9A7B-28DCA8469039}"/>
              </a:ext>
            </a:extLst>
          </p:cNvPr>
          <p:cNvSpPr/>
          <p:nvPr/>
        </p:nvSpPr>
        <p:spPr>
          <a:xfrm rot="16200000">
            <a:off x="5206818" y="4710760"/>
            <a:ext cx="305065" cy="2232661"/>
          </a:xfrm>
          <a:prstGeom prst="rect">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Rettangolo 119">
            <a:extLst>
              <a:ext uri="{FF2B5EF4-FFF2-40B4-BE49-F238E27FC236}">
                <a16:creationId xmlns:a16="http://schemas.microsoft.com/office/drawing/2014/main" id="{EEE49439-BA6D-40F9-81FF-DB77C0F7136A}"/>
              </a:ext>
            </a:extLst>
          </p:cNvPr>
          <p:cNvSpPr/>
          <p:nvPr/>
        </p:nvSpPr>
        <p:spPr>
          <a:xfrm>
            <a:off x="4244573" y="5638194"/>
            <a:ext cx="2365884" cy="369332"/>
          </a:xfrm>
          <a:prstGeom prst="rect">
            <a:avLst/>
          </a:prstGeom>
          <a:ln>
            <a:noFill/>
          </a:ln>
        </p:spPr>
        <p:txBody>
          <a:bodyPr wrap="square">
            <a:spAutoFit/>
          </a:bodyPr>
          <a:lstStyle/>
          <a:p>
            <a:pPr algn="ctr"/>
            <a:r>
              <a:rPr lang="it-IT" dirty="0">
                <a:solidFill>
                  <a:srgbClr val="000000"/>
                </a:solidFill>
                <a:latin typeface="Calibri" panose="020F0502020204030204" pitchFamily="34" charset="0"/>
              </a:rPr>
              <a:t>Rapporto Popolazione</a:t>
            </a:r>
            <a:endParaRPr lang="en-US" dirty="0"/>
          </a:p>
        </p:txBody>
      </p:sp>
      <p:sp>
        <p:nvSpPr>
          <p:cNvPr id="137" name="Rettangolo 136">
            <a:extLst>
              <a:ext uri="{FF2B5EF4-FFF2-40B4-BE49-F238E27FC236}">
                <a16:creationId xmlns:a16="http://schemas.microsoft.com/office/drawing/2014/main" id="{95F93994-B586-4E9E-82CA-26334B4F4E2D}"/>
              </a:ext>
            </a:extLst>
          </p:cNvPr>
          <p:cNvSpPr/>
          <p:nvPr/>
        </p:nvSpPr>
        <p:spPr>
          <a:xfrm rot="16200000">
            <a:off x="5173465" y="2405056"/>
            <a:ext cx="314873" cy="2206368"/>
          </a:xfrm>
          <a:prstGeom prst="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Rettangolo 137">
            <a:extLst>
              <a:ext uri="{FF2B5EF4-FFF2-40B4-BE49-F238E27FC236}">
                <a16:creationId xmlns:a16="http://schemas.microsoft.com/office/drawing/2014/main" id="{E7760A9F-5E03-4CC9-9939-338F0090115A}"/>
              </a:ext>
            </a:extLst>
          </p:cNvPr>
          <p:cNvSpPr/>
          <p:nvPr/>
        </p:nvSpPr>
        <p:spPr>
          <a:xfrm>
            <a:off x="4384710" y="3348853"/>
            <a:ext cx="1969879" cy="369332"/>
          </a:xfrm>
          <a:prstGeom prst="rect">
            <a:avLst/>
          </a:prstGeom>
        </p:spPr>
        <p:txBody>
          <a:bodyPr wrap="square">
            <a:spAutoFit/>
          </a:bodyPr>
          <a:lstStyle/>
          <a:p>
            <a:pPr algn="ctr"/>
            <a:r>
              <a:rPr lang="it-IT" dirty="0">
                <a:solidFill>
                  <a:srgbClr val="000000"/>
                </a:solidFill>
                <a:latin typeface="Calibri" panose="020F0502020204030204" pitchFamily="34" charset="0"/>
              </a:rPr>
              <a:t>Formazione</a:t>
            </a:r>
            <a:endParaRPr lang="en-US" dirty="0"/>
          </a:p>
        </p:txBody>
      </p:sp>
      <p:sp>
        <p:nvSpPr>
          <p:cNvPr id="141" name="Rettangolo 140">
            <a:extLst>
              <a:ext uri="{FF2B5EF4-FFF2-40B4-BE49-F238E27FC236}">
                <a16:creationId xmlns:a16="http://schemas.microsoft.com/office/drawing/2014/main" id="{E89B2BF2-716C-433A-BEBB-A2938A541280}"/>
              </a:ext>
            </a:extLst>
          </p:cNvPr>
          <p:cNvSpPr/>
          <p:nvPr/>
        </p:nvSpPr>
        <p:spPr>
          <a:xfrm>
            <a:off x="4219917" y="1495977"/>
            <a:ext cx="2243459" cy="369332"/>
          </a:xfrm>
          <a:prstGeom prst="rect">
            <a:avLst/>
          </a:prstGeom>
        </p:spPr>
        <p:txBody>
          <a:bodyPr wrap="square">
            <a:spAutoFit/>
          </a:bodyPr>
          <a:lstStyle/>
          <a:p>
            <a:pPr algn="ctr"/>
            <a:r>
              <a:rPr lang="it-IT" dirty="0">
                <a:solidFill>
                  <a:srgbClr val="000000"/>
                </a:solidFill>
                <a:latin typeface="Calibri" panose="020F0502020204030204" pitchFamily="34" charset="0"/>
              </a:rPr>
              <a:t>Raccordo pian. settori</a:t>
            </a:r>
            <a:endParaRPr lang="en-US" dirty="0"/>
          </a:p>
        </p:txBody>
      </p:sp>
      <p:sp>
        <p:nvSpPr>
          <p:cNvPr id="68" name="Rettangolo con angoli arrotondati 67">
            <a:extLst>
              <a:ext uri="{FF2B5EF4-FFF2-40B4-BE49-F238E27FC236}">
                <a16:creationId xmlns:a16="http://schemas.microsoft.com/office/drawing/2014/main" id="{E7A009FA-59E1-43CF-90F2-9F1ADAE71DB9}"/>
              </a:ext>
            </a:extLst>
          </p:cNvPr>
          <p:cNvSpPr/>
          <p:nvPr/>
        </p:nvSpPr>
        <p:spPr>
          <a:xfrm rot="16200000">
            <a:off x="7091571" y="3152442"/>
            <a:ext cx="365760" cy="1465877"/>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ettangolo con angoli arrotondati 68">
            <a:extLst>
              <a:ext uri="{FF2B5EF4-FFF2-40B4-BE49-F238E27FC236}">
                <a16:creationId xmlns:a16="http://schemas.microsoft.com/office/drawing/2014/main" id="{4F6BA546-485A-47DE-8BCC-25A44368B27D}"/>
              </a:ext>
            </a:extLst>
          </p:cNvPr>
          <p:cNvSpPr/>
          <p:nvPr/>
        </p:nvSpPr>
        <p:spPr>
          <a:xfrm rot="10800000">
            <a:off x="6566897" y="6016389"/>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3" name="Rettangolo 112">
            <a:extLst>
              <a:ext uri="{FF2B5EF4-FFF2-40B4-BE49-F238E27FC236}">
                <a16:creationId xmlns:a16="http://schemas.microsoft.com/office/drawing/2014/main" id="{7098885B-523C-41A3-B409-FB624FEA8AB6}"/>
              </a:ext>
            </a:extLst>
          </p:cNvPr>
          <p:cNvSpPr/>
          <p:nvPr/>
        </p:nvSpPr>
        <p:spPr>
          <a:xfrm>
            <a:off x="6471623" y="6003071"/>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14" name="Rettangolo 113">
            <a:extLst>
              <a:ext uri="{FF2B5EF4-FFF2-40B4-BE49-F238E27FC236}">
                <a16:creationId xmlns:a16="http://schemas.microsoft.com/office/drawing/2014/main" id="{8EDD7102-3DAA-4CF1-9F24-330D329A6D5F}"/>
              </a:ext>
            </a:extLst>
          </p:cNvPr>
          <p:cNvSpPr/>
          <p:nvPr/>
        </p:nvSpPr>
        <p:spPr>
          <a:xfrm>
            <a:off x="6530003" y="3723014"/>
            <a:ext cx="1477383"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15" name="Rettangolo con angoli arrotondati 114">
            <a:extLst>
              <a:ext uri="{FF2B5EF4-FFF2-40B4-BE49-F238E27FC236}">
                <a16:creationId xmlns:a16="http://schemas.microsoft.com/office/drawing/2014/main" id="{53F491AD-73EF-41EB-B3A4-DD0B7883BF32}"/>
              </a:ext>
            </a:extLst>
          </p:cNvPr>
          <p:cNvSpPr/>
          <p:nvPr/>
        </p:nvSpPr>
        <p:spPr>
          <a:xfrm rot="5400000" flipV="1">
            <a:off x="7076754" y="1859505"/>
            <a:ext cx="387663" cy="1465876"/>
          </a:xfrm>
          <a:prstGeom prst="roundRect">
            <a:avLst/>
          </a:prstGeom>
          <a:solidFill>
            <a:schemeClr val="bg2">
              <a:lumMod val="75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6" name="Rettangolo con angoli arrotondati 115">
            <a:extLst>
              <a:ext uri="{FF2B5EF4-FFF2-40B4-BE49-F238E27FC236}">
                <a16:creationId xmlns:a16="http://schemas.microsoft.com/office/drawing/2014/main" id="{43BDD24E-61EA-4073-ACE1-C183AA9D2989}"/>
              </a:ext>
            </a:extLst>
          </p:cNvPr>
          <p:cNvSpPr/>
          <p:nvPr/>
        </p:nvSpPr>
        <p:spPr>
          <a:xfrm rot="16200000">
            <a:off x="7074425" y="907476"/>
            <a:ext cx="377035" cy="1465877"/>
          </a:xfrm>
          <a:prstGeom prst="roundRect">
            <a:avLst/>
          </a:prstGeom>
          <a:solidFill>
            <a:schemeClr val="accent6">
              <a:lumMod val="75000"/>
            </a:schemeClr>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7" name="Rettangolo 116">
            <a:extLst>
              <a:ext uri="{FF2B5EF4-FFF2-40B4-BE49-F238E27FC236}">
                <a16:creationId xmlns:a16="http://schemas.microsoft.com/office/drawing/2014/main" id="{91666603-E877-4117-AB25-F29C96111093}"/>
              </a:ext>
            </a:extLst>
          </p:cNvPr>
          <p:cNvSpPr/>
          <p:nvPr/>
        </p:nvSpPr>
        <p:spPr>
          <a:xfrm>
            <a:off x="6509883" y="2434126"/>
            <a:ext cx="1493643"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18" name="Rettangolo 117">
            <a:extLst>
              <a:ext uri="{FF2B5EF4-FFF2-40B4-BE49-F238E27FC236}">
                <a16:creationId xmlns:a16="http://schemas.microsoft.com/office/drawing/2014/main" id="{E1D61B04-8D08-4FB7-B5C1-1A3BA0D53A73}"/>
              </a:ext>
            </a:extLst>
          </p:cNvPr>
          <p:cNvSpPr/>
          <p:nvPr/>
        </p:nvSpPr>
        <p:spPr>
          <a:xfrm>
            <a:off x="6498995" y="1471138"/>
            <a:ext cx="1512603"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21" name="Rettangolo con angoli arrotondati 120">
            <a:extLst>
              <a:ext uri="{FF2B5EF4-FFF2-40B4-BE49-F238E27FC236}">
                <a16:creationId xmlns:a16="http://schemas.microsoft.com/office/drawing/2014/main" id="{E4AFE4C1-4E5D-4087-918C-69801174D438}"/>
              </a:ext>
            </a:extLst>
          </p:cNvPr>
          <p:cNvSpPr/>
          <p:nvPr/>
        </p:nvSpPr>
        <p:spPr>
          <a:xfrm rot="10800000">
            <a:off x="6569002" y="5668679"/>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2" name="Rettangolo 121">
            <a:extLst>
              <a:ext uri="{FF2B5EF4-FFF2-40B4-BE49-F238E27FC236}">
                <a16:creationId xmlns:a16="http://schemas.microsoft.com/office/drawing/2014/main" id="{9E52F488-A276-4D07-88A4-A58B43079EC3}"/>
              </a:ext>
            </a:extLst>
          </p:cNvPr>
          <p:cNvSpPr/>
          <p:nvPr/>
        </p:nvSpPr>
        <p:spPr>
          <a:xfrm>
            <a:off x="6473727" y="5655360"/>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23" name="Rettangolo con angoli arrotondati 122">
            <a:extLst>
              <a:ext uri="{FF2B5EF4-FFF2-40B4-BE49-F238E27FC236}">
                <a16:creationId xmlns:a16="http://schemas.microsoft.com/office/drawing/2014/main" id="{2FD85068-CF34-4332-B58E-9AA67D6BB251}"/>
              </a:ext>
            </a:extLst>
          </p:cNvPr>
          <p:cNvSpPr/>
          <p:nvPr/>
        </p:nvSpPr>
        <p:spPr>
          <a:xfrm rot="10800000">
            <a:off x="6569001" y="5322452"/>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Rettangolo 123">
            <a:extLst>
              <a:ext uri="{FF2B5EF4-FFF2-40B4-BE49-F238E27FC236}">
                <a16:creationId xmlns:a16="http://schemas.microsoft.com/office/drawing/2014/main" id="{ED25634C-B5C5-4781-A6DE-2469E608AFEF}"/>
              </a:ext>
            </a:extLst>
          </p:cNvPr>
          <p:cNvSpPr/>
          <p:nvPr/>
        </p:nvSpPr>
        <p:spPr>
          <a:xfrm>
            <a:off x="6498995" y="5291378"/>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25" name="Rettangolo con angoli arrotondati 124">
            <a:extLst>
              <a:ext uri="{FF2B5EF4-FFF2-40B4-BE49-F238E27FC236}">
                <a16:creationId xmlns:a16="http://schemas.microsoft.com/office/drawing/2014/main" id="{7A46FFCA-B230-407A-9DCE-0614908F3730}"/>
              </a:ext>
            </a:extLst>
          </p:cNvPr>
          <p:cNvSpPr/>
          <p:nvPr/>
        </p:nvSpPr>
        <p:spPr>
          <a:xfrm rot="10800000">
            <a:off x="6571106" y="4983619"/>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6" name="Rettangolo 125">
            <a:extLst>
              <a:ext uri="{FF2B5EF4-FFF2-40B4-BE49-F238E27FC236}">
                <a16:creationId xmlns:a16="http://schemas.microsoft.com/office/drawing/2014/main" id="{0730C343-60B8-4768-8E36-DFBD3E277164}"/>
              </a:ext>
            </a:extLst>
          </p:cNvPr>
          <p:cNvSpPr/>
          <p:nvPr/>
        </p:nvSpPr>
        <p:spPr>
          <a:xfrm>
            <a:off x="6501099" y="4943667"/>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27" name="Rettangolo con angoli arrotondati 126">
            <a:extLst>
              <a:ext uri="{FF2B5EF4-FFF2-40B4-BE49-F238E27FC236}">
                <a16:creationId xmlns:a16="http://schemas.microsoft.com/office/drawing/2014/main" id="{64D14FA7-DABD-41D9-979F-EACD9C94BBC6}"/>
              </a:ext>
            </a:extLst>
          </p:cNvPr>
          <p:cNvSpPr/>
          <p:nvPr/>
        </p:nvSpPr>
        <p:spPr>
          <a:xfrm rot="10800000">
            <a:off x="6569003" y="4629992"/>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8" name="Rettangolo 127">
            <a:extLst>
              <a:ext uri="{FF2B5EF4-FFF2-40B4-BE49-F238E27FC236}">
                <a16:creationId xmlns:a16="http://schemas.microsoft.com/office/drawing/2014/main" id="{8F8EE226-FC70-4940-B5E4-131667BDAD7A}"/>
              </a:ext>
            </a:extLst>
          </p:cNvPr>
          <p:cNvSpPr/>
          <p:nvPr/>
        </p:nvSpPr>
        <p:spPr>
          <a:xfrm>
            <a:off x="6473729" y="4616674"/>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29" name="Rettangolo con angoli arrotondati 128">
            <a:extLst>
              <a:ext uri="{FF2B5EF4-FFF2-40B4-BE49-F238E27FC236}">
                <a16:creationId xmlns:a16="http://schemas.microsoft.com/office/drawing/2014/main" id="{2393385D-30C3-476C-81F3-210E0F5C1AD7}"/>
              </a:ext>
            </a:extLst>
          </p:cNvPr>
          <p:cNvSpPr/>
          <p:nvPr/>
        </p:nvSpPr>
        <p:spPr>
          <a:xfrm rot="10800000">
            <a:off x="6571107" y="4282281"/>
            <a:ext cx="1440492" cy="305064"/>
          </a:xfrm>
          <a:prstGeom prst="roundRect">
            <a:avLst/>
          </a:prstGeom>
          <a:solidFill>
            <a:srgbClr val="FAC090"/>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0" name="Rettangolo 129">
            <a:extLst>
              <a:ext uri="{FF2B5EF4-FFF2-40B4-BE49-F238E27FC236}">
                <a16:creationId xmlns:a16="http://schemas.microsoft.com/office/drawing/2014/main" id="{F733A515-9DC0-42F7-B723-200613EEC9A5}"/>
              </a:ext>
            </a:extLst>
          </p:cNvPr>
          <p:cNvSpPr/>
          <p:nvPr/>
        </p:nvSpPr>
        <p:spPr>
          <a:xfrm>
            <a:off x="6475835" y="4268963"/>
            <a:ext cx="1679584"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33" name="Rettangolo con angoli arrotondati 132">
            <a:extLst>
              <a:ext uri="{FF2B5EF4-FFF2-40B4-BE49-F238E27FC236}">
                <a16:creationId xmlns:a16="http://schemas.microsoft.com/office/drawing/2014/main" id="{33BA7537-14C1-41C4-88DF-E29957F8BC75}"/>
              </a:ext>
            </a:extLst>
          </p:cNvPr>
          <p:cNvSpPr/>
          <p:nvPr/>
        </p:nvSpPr>
        <p:spPr>
          <a:xfrm rot="16200000">
            <a:off x="7098936" y="2748373"/>
            <a:ext cx="365760" cy="1476412"/>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4" name="Rettangolo 133">
            <a:extLst>
              <a:ext uri="{FF2B5EF4-FFF2-40B4-BE49-F238E27FC236}">
                <a16:creationId xmlns:a16="http://schemas.microsoft.com/office/drawing/2014/main" id="{17656766-24BA-44C8-A27C-82188722F7BF}"/>
              </a:ext>
            </a:extLst>
          </p:cNvPr>
          <p:cNvSpPr/>
          <p:nvPr/>
        </p:nvSpPr>
        <p:spPr>
          <a:xfrm>
            <a:off x="6555351" y="3310356"/>
            <a:ext cx="1448172"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35" name="Rettangolo con angoli arrotondati 134">
            <a:extLst>
              <a:ext uri="{FF2B5EF4-FFF2-40B4-BE49-F238E27FC236}">
                <a16:creationId xmlns:a16="http://schemas.microsoft.com/office/drawing/2014/main" id="{680ACDF8-4839-4A5D-92E9-91A0791E341C}"/>
              </a:ext>
            </a:extLst>
          </p:cNvPr>
          <p:cNvSpPr/>
          <p:nvPr/>
        </p:nvSpPr>
        <p:spPr>
          <a:xfrm rot="16200000">
            <a:off x="7093671" y="2344273"/>
            <a:ext cx="365760" cy="1461675"/>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6" name="Rettangolo 135">
            <a:extLst>
              <a:ext uri="{FF2B5EF4-FFF2-40B4-BE49-F238E27FC236}">
                <a16:creationId xmlns:a16="http://schemas.microsoft.com/office/drawing/2014/main" id="{AB7F1D03-B7CC-46CD-8A42-0CFCE1A53D7A}"/>
              </a:ext>
            </a:extLst>
          </p:cNvPr>
          <p:cNvSpPr/>
          <p:nvPr/>
        </p:nvSpPr>
        <p:spPr>
          <a:xfrm>
            <a:off x="6557455" y="2912742"/>
            <a:ext cx="1419183"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39" name="Rettangolo con angoli arrotondati 138">
            <a:extLst>
              <a:ext uri="{FF2B5EF4-FFF2-40B4-BE49-F238E27FC236}">
                <a16:creationId xmlns:a16="http://schemas.microsoft.com/office/drawing/2014/main" id="{FEDA676F-0641-4E86-9823-E4C5442BD719}"/>
              </a:ext>
            </a:extLst>
          </p:cNvPr>
          <p:cNvSpPr/>
          <p:nvPr/>
        </p:nvSpPr>
        <p:spPr>
          <a:xfrm rot="5400000" flipV="1">
            <a:off x="7077633" y="1407293"/>
            <a:ext cx="387663" cy="1465876"/>
          </a:xfrm>
          <a:prstGeom prst="roundRect">
            <a:avLst/>
          </a:prstGeom>
          <a:solidFill>
            <a:schemeClr val="bg2">
              <a:lumMod val="75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0" name="Rettangolo 139">
            <a:extLst>
              <a:ext uri="{FF2B5EF4-FFF2-40B4-BE49-F238E27FC236}">
                <a16:creationId xmlns:a16="http://schemas.microsoft.com/office/drawing/2014/main" id="{3A335499-B916-4E58-B647-D507069386EC}"/>
              </a:ext>
            </a:extLst>
          </p:cNvPr>
          <p:cNvSpPr/>
          <p:nvPr/>
        </p:nvSpPr>
        <p:spPr>
          <a:xfrm>
            <a:off x="6510762" y="1981914"/>
            <a:ext cx="1465876"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142" name="Rettangolo con angoli arrotondati 141">
            <a:extLst>
              <a:ext uri="{FF2B5EF4-FFF2-40B4-BE49-F238E27FC236}">
                <a16:creationId xmlns:a16="http://schemas.microsoft.com/office/drawing/2014/main" id="{448955DD-6334-4446-A9E9-848804E82786}"/>
              </a:ext>
            </a:extLst>
          </p:cNvPr>
          <p:cNvSpPr/>
          <p:nvPr/>
        </p:nvSpPr>
        <p:spPr>
          <a:xfrm rot="16200000">
            <a:off x="7074425" y="487528"/>
            <a:ext cx="377035" cy="1465877"/>
          </a:xfrm>
          <a:prstGeom prst="roundRect">
            <a:avLst/>
          </a:prstGeom>
          <a:solidFill>
            <a:schemeClr val="accent6">
              <a:lumMod val="75000"/>
            </a:schemeClr>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3" name="Rettangolo 142">
            <a:extLst>
              <a:ext uri="{FF2B5EF4-FFF2-40B4-BE49-F238E27FC236}">
                <a16:creationId xmlns:a16="http://schemas.microsoft.com/office/drawing/2014/main" id="{0BB2C7A1-D463-4169-8B56-0C6928557E84}"/>
              </a:ext>
            </a:extLst>
          </p:cNvPr>
          <p:cNvSpPr/>
          <p:nvPr/>
        </p:nvSpPr>
        <p:spPr>
          <a:xfrm>
            <a:off x="6505826" y="1033860"/>
            <a:ext cx="1498943" cy="338554"/>
          </a:xfrm>
          <a:prstGeom prst="rect">
            <a:avLst/>
          </a:prstGeom>
        </p:spPr>
        <p:txBody>
          <a:bodyPr wrap="square">
            <a:spAutoFit/>
          </a:bodyPr>
          <a:lstStyle/>
          <a:p>
            <a:pPr algn="ctr"/>
            <a:r>
              <a:rPr lang="it-IT" sz="1600" dirty="0">
                <a:solidFill>
                  <a:srgbClr val="000000"/>
                </a:solidFill>
                <a:latin typeface="Calibri" panose="020F0502020204030204" pitchFamily="34" charset="0"/>
              </a:rPr>
              <a:t>Indicatori</a:t>
            </a:r>
            <a:endParaRPr lang="en-US" sz="1600" dirty="0"/>
          </a:p>
        </p:txBody>
      </p:sp>
      <p:sp>
        <p:nvSpPr>
          <p:cNvPr id="89" name="Rettangolo 88">
            <a:extLst>
              <a:ext uri="{FF2B5EF4-FFF2-40B4-BE49-F238E27FC236}">
                <a16:creationId xmlns:a16="http://schemas.microsoft.com/office/drawing/2014/main" id="{45BAA927-75F0-4554-A4D1-3E7512D2A7D1}"/>
              </a:ext>
            </a:extLst>
          </p:cNvPr>
          <p:cNvSpPr/>
          <p:nvPr/>
        </p:nvSpPr>
        <p:spPr>
          <a:xfrm>
            <a:off x="2470338" y="1132334"/>
            <a:ext cx="1599631" cy="646331"/>
          </a:xfrm>
          <a:prstGeom prst="rect">
            <a:avLst/>
          </a:prstGeom>
        </p:spPr>
        <p:txBody>
          <a:bodyPr wrap="square">
            <a:spAutoFit/>
          </a:bodyPr>
          <a:lstStyle/>
          <a:p>
            <a:pPr algn="ctr"/>
            <a:r>
              <a:rPr lang="it-IT" dirty="0"/>
              <a:t>GESTIONE DEL TERRITORIO</a:t>
            </a:r>
            <a:endParaRPr lang="en-US" dirty="0"/>
          </a:p>
        </p:txBody>
      </p:sp>
      <p:sp>
        <p:nvSpPr>
          <p:cNvPr id="100" name="Rettangolo con due angoli in diagonale ritagliati 99">
            <a:extLst>
              <a:ext uri="{FF2B5EF4-FFF2-40B4-BE49-F238E27FC236}">
                <a16:creationId xmlns:a16="http://schemas.microsoft.com/office/drawing/2014/main" id="{020BFE85-64F5-4197-AF5B-3E32D51AEC20}"/>
              </a:ext>
            </a:extLst>
          </p:cNvPr>
          <p:cNvSpPr/>
          <p:nvPr/>
        </p:nvSpPr>
        <p:spPr>
          <a:xfrm rot="5400000">
            <a:off x="7133639" y="85379"/>
            <a:ext cx="366979" cy="1214551"/>
          </a:xfrm>
          <a:prstGeom prst="snip2Diag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1" name="Rettangolo 100">
            <a:extLst>
              <a:ext uri="{FF2B5EF4-FFF2-40B4-BE49-F238E27FC236}">
                <a16:creationId xmlns:a16="http://schemas.microsoft.com/office/drawing/2014/main" id="{72E859FC-85A8-4817-879F-49ACB7219C4F}"/>
              </a:ext>
            </a:extLst>
          </p:cNvPr>
          <p:cNvSpPr/>
          <p:nvPr/>
        </p:nvSpPr>
        <p:spPr>
          <a:xfrm>
            <a:off x="6563913" y="530449"/>
            <a:ext cx="1439611" cy="338554"/>
          </a:xfrm>
          <a:prstGeom prst="rect">
            <a:avLst/>
          </a:prstGeom>
        </p:spPr>
        <p:txBody>
          <a:bodyPr wrap="square">
            <a:spAutoFit/>
          </a:bodyPr>
          <a:lstStyle/>
          <a:p>
            <a:pPr algn="ctr"/>
            <a:r>
              <a:rPr lang="it-IT" sz="1600" dirty="0"/>
              <a:t>INDICATORI</a:t>
            </a:r>
            <a:endParaRPr lang="en-US" sz="1600" dirty="0"/>
          </a:p>
        </p:txBody>
      </p:sp>
      <p:sp>
        <p:nvSpPr>
          <p:cNvPr id="103" name="Rettangolo con due angoli in diagonale ritagliati 102">
            <a:extLst>
              <a:ext uri="{FF2B5EF4-FFF2-40B4-BE49-F238E27FC236}">
                <a16:creationId xmlns:a16="http://schemas.microsoft.com/office/drawing/2014/main" id="{DA3ED433-E1E5-4F62-9DFA-6921B43E60FA}"/>
              </a:ext>
            </a:extLst>
          </p:cNvPr>
          <p:cNvSpPr/>
          <p:nvPr/>
        </p:nvSpPr>
        <p:spPr>
          <a:xfrm rot="5400000">
            <a:off x="5186775" y="74599"/>
            <a:ext cx="366979" cy="1214551"/>
          </a:xfrm>
          <a:prstGeom prst="snip2Diag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4" name="Rettangolo 103">
            <a:extLst>
              <a:ext uri="{FF2B5EF4-FFF2-40B4-BE49-F238E27FC236}">
                <a16:creationId xmlns:a16="http://schemas.microsoft.com/office/drawing/2014/main" id="{E78140BA-27C9-43B7-8B19-14FF9FA050E9}"/>
              </a:ext>
            </a:extLst>
          </p:cNvPr>
          <p:cNvSpPr/>
          <p:nvPr/>
        </p:nvSpPr>
        <p:spPr>
          <a:xfrm>
            <a:off x="4617049" y="519668"/>
            <a:ext cx="1439611" cy="338554"/>
          </a:xfrm>
          <a:prstGeom prst="rect">
            <a:avLst/>
          </a:prstGeom>
        </p:spPr>
        <p:txBody>
          <a:bodyPr wrap="square">
            <a:spAutoFit/>
          </a:bodyPr>
          <a:lstStyle/>
          <a:p>
            <a:pPr algn="ctr"/>
            <a:r>
              <a:rPr lang="it-IT" sz="1600" dirty="0"/>
              <a:t>ATTRIBUTI</a:t>
            </a:r>
            <a:endParaRPr lang="en-US" sz="1600" dirty="0"/>
          </a:p>
        </p:txBody>
      </p:sp>
      <p:sp>
        <p:nvSpPr>
          <p:cNvPr id="106" name="Rettangolo con due angoli in diagonale ritagliati 105">
            <a:extLst>
              <a:ext uri="{FF2B5EF4-FFF2-40B4-BE49-F238E27FC236}">
                <a16:creationId xmlns:a16="http://schemas.microsoft.com/office/drawing/2014/main" id="{499E71C0-3261-4D88-8EBC-2348C5029AC7}"/>
              </a:ext>
            </a:extLst>
          </p:cNvPr>
          <p:cNvSpPr/>
          <p:nvPr/>
        </p:nvSpPr>
        <p:spPr>
          <a:xfrm rot="5400000">
            <a:off x="3157325" y="75437"/>
            <a:ext cx="366979" cy="1214551"/>
          </a:xfrm>
          <a:prstGeom prst="snip2Diag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7" name="Rettangolo 106">
            <a:extLst>
              <a:ext uri="{FF2B5EF4-FFF2-40B4-BE49-F238E27FC236}">
                <a16:creationId xmlns:a16="http://schemas.microsoft.com/office/drawing/2014/main" id="{5FAA6A9A-1335-4EE6-BCCE-744AE540E38F}"/>
              </a:ext>
            </a:extLst>
          </p:cNvPr>
          <p:cNvSpPr/>
          <p:nvPr/>
        </p:nvSpPr>
        <p:spPr>
          <a:xfrm>
            <a:off x="2587600" y="520506"/>
            <a:ext cx="1439611" cy="338554"/>
          </a:xfrm>
          <a:prstGeom prst="rect">
            <a:avLst/>
          </a:prstGeom>
        </p:spPr>
        <p:txBody>
          <a:bodyPr wrap="square">
            <a:spAutoFit/>
          </a:bodyPr>
          <a:lstStyle/>
          <a:p>
            <a:pPr algn="ctr"/>
            <a:r>
              <a:rPr lang="it-IT" sz="1600" dirty="0"/>
              <a:t>DIMENSIONI</a:t>
            </a:r>
            <a:endParaRPr lang="en-US" sz="1600" dirty="0"/>
          </a:p>
        </p:txBody>
      </p:sp>
      <p:sp>
        <p:nvSpPr>
          <p:cNvPr id="144" name="Rettangolo con due angoli in diagonale ritagliati 143">
            <a:extLst>
              <a:ext uri="{FF2B5EF4-FFF2-40B4-BE49-F238E27FC236}">
                <a16:creationId xmlns:a16="http://schemas.microsoft.com/office/drawing/2014/main" id="{D1CD1EFD-F4C4-4208-BD52-CD0FD3CF07E3}"/>
              </a:ext>
            </a:extLst>
          </p:cNvPr>
          <p:cNvSpPr/>
          <p:nvPr/>
        </p:nvSpPr>
        <p:spPr>
          <a:xfrm rot="5400000">
            <a:off x="1488372" y="74599"/>
            <a:ext cx="366979" cy="1214551"/>
          </a:xfrm>
          <a:prstGeom prst="snip2Diag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45" name="Rettangolo 144">
            <a:extLst>
              <a:ext uri="{FF2B5EF4-FFF2-40B4-BE49-F238E27FC236}">
                <a16:creationId xmlns:a16="http://schemas.microsoft.com/office/drawing/2014/main" id="{8695CCB2-CBD4-4D93-90FB-84814D3B5F41}"/>
              </a:ext>
            </a:extLst>
          </p:cNvPr>
          <p:cNvSpPr/>
          <p:nvPr/>
        </p:nvSpPr>
        <p:spPr>
          <a:xfrm>
            <a:off x="1063682" y="519669"/>
            <a:ext cx="1214551" cy="338554"/>
          </a:xfrm>
          <a:prstGeom prst="rect">
            <a:avLst/>
          </a:prstGeom>
        </p:spPr>
        <p:txBody>
          <a:bodyPr wrap="square">
            <a:spAutoFit/>
          </a:bodyPr>
          <a:lstStyle/>
          <a:p>
            <a:pPr algn="ctr"/>
            <a:r>
              <a:rPr lang="it-IT" sz="1600" dirty="0"/>
              <a:t>GRANDEZZA</a:t>
            </a:r>
            <a:endParaRPr lang="en-US" sz="1600" dirty="0"/>
          </a:p>
        </p:txBody>
      </p:sp>
      <p:sp>
        <p:nvSpPr>
          <p:cNvPr id="2" name="CasellaDiTesto 1">
            <a:extLst>
              <a:ext uri="{FF2B5EF4-FFF2-40B4-BE49-F238E27FC236}">
                <a16:creationId xmlns:a16="http://schemas.microsoft.com/office/drawing/2014/main" id="{3FC94828-A59D-424F-9850-2FFBAEE9545B}"/>
              </a:ext>
            </a:extLst>
          </p:cNvPr>
          <p:cNvSpPr txBox="1"/>
          <p:nvPr/>
        </p:nvSpPr>
        <p:spPr>
          <a:xfrm>
            <a:off x="8740538" y="1973637"/>
            <a:ext cx="3316567" cy="2308324"/>
          </a:xfrm>
          <a:prstGeom prst="rect">
            <a:avLst/>
          </a:prstGeom>
          <a:noFill/>
        </p:spPr>
        <p:txBody>
          <a:bodyPr wrap="square" rtlCol="0">
            <a:spAutoFit/>
          </a:bodyPr>
          <a:lstStyle/>
          <a:p>
            <a:r>
              <a:rPr lang="it-IT" b="1" dirty="0"/>
              <a:t>CAPACITÀ:</a:t>
            </a:r>
          </a:p>
          <a:p>
            <a:r>
              <a:rPr lang="it-IT" dirty="0"/>
              <a:t>La combinazione di tutti i punti di forza, gli attributi e le risorse disponibili all'interno di un'organizzazione, comunità o società per gestire e ridurre i rischi di disastro e rafforzare la resilienza. (UNDRR 2017)</a:t>
            </a:r>
            <a:endParaRPr lang="en-US" dirty="0"/>
          </a:p>
        </p:txBody>
      </p:sp>
    </p:spTree>
    <p:extLst>
      <p:ext uri="{BB962C8B-B14F-4D97-AF65-F5344CB8AC3E}">
        <p14:creationId xmlns:p14="http://schemas.microsoft.com/office/powerpoint/2010/main" val="2385225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F14EDBD5-49E3-1246-B9AB-2E0AC3E24B2B}"/>
              </a:ext>
            </a:extLst>
          </p:cNvPr>
          <p:cNvPicPr>
            <a:picLocks noChangeAspect="1"/>
          </p:cNvPicPr>
          <p:nvPr/>
        </p:nvPicPr>
        <p:blipFill>
          <a:blip r:embed="rId2"/>
          <a:stretch>
            <a:fillRect/>
          </a:stretch>
        </p:blipFill>
        <p:spPr>
          <a:xfrm>
            <a:off x="1161310" y="947715"/>
            <a:ext cx="9869381" cy="4962571"/>
          </a:xfrm>
          <a:prstGeom prst="rect">
            <a:avLst/>
          </a:prstGeom>
        </p:spPr>
      </p:pic>
    </p:spTree>
    <p:extLst>
      <p:ext uri="{BB962C8B-B14F-4D97-AF65-F5344CB8AC3E}">
        <p14:creationId xmlns:p14="http://schemas.microsoft.com/office/powerpoint/2010/main" val="10102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AE1059F3-2ACF-AE4F-A607-0885106322A3}"/>
              </a:ext>
            </a:extLst>
          </p:cNvPr>
          <p:cNvPicPr>
            <a:picLocks noChangeAspect="1"/>
          </p:cNvPicPr>
          <p:nvPr/>
        </p:nvPicPr>
        <p:blipFill>
          <a:blip r:embed="rId2"/>
          <a:stretch>
            <a:fillRect/>
          </a:stretch>
        </p:blipFill>
        <p:spPr>
          <a:xfrm>
            <a:off x="6972300" y="619997"/>
            <a:ext cx="4808764" cy="5618006"/>
          </a:xfrm>
          <a:prstGeom prst="rect">
            <a:avLst/>
          </a:prstGeom>
        </p:spPr>
      </p:pic>
      <p:pic>
        <p:nvPicPr>
          <p:cNvPr id="3" name="Immagine 2">
            <a:extLst>
              <a:ext uri="{FF2B5EF4-FFF2-40B4-BE49-F238E27FC236}">
                <a16:creationId xmlns:a16="http://schemas.microsoft.com/office/drawing/2014/main" id="{431AE5BF-5351-FF44-8CF2-F358E342FC03}"/>
              </a:ext>
            </a:extLst>
          </p:cNvPr>
          <p:cNvPicPr>
            <a:picLocks noChangeAspect="1"/>
          </p:cNvPicPr>
          <p:nvPr/>
        </p:nvPicPr>
        <p:blipFill>
          <a:blip r:embed="rId3"/>
          <a:stretch>
            <a:fillRect/>
          </a:stretch>
        </p:blipFill>
        <p:spPr>
          <a:xfrm>
            <a:off x="952500" y="857250"/>
            <a:ext cx="5143500" cy="5143500"/>
          </a:xfrm>
          <a:prstGeom prst="rect">
            <a:avLst/>
          </a:prstGeom>
        </p:spPr>
      </p:pic>
    </p:spTree>
    <p:extLst>
      <p:ext uri="{BB962C8B-B14F-4D97-AF65-F5344CB8AC3E}">
        <p14:creationId xmlns:p14="http://schemas.microsoft.com/office/powerpoint/2010/main" val="19298026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a:extLst>
              <a:ext uri="{FF2B5EF4-FFF2-40B4-BE49-F238E27FC236}">
                <a16:creationId xmlns:a16="http://schemas.microsoft.com/office/drawing/2014/main" id="{37605DF4-8D22-3C4C-89B1-8107C58E7DEF}"/>
              </a:ext>
            </a:extLst>
          </p:cNvPr>
          <p:cNvGraphicFramePr/>
          <p:nvPr/>
        </p:nvGraphicFramePr>
        <p:xfrm>
          <a:off x="2032000" y="719667"/>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498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asellaDiTesto 16">
            <a:extLst>
              <a:ext uri="{FF2B5EF4-FFF2-40B4-BE49-F238E27FC236}">
                <a16:creationId xmlns:a16="http://schemas.microsoft.com/office/drawing/2014/main" id="{56385975-3769-2542-9EE3-252994A3BA3D}"/>
              </a:ext>
            </a:extLst>
          </p:cNvPr>
          <p:cNvSpPr txBox="1"/>
          <p:nvPr/>
        </p:nvSpPr>
        <p:spPr>
          <a:xfrm>
            <a:off x="1602915" y="6433405"/>
            <a:ext cx="2088359" cy="261610"/>
          </a:xfrm>
          <a:prstGeom prst="rect">
            <a:avLst/>
          </a:prstGeom>
          <a:noFill/>
        </p:spPr>
        <p:txBody>
          <a:bodyPr wrap="square" rtlCol="0">
            <a:spAutoFit/>
          </a:bodyPr>
          <a:lstStyle/>
          <a:p>
            <a:r>
              <a:rPr lang="it-IT" sz="1100" b="1" dirty="0">
                <a:solidFill>
                  <a:schemeClr val="bg1"/>
                </a:solidFill>
              </a:rPr>
              <a:t>ROMA – 24 E 25 GENNAIO 2019</a:t>
            </a:r>
          </a:p>
        </p:txBody>
      </p:sp>
      <p:sp>
        <p:nvSpPr>
          <p:cNvPr id="2" name="Titolo 1">
            <a:extLst>
              <a:ext uri="{FF2B5EF4-FFF2-40B4-BE49-F238E27FC236}">
                <a16:creationId xmlns:a16="http://schemas.microsoft.com/office/drawing/2014/main" id="{7E3C941A-3D85-8741-85D1-6FACDE2EA9A2}"/>
              </a:ext>
            </a:extLst>
          </p:cNvPr>
          <p:cNvSpPr>
            <a:spLocks noGrp="1"/>
          </p:cNvSpPr>
          <p:nvPr>
            <p:ph type="title"/>
          </p:nvPr>
        </p:nvSpPr>
        <p:spPr/>
        <p:txBody>
          <a:bodyPr/>
          <a:lstStyle/>
          <a:p>
            <a:pPr algn="l"/>
            <a:r>
              <a:rPr lang="it-IT" dirty="0"/>
              <a:t>Linee di intervento</a:t>
            </a:r>
          </a:p>
        </p:txBody>
      </p:sp>
      <p:sp>
        <p:nvSpPr>
          <p:cNvPr id="6" name="Rettangolo 5">
            <a:extLst>
              <a:ext uri="{FF2B5EF4-FFF2-40B4-BE49-F238E27FC236}">
                <a16:creationId xmlns:a16="http://schemas.microsoft.com/office/drawing/2014/main" id="{EFE6DFF0-F4D1-994B-91F3-E87D2B16855A}"/>
              </a:ext>
            </a:extLst>
          </p:cNvPr>
          <p:cNvSpPr/>
          <p:nvPr/>
        </p:nvSpPr>
        <p:spPr>
          <a:xfrm>
            <a:off x="2022763" y="2331524"/>
            <a:ext cx="2131147" cy="553845"/>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Linea A</a:t>
            </a:r>
          </a:p>
        </p:txBody>
      </p:sp>
      <p:sp>
        <p:nvSpPr>
          <p:cNvPr id="7" name="Rettangolo 6">
            <a:extLst>
              <a:ext uri="{FF2B5EF4-FFF2-40B4-BE49-F238E27FC236}">
                <a16:creationId xmlns:a16="http://schemas.microsoft.com/office/drawing/2014/main" id="{6F018C4A-D93A-E546-A6E7-CFC8E8E01729}"/>
              </a:ext>
            </a:extLst>
          </p:cNvPr>
          <p:cNvSpPr/>
          <p:nvPr/>
        </p:nvSpPr>
        <p:spPr>
          <a:xfrm>
            <a:off x="2022763" y="4289462"/>
            <a:ext cx="2131147" cy="55384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tx1"/>
                </a:solidFill>
              </a:rPr>
              <a:t>Linea B</a:t>
            </a:r>
          </a:p>
        </p:txBody>
      </p:sp>
      <p:sp>
        <p:nvSpPr>
          <p:cNvPr id="8" name="Rettangolo 7">
            <a:extLst>
              <a:ext uri="{FF2B5EF4-FFF2-40B4-BE49-F238E27FC236}">
                <a16:creationId xmlns:a16="http://schemas.microsoft.com/office/drawing/2014/main" id="{05DD2E74-2C86-6B46-A881-0DE22FC9C116}"/>
              </a:ext>
            </a:extLst>
          </p:cNvPr>
          <p:cNvSpPr/>
          <p:nvPr/>
        </p:nvSpPr>
        <p:spPr>
          <a:xfrm>
            <a:off x="4310728" y="1739403"/>
            <a:ext cx="5728621" cy="1738088"/>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indent="-285744">
              <a:buFont typeface="Arial" panose="020B0604020202020204" pitchFamily="34" charset="0"/>
              <a:buChar char="•"/>
            </a:pPr>
            <a:r>
              <a:rPr lang="it-IT" sz="1600" dirty="0">
                <a:solidFill>
                  <a:schemeClr val="bg1"/>
                </a:solidFill>
              </a:rPr>
              <a:t>Definizione di “progetti standard” e </a:t>
            </a:r>
            <a:r>
              <a:rPr lang="it-IT" sz="1600" b="1" dirty="0">
                <a:solidFill>
                  <a:schemeClr val="bg1"/>
                </a:solidFill>
              </a:rPr>
              <a:t>linee guida per la programmazione degli interventi</a:t>
            </a:r>
            <a:r>
              <a:rPr lang="it-IT" sz="1600" dirty="0">
                <a:solidFill>
                  <a:schemeClr val="bg1"/>
                </a:solidFill>
              </a:rPr>
              <a:t> in materia di riduzione del rischio idrogeologico e idraulico ai fini di protezione civile;</a:t>
            </a:r>
          </a:p>
          <a:p>
            <a:pPr marL="285744" indent="-285744">
              <a:buFont typeface="Arial" panose="020B0604020202020204" pitchFamily="34" charset="0"/>
              <a:buChar char="•"/>
            </a:pPr>
            <a:r>
              <a:rPr lang="it-IT" sz="1600" dirty="0">
                <a:solidFill>
                  <a:schemeClr val="bg1"/>
                </a:solidFill>
              </a:rPr>
              <a:t>Sviluppo di </a:t>
            </a:r>
            <a:r>
              <a:rPr lang="it-IT" sz="1600" b="1" dirty="0">
                <a:solidFill>
                  <a:schemeClr val="bg1"/>
                </a:solidFill>
              </a:rPr>
              <a:t>modelli di valutazione</a:t>
            </a:r>
            <a:r>
              <a:rPr lang="it-IT" sz="1600" dirty="0">
                <a:solidFill>
                  <a:schemeClr val="bg1"/>
                </a:solidFill>
              </a:rPr>
              <a:t>: analisi comparata dei modelli esistenti e individuazione degli indicatori di sintesi utili allo sviluppo del modello di valutazione costi/benefici </a:t>
            </a:r>
          </a:p>
        </p:txBody>
      </p:sp>
      <p:sp>
        <p:nvSpPr>
          <p:cNvPr id="11" name="Rettangolo 10">
            <a:extLst>
              <a:ext uri="{FF2B5EF4-FFF2-40B4-BE49-F238E27FC236}">
                <a16:creationId xmlns:a16="http://schemas.microsoft.com/office/drawing/2014/main" id="{2110A960-674C-1A4C-9DDD-BC3423F7B1DE}"/>
              </a:ext>
            </a:extLst>
          </p:cNvPr>
          <p:cNvSpPr/>
          <p:nvPr/>
        </p:nvSpPr>
        <p:spPr>
          <a:xfrm>
            <a:off x="4310728" y="3714233"/>
            <a:ext cx="5728621" cy="170551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indent="-285744">
              <a:buFont typeface="Arial" panose="020B0604020202020204" pitchFamily="34" charset="0"/>
              <a:buChar char="•"/>
            </a:pPr>
            <a:r>
              <a:rPr lang="it-IT" sz="1600" dirty="0">
                <a:solidFill>
                  <a:schemeClr val="tx1"/>
                </a:solidFill>
              </a:rPr>
              <a:t>Predisposizione, supporto e monitoraggio dei “progetti standard” finalizzati alla riduzione dei rischi; </a:t>
            </a:r>
          </a:p>
          <a:p>
            <a:pPr marL="285744" indent="-285744">
              <a:buFont typeface="Arial" panose="020B0604020202020204" pitchFamily="34" charset="0"/>
              <a:buChar char="•"/>
            </a:pPr>
            <a:r>
              <a:rPr lang="it-IT" sz="1600" dirty="0">
                <a:solidFill>
                  <a:schemeClr val="tx1"/>
                </a:solidFill>
              </a:rPr>
              <a:t>Affiancamento delle Regioni in merito alla corretta applicazione delle linee guida per la riduzione del rischio idrogeologico ed idraulico</a:t>
            </a:r>
          </a:p>
        </p:txBody>
      </p:sp>
    </p:spTree>
    <p:extLst>
      <p:ext uri="{BB962C8B-B14F-4D97-AF65-F5344CB8AC3E}">
        <p14:creationId xmlns:p14="http://schemas.microsoft.com/office/powerpoint/2010/main" val="691665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o 4">
            <a:extLst>
              <a:ext uri="{FF2B5EF4-FFF2-40B4-BE49-F238E27FC236}">
                <a16:creationId xmlns:a16="http://schemas.microsoft.com/office/drawing/2014/main" id="{3FCF1D1F-65C8-B44C-B125-37487A3FE9B6}"/>
              </a:ext>
            </a:extLst>
          </p:cNvPr>
          <p:cNvGrpSpPr/>
          <p:nvPr/>
        </p:nvGrpSpPr>
        <p:grpSpPr>
          <a:xfrm>
            <a:off x="3118861" y="6278879"/>
            <a:ext cx="5954281" cy="523220"/>
            <a:chOff x="1582783" y="6217997"/>
            <a:chExt cx="5954281" cy="523219"/>
          </a:xfrm>
        </p:grpSpPr>
        <p:sp>
          <p:nvSpPr>
            <p:cNvPr id="6" name="Ovale 5">
              <a:extLst>
                <a:ext uri="{FF2B5EF4-FFF2-40B4-BE49-F238E27FC236}">
                  <a16:creationId xmlns:a16="http://schemas.microsoft.com/office/drawing/2014/main" id="{4BCBB23C-542A-1A44-863D-FB495BD1018D}"/>
                </a:ext>
              </a:extLst>
            </p:cNvPr>
            <p:cNvSpPr/>
            <p:nvPr/>
          </p:nvSpPr>
          <p:spPr>
            <a:xfrm>
              <a:off x="2617834" y="6432978"/>
              <a:ext cx="90000" cy="90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Ovale 6">
              <a:extLst>
                <a:ext uri="{FF2B5EF4-FFF2-40B4-BE49-F238E27FC236}">
                  <a16:creationId xmlns:a16="http://schemas.microsoft.com/office/drawing/2014/main" id="{048923D5-1F6A-E646-8B31-EE96D7CCD8FA}"/>
                </a:ext>
              </a:extLst>
            </p:cNvPr>
            <p:cNvSpPr/>
            <p:nvPr/>
          </p:nvSpPr>
          <p:spPr>
            <a:xfrm>
              <a:off x="3684634" y="6437898"/>
              <a:ext cx="90000" cy="90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a:extLst>
                <a:ext uri="{FF2B5EF4-FFF2-40B4-BE49-F238E27FC236}">
                  <a16:creationId xmlns:a16="http://schemas.microsoft.com/office/drawing/2014/main" id="{9543865E-96CF-504A-B075-0877CB86B020}"/>
                </a:ext>
              </a:extLst>
            </p:cNvPr>
            <p:cNvSpPr/>
            <p:nvPr/>
          </p:nvSpPr>
          <p:spPr>
            <a:xfrm>
              <a:off x="5213545" y="6432978"/>
              <a:ext cx="90000" cy="90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5720BEC4-637F-D64D-BC66-40255514C5B7}"/>
                </a:ext>
              </a:extLst>
            </p:cNvPr>
            <p:cNvSpPr/>
            <p:nvPr/>
          </p:nvSpPr>
          <p:spPr>
            <a:xfrm>
              <a:off x="6098453" y="6432978"/>
              <a:ext cx="90000" cy="90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a:extLst>
                <a:ext uri="{FF2B5EF4-FFF2-40B4-BE49-F238E27FC236}">
                  <a16:creationId xmlns:a16="http://schemas.microsoft.com/office/drawing/2014/main" id="{0F24CEDF-9FD3-E34B-BCD6-D3E04657F3C1}"/>
                </a:ext>
              </a:extLst>
            </p:cNvPr>
            <p:cNvSpPr txBox="1"/>
            <p:nvPr/>
          </p:nvSpPr>
          <p:spPr>
            <a:xfrm>
              <a:off x="1582783" y="6217997"/>
              <a:ext cx="5954281" cy="523219"/>
            </a:xfrm>
            <a:prstGeom prst="rect">
              <a:avLst/>
            </a:prstGeom>
            <a:noFill/>
          </p:spPr>
          <p:txBody>
            <a:bodyPr wrap="square" rtlCol="0">
              <a:spAutoFit/>
            </a:bodyPr>
            <a:lstStyle/>
            <a:p>
              <a:pPr algn="ctr"/>
              <a:r>
                <a:rPr lang="it-IT" sz="2800" dirty="0">
                  <a:solidFill>
                    <a:schemeClr val="bg1"/>
                  </a:solidFill>
                </a:rPr>
                <a:t>CIMA   CINID   CNR-IRPI   FPM   UNICAL </a:t>
              </a:r>
            </a:p>
          </p:txBody>
        </p:sp>
      </p:grpSp>
      <p:sp>
        <p:nvSpPr>
          <p:cNvPr id="2" name="Titolo 1">
            <a:extLst>
              <a:ext uri="{FF2B5EF4-FFF2-40B4-BE49-F238E27FC236}">
                <a16:creationId xmlns:a16="http://schemas.microsoft.com/office/drawing/2014/main" id="{09EC8AA9-65A0-3F4A-9A08-A186F71A12C0}"/>
              </a:ext>
            </a:extLst>
          </p:cNvPr>
          <p:cNvSpPr>
            <a:spLocks noGrp="1"/>
          </p:cNvSpPr>
          <p:nvPr>
            <p:ph type="title"/>
          </p:nvPr>
        </p:nvSpPr>
        <p:spPr/>
        <p:txBody>
          <a:bodyPr>
            <a:normAutofit/>
          </a:bodyPr>
          <a:lstStyle/>
          <a:p>
            <a:pPr algn="l"/>
            <a:r>
              <a:rPr lang="it-IT" sz="4000" dirty="0"/>
              <a:t>Relazioni tra le linee di intervento</a:t>
            </a:r>
          </a:p>
        </p:txBody>
      </p:sp>
      <p:sp>
        <p:nvSpPr>
          <p:cNvPr id="10" name="Rettangolo 9">
            <a:extLst>
              <a:ext uri="{FF2B5EF4-FFF2-40B4-BE49-F238E27FC236}">
                <a16:creationId xmlns:a16="http://schemas.microsoft.com/office/drawing/2014/main" id="{3DB04794-AC3F-394B-9184-F30C131A532C}"/>
              </a:ext>
            </a:extLst>
          </p:cNvPr>
          <p:cNvSpPr/>
          <p:nvPr/>
        </p:nvSpPr>
        <p:spPr>
          <a:xfrm>
            <a:off x="1803897" y="1784936"/>
            <a:ext cx="2754243" cy="553845"/>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Attività della Linea A</a:t>
            </a:r>
          </a:p>
        </p:txBody>
      </p:sp>
      <p:sp>
        <p:nvSpPr>
          <p:cNvPr id="13" name="Rettangolo 12">
            <a:extLst>
              <a:ext uri="{FF2B5EF4-FFF2-40B4-BE49-F238E27FC236}">
                <a16:creationId xmlns:a16="http://schemas.microsoft.com/office/drawing/2014/main" id="{FABC95B1-8A75-244D-B9F8-698A24A14F9B}"/>
              </a:ext>
            </a:extLst>
          </p:cNvPr>
          <p:cNvSpPr/>
          <p:nvPr/>
        </p:nvSpPr>
        <p:spPr>
          <a:xfrm>
            <a:off x="1803897" y="3120332"/>
            <a:ext cx="2754243" cy="553845"/>
          </a:xfrm>
          <a:prstGeom prst="rect">
            <a:avLst/>
          </a:prstGeom>
          <a:solidFill>
            <a:schemeClr val="accent4">
              <a:lumMod val="75000"/>
              <a:alpha val="7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Partner responsabile</a:t>
            </a:r>
          </a:p>
        </p:txBody>
      </p:sp>
      <p:sp>
        <p:nvSpPr>
          <p:cNvPr id="14" name="Rettangolo 13">
            <a:extLst>
              <a:ext uri="{FF2B5EF4-FFF2-40B4-BE49-F238E27FC236}">
                <a16:creationId xmlns:a16="http://schemas.microsoft.com/office/drawing/2014/main" id="{5F260A27-CCB1-CF47-B18D-58AA208713AC}"/>
              </a:ext>
            </a:extLst>
          </p:cNvPr>
          <p:cNvSpPr/>
          <p:nvPr/>
        </p:nvSpPr>
        <p:spPr>
          <a:xfrm>
            <a:off x="1803897" y="2458996"/>
            <a:ext cx="2754243" cy="553845"/>
          </a:xfrm>
          <a:prstGeom prst="rect">
            <a:avLst/>
          </a:prstGeom>
          <a:solidFill>
            <a:schemeClr val="accent4">
              <a:lumMod val="75000"/>
              <a:alpha val="7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Referenti DPC</a:t>
            </a:r>
          </a:p>
        </p:txBody>
      </p:sp>
      <p:sp>
        <p:nvSpPr>
          <p:cNvPr id="15" name="Rettangolo 14">
            <a:extLst>
              <a:ext uri="{FF2B5EF4-FFF2-40B4-BE49-F238E27FC236}">
                <a16:creationId xmlns:a16="http://schemas.microsoft.com/office/drawing/2014/main" id="{56F137A1-2040-AB40-85BE-F13B227FBBE8}"/>
              </a:ext>
            </a:extLst>
          </p:cNvPr>
          <p:cNvSpPr/>
          <p:nvPr/>
        </p:nvSpPr>
        <p:spPr>
          <a:xfrm>
            <a:off x="1803897" y="3771022"/>
            <a:ext cx="2754243" cy="553845"/>
          </a:xfrm>
          <a:prstGeom prst="rect">
            <a:avLst/>
          </a:prstGeom>
          <a:solidFill>
            <a:schemeClr val="accent4">
              <a:lumMod val="75000"/>
              <a:alpha val="7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Gruppo di lavoro</a:t>
            </a:r>
          </a:p>
        </p:txBody>
      </p:sp>
      <p:sp>
        <p:nvSpPr>
          <p:cNvPr id="16" name="Rettangolo 15">
            <a:extLst>
              <a:ext uri="{FF2B5EF4-FFF2-40B4-BE49-F238E27FC236}">
                <a16:creationId xmlns:a16="http://schemas.microsoft.com/office/drawing/2014/main" id="{2C393A1F-9283-0546-8D02-E2DE32132429}"/>
              </a:ext>
            </a:extLst>
          </p:cNvPr>
          <p:cNvSpPr/>
          <p:nvPr/>
        </p:nvSpPr>
        <p:spPr>
          <a:xfrm>
            <a:off x="1803897" y="5097736"/>
            <a:ext cx="2754243" cy="553845"/>
          </a:xfrm>
          <a:prstGeom prst="rect">
            <a:avLst/>
          </a:prstGeom>
          <a:solidFill>
            <a:schemeClr val="accent4">
              <a:lumMod val="75000"/>
              <a:alpha val="5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Prodotti (LG, </a:t>
            </a:r>
            <a:r>
              <a:rPr lang="it-IT" sz="2000" b="1" dirty="0" err="1">
                <a:solidFill>
                  <a:schemeClr val="bg1"/>
                </a:solidFill>
              </a:rPr>
              <a:t>tools</a:t>
            </a:r>
            <a:r>
              <a:rPr lang="it-IT" sz="2000" b="1" dirty="0">
                <a:solidFill>
                  <a:schemeClr val="bg1"/>
                </a:solidFill>
              </a:rPr>
              <a:t>, documenti tecnici)</a:t>
            </a:r>
          </a:p>
        </p:txBody>
      </p:sp>
      <p:sp>
        <p:nvSpPr>
          <p:cNvPr id="17" name="Rettangolo 16">
            <a:extLst>
              <a:ext uri="{FF2B5EF4-FFF2-40B4-BE49-F238E27FC236}">
                <a16:creationId xmlns:a16="http://schemas.microsoft.com/office/drawing/2014/main" id="{B73D3D60-4BA2-1A46-91F6-7FD931B23796}"/>
              </a:ext>
            </a:extLst>
          </p:cNvPr>
          <p:cNvSpPr/>
          <p:nvPr/>
        </p:nvSpPr>
        <p:spPr>
          <a:xfrm>
            <a:off x="1803897" y="4421712"/>
            <a:ext cx="2754243" cy="553845"/>
          </a:xfrm>
          <a:prstGeom prst="rect">
            <a:avLst/>
          </a:prstGeom>
          <a:solidFill>
            <a:schemeClr val="accent4">
              <a:lumMod val="75000"/>
              <a:alpha val="5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bg1"/>
                </a:solidFill>
              </a:rPr>
              <a:t>Input dalle altre attività</a:t>
            </a:r>
          </a:p>
        </p:txBody>
      </p:sp>
      <p:sp>
        <p:nvSpPr>
          <p:cNvPr id="18" name="Rettangolo 17">
            <a:extLst>
              <a:ext uri="{FF2B5EF4-FFF2-40B4-BE49-F238E27FC236}">
                <a16:creationId xmlns:a16="http://schemas.microsoft.com/office/drawing/2014/main" id="{EAB06D7B-D1C2-A145-AA51-25D7C130D7DD}"/>
              </a:ext>
            </a:extLst>
          </p:cNvPr>
          <p:cNvSpPr/>
          <p:nvPr/>
        </p:nvSpPr>
        <p:spPr>
          <a:xfrm>
            <a:off x="4720900" y="1784936"/>
            <a:ext cx="2754243" cy="553845"/>
          </a:xfrm>
          <a:prstGeom prst="rect">
            <a:avLst/>
          </a:prstGeom>
          <a:solidFill>
            <a:srgbClr val="FF9300"/>
          </a:solidFill>
          <a:l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tx1"/>
                </a:solidFill>
              </a:rPr>
              <a:t>Attività della Linea B</a:t>
            </a:r>
          </a:p>
        </p:txBody>
      </p:sp>
      <p:sp>
        <p:nvSpPr>
          <p:cNvPr id="19" name="Rettangolo 18">
            <a:extLst>
              <a:ext uri="{FF2B5EF4-FFF2-40B4-BE49-F238E27FC236}">
                <a16:creationId xmlns:a16="http://schemas.microsoft.com/office/drawing/2014/main" id="{9D85C41A-A5B1-EF4C-9F47-47E0F8A6CA2B}"/>
              </a:ext>
            </a:extLst>
          </p:cNvPr>
          <p:cNvSpPr/>
          <p:nvPr/>
        </p:nvSpPr>
        <p:spPr>
          <a:xfrm>
            <a:off x="4720900" y="2429132"/>
            <a:ext cx="2754243" cy="553845"/>
          </a:xfrm>
          <a:prstGeom prst="rect">
            <a:avLst/>
          </a:prstGeom>
          <a:solidFill>
            <a:srgbClr val="FF9300">
              <a:alpha val="65000"/>
            </a:srgbClr>
          </a:solidFill>
          <a:l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tx1"/>
                </a:solidFill>
              </a:rPr>
              <a:t>Gruppo di lavoro</a:t>
            </a:r>
          </a:p>
        </p:txBody>
      </p:sp>
      <p:sp>
        <p:nvSpPr>
          <p:cNvPr id="20" name="Rettangolo 19">
            <a:extLst>
              <a:ext uri="{FF2B5EF4-FFF2-40B4-BE49-F238E27FC236}">
                <a16:creationId xmlns:a16="http://schemas.microsoft.com/office/drawing/2014/main" id="{61C2EF62-8FE1-814D-BFF5-42569EA7F746}"/>
              </a:ext>
            </a:extLst>
          </p:cNvPr>
          <p:cNvSpPr/>
          <p:nvPr/>
        </p:nvSpPr>
        <p:spPr>
          <a:xfrm>
            <a:off x="4720900" y="3120331"/>
            <a:ext cx="2754243" cy="553845"/>
          </a:xfrm>
          <a:prstGeom prst="rect">
            <a:avLst/>
          </a:prstGeom>
          <a:solidFill>
            <a:srgbClr val="FF9300">
              <a:alpha val="65000"/>
            </a:srgbClr>
          </a:solidFill>
          <a:l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tx1"/>
                </a:solidFill>
              </a:rPr>
              <a:t>Prodotti regionali specifici</a:t>
            </a:r>
          </a:p>
        </p:txBody>
      </p:sp>
      <p:sp>
        <p:nvSpPr>
          <p:cNvPr id="21" name="Rettangolo 20">
            <a:extLst>
              <a:ext uri="{FF2B5EF4-FFF2-40B4-BE49-F238E27FC236}">
                <a16:creationId xmlns:a16="http://schemas.microsoft.com/office/drawing/2014/main" id="{DEB6ADA8-04BB-B147-A0F7-C7BF6F57AE27}"/>
              </a:ext>
            </a:extLst>
          </p:cNvPr>
          <p:cNvSpPr/>
          <p:nvPr/>
        </p:nvSpPr>
        <p:spPr>
          <a:xfrm>
            <a:off x="7637901" y="1769744"/>
            <a:ext cx="2754243" cy="553845"/>
          </a:xfrm>
          <a:prstGeom prst="rect">
            <a:avLst/>
          </a:prstGeom>
          <a:solidFill>
            <a:srgbClr val="009193"/>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bg1"/>
                </a:solidFill>
              </a:rPr>
              <a:t>Referenti regionali</a:t>
            </a:r>
          </a:p>
        </p:txBody>
      </p:sp>
      <p:sp>
        <p:nvSpPr>
          <p:cNvPr id="22" name="Rettangolo 21">
            <a:extLst>
              <a:ext uri="{FF2B5EF4-FFF2-40B4-BE49-F238E27FC236}">
                <a16:creationId xmlns:a16="http://schemas.microsoft.com/office/drawing/2014/main" id="{9D616A7F-2AB7-3346-A5A4-10791A7D9F36}"/>
              </a:ext>
            </a:extLst>
          </p:cNvPr>
          <p:cNvSpPr/>
          <p:nvPr/>
        </p:nvSpPr>
        <p:spPr>
          <a:xfrm>
            <a:off x="7637901" y="2419110"/>
            <a:ext cx="2754243" cy="553845"/>
          </a:xfrm>
          <a:prstGeom prst="rect">
            <a:avLst/>
          </a:prstGeom>
          <a:solidFill>
            <a:srgbClr val="009193">
              <a:alpha val="70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bg1"/>
                </a:solidFill>
              </a:rPr>
              <a:t>Obiettivi regionali</a:t>
            </a:r>
          </a:p>
        </p:txBody>
      </p:sp>
      <p:sp>
        <p:nvSpPr>
          <p:cNvPr id="23" name="Rettangolo 22">
            <a:extLst>
              <a:ext uri="{FF2B5EF4-FFF2-40B4-BE49-F238E27FC236}">
                <a16:creationId xmlns:a16="http://schemas.microsoft.com/office/drawing/2014/main" id="{A542219F-B10A-4A4C-8427-AB06191AAE87}"/>
              </a:ext>
            </a:extLst>
          </p:cNvPr>
          <p:cNvSpPr/>
          <p:nvPr/>
        </p:nvSpPr>
        <p:spPr>
          <a:xfrm>
            <a:off x="7634529" y="3082348"/>
            <a:ext cx="2754243" cy="553845"/>
          </a:xfrm>
          <a:prstGeom prst="rect">
            <a:avLst/>
          </a:prstGeom>
          <a:solidFill>
            <a:srgbClr val="009193">
              <a:alpha val="70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2000" b="1" dirty="0">
                <a:solidFill>
                  <a:schemeClr val="bg1"/>
                </a:solidFill>
              </a:rPr>
              <a:t>Attività già implementate</a:t>
            </a:r>
          </a:p>
        </p:txBody>
      </p:sp>
      <p:cxnSp>
        <p:nvCxnSpPr>
          <p:cNvPr id="4" name="Connettore 7 3">
            <a:extLst>
              <a:ext uri="{FF2B5EF4-FFF2-40B4-BE49-F238E27FC236}">
                <a16:creationId xmlns:a16="http://schemas.microsoft.com/office/drawing/2014/main" id="{351A6CA6-E167-674C-9E6C-2DC22D0B209A}"/>
              </a:ext>
            </a:extLst>
          </p:cNvPr>
          <p:cNvCxnSpPr>
            <a:stCxn id="10" idx="0"/>
            <a:endCxn id="18" idx="0"/>
          </p:cNvCxnSpPr>
          <p:nvPr/>
        </p:nvCxnSpPr>
        <p:spPr>
          <a:xfrm rot="5400000" flipH="1" flipV="1">
            <a:off x="4639521" y="326433"/>
            <a:ext cx="12700" cy="2917003"/>
          </a:xfrm>
          <a:prstGeom prst="curvedConnector3">
            <a:avLst>
              <a:gd name="adj1" fmla="val 1800000"/>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5" name="Connettore 7 24">
            <a:extLst>
              <a:ext uri="{FF2B5EF4-FFF2-40B4-BE49-F238E27FC236}">
                <a16:creationId xmlns:a16="http://schemas.microsoft.com/office/drawing/2014/main" id="{80A30396-59F3-9F47-9F4E-32A4CDB8B631}"/>
              </a:ext>
            </a:extLst>
          </p:cNvPr>
          <p:cNvCxnSpPr>
            <a:stCxn id="21" idx="0"/>
            <a:endCxn id="18" idx="0"/>
          </p:cNvCxnSpPr>
          <p:nvPr/>
        </p:nvCxnSpPr>
        <p:spPr>
          <a:xfrm rot="16200000" flipH="1" flipV="1">
            <a:off x="7548927" y="318837"/>
            <a:ext cx="15192" cy="2917003"/>
          </a:xfrm>
          <a:prstGeom prst="curvedConnector3">
            <a:avLst>
              <a:gd name="adj1" fmla="val -1504739"/>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5134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23542D73-2049-7043-A0CF-A228F5554B80}"/>
              </a:ext>
            </a:extLst>
          </p:cNvPr>
          <p:cNvSpPr/>
          <p:nvPr/>
        </p:nvSpPr>
        <p:spPr>
          <a:xfrm>
            <a:off x="420133"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4" name="Rettangolo 3">
            <a:extLst>
              <a:ext uri="{FF2B5EF4-FFF2-40B4-BE49-F238E27FC236}">
                <a16:creationId xmlns:a16="http://schemas.microsoft.com/office/drawing/2014/main" id="{F35EC7C2-1520-A840-AF94-7FE1788159D2}"/>
              </a:ext>
            </a:extLst>
          </p:cNvPr>
          <p:cNvSpPr/>
          <p:nvPr/>
        </p:nvSpPr>
        <p:spPr>
          <a:xfrm>
            <a:off x="2328569"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67" b="1" cap="all" dirty="0">
              <a:solidFill>
                <a:schemeClr val="bg1"/>
              </a:solidFill>
            </a:endParaRPr>
          </a:p>
        </p:txBody>
      </p:sp>
      <p:sp>
        <p:nvSpPr>
          <p:cNvPr id="5" name="Rettangolo 4">
            <a:extLst>
              <a:ext uri="{FF2B5EF4-FFF2-40B4-BE49-F238E27FC236}">
                <a16:creationId xmlns:a16="http://schemas.microsoft.com/office/drawing/2014/main" id="{48F5B175-7775-6C45-9E2C-06478B9C9074}"/>
              </a:ext>
            </a:extLst>
          </p:cNvPr>
          <p:cNvSpPr/>
          <p:nvPr/>
        </p:nvSpPr>
        <p:spPr>
          <a:xfrm>
            <a:off x="4237005"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 name="Rettangolo 5">
            <a:extLst>
              <a:ext uri="{FF2B5EF4-FFF2-40B4-BE49-F238E27FC236}">
                <a16:creationId xmlns:a16="http://schemas.microsoft.com/office/drawing/2014/main" id="{273DA15A-6060-2F44-9E0D-5839E5263566}"/>
              </a:ext>
            </a:extLst>
          </p:cNvPr>
          <p:cNvSpPr/>
          <p:nvPr/>
        </p:nvSpPr>
        <p:spPr>
          <a:xfrm>
            <a:off x="6145441"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 name="Rettangolo 6">
            <a:extLst>
              <a:ext uri="{FF2B5EF4-FFF2-40B4-BE49-F238E27FC236}">
                <a16:creationId xmlns:a16="http://schemas.microsoft.com/office/drawing/2014/main" id="{77E1808E-6FCF-F04C-B130-D7E3E6CA2026}"/>
              </a:ext>
            </a:extLst>
          </p:cNvPr>
          <p:cNvSpPr/>
          <p:nvPr/>
        </p:nvSpPr>
        <p:spPr>
          <a:xfrm>
            <a:off x="8053877"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8" name="Rettangolo 7">
            <a:extLst>
              <a:ext uri="{FF2B5EF4-FFF2-40B4-BE49-F238E27FC236}">
                <a16:creationId xmlns:a16="http://schemas.microsoft.com/office/drawing/2014/main" id="{7AC82121-0167-884A-8B0D-835EB8068AF7}"/>
              </a:ext>
            </a:extLst>
          </p:cNvPr>
          <p:cNvSpPr/>
          <p:nvPr/>
        </p:nvSpPr>
        <p:spPr>
          <a:xfrm>
            <a:off x="9962313" y="1596785"/>
            <a:ext cx="1784844" cy="350932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 name="CasellaDiTesto 8">
            <a:extLst>
              <a:ext uri="{FF2B5EF4-FFF2-40B4-BE49-F238E27FC236}">
                <a16:creationId xmlns:a16="http://schemas.microsoft.com/office/drawing/2014/main" id="{DFDE03C0-408C-2E42-925F-59BF145F6D84}"/>
              </a:ext>
            </a:extLst>
          </p:cNvPr>
          <p:cNvSpPr txBox="1"/>
          <p:nvPr/>
        </p:nvSpPr>
        <p:spPr>
          <a:xfrm>
            <a:off x="420135" y="964665"/>
            <a:ext cx="1317125"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CNR</a:t>
            </a:r>
          </a:p>
        </p:txBody>
      </p:sp>
      <p:sp>
        <p:nvSpPr>
          <p:cNvPr id="10" name="CasellaDiTesto 9">
            <a:extLst>
              <a:ext uri="{FF2B5EF4-FFF2-40B4-BE49-F238E27FC236}">
                <a16:creationId xmlns:a16="http://schemas.microsoft.com/office/drawing/2014/main" id="{CFE8B847-81AE-C942-8814-83BDB7BFAE66}"/>
              </a:ext>
            </a:extLst>
          </p:cNvPr>
          <p:cNvSpPr txBox="1"/>
          <p:nvPr/>
        </p:nvSpPr>
        <p:spPr>
          <a:xfrm>
            <a:off x="1846900" y="964666"/>
            <a:ext cx="1020929"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CIMA</a:t>
            </a:r>
          </a:p>
        </p:txBody>
      </p:sp>
      <p:sp>
        <p:nvSpPr>
          <p:cNvPr id="11" name="CasellaDiTesto 10">
            <a:extLst>
              <a:ext uri="{FF2B5EF4-FFF2-40B4-BE49-F238E27FC236}">
                <a16:creationId xmlns:a16="http://schemas.microsoft.com/office/drawing/2014/main" id="{01C15E71-78E6-EE46-B479-5A1D34F3FB14}"/>
              </a:ext>
            </a:extLst>
          </p:cNvPr>
          <p:cNvSpPr txBox="1"/>
          <p:nvPr/>
        </p:nvSpPr>
        <p:spPr>
          <a:xfrm>
            <a:off x="2978047" y="964665"/>
            <a:ext cx="1482749"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FPM</a:t>
            </a:r>
          </a:p>
        </p:txBody>
      </p:sp>
      <p:sp>
        <p:nvSpPr>
          <p:cNvPr id="12" name="CasellaDiTesto 11">
            <a:extLst>
              <a:ext uri="{FF2B5EF4-FFF2-40B4-BE49-F238E27FC236}">
                <a16:creationId xmlns:a16="http://schemas.microsoft.com/office/drawing/2014/main" id="{298F1E87-F042-B347-83B8-5C14AA2CD52F}"/>
              </a:ext>
            </a:extLst>
          </p:cNvPr>
          <p:cNvSpPr txBox="1"/>
          <p:nvPr/>
        </p:nvSpPr>
        <p:spPr>
          <a:xfrm>
            <a:off x="4560730" y="964665"/>
            <a:ext cx="1541964"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UNICAL</a:t>
            </a:r>
          </a:p>
        </p:txBody>
      </p:sp>
      <p:sp>
        <p:nvSpPr>
          <p:cNvPr id="13" name="CasellaDiTesto 12">
            <a:extLst>
              <a:ext uri="{FF2B5EF4-FFF2-40B4-BE49-F238E27FC236}">
                <a16:creationId xmlns:a16="http://schemas.microsoft.com/office/drawing/2014/main" id="{5BA3F178-6F40-B648-9D5B-20F1FCA69143}"/>
              </a:ext>
            </a:extLst>
          </p:cNvPr>
          <p:cNvSpPr txBox="1"/>
          <p:nvPr/>
        </p:nvSpPr>
        <p:spPr>
          <a:xfrm>
            <a:off x="8013903" y="964665"/>
            <a:ext cx="2359264"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CIMA</a:t>
            </a:r>
          </a:p>
        </p:txBody>
      </p:sp>
      <p:sp>
        <p:nvSpPr>
          <p:cNvPr id="14" name="CasellaDiTesto 13">
            <a:extLst>
              <a:ext uri="{FF2B5EF4-FFF2-40B4-BE49-F238E27FC236}">
                <a16:creationId xmlns:a16="http://schemas.microsoft.com/office/drawing/2014/main" id="{4AC45E87-E187-E944-B091-11877CD67482}"/>
              </a:ext>
            </a:extLst>
          </p:cNvPr>
          <p:cNvSpPr txBox="1"/>
          <p:nvPr/>
        </p:nvSpPr>
        <p:spPr>
          <a:xfrm>
            <a:off x="7186064" y="964801"/>
            <a:ext cx="718201"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CNR</a:t>
            </a:r>
          </a:p>
        </p:txBody>
      </p:sp>
      <p:sp>
        <p:nvSpPr>
          <p:cNvPr id="17" name="CasellaDiTesto 16">
            <a:extLst>
              <a:ext uri="{FF2B5EF4-FFF2-40B4-BE49-F238E27FC236}">
                <a16:creationId xmlns:a16="http://schemas.microsoft.com/office/drawing/2014/main" id="{DE4630F5-9FCD-4E46-AAF2-CE0C789DC2C9}"/>
              </a:ext>
            </a:extLst>
          </p:cNvPr>
          <p:cNvSpPr txBox="1"/>
          <p:nvPr/>
        </p:nvSpPr>
        <p:spPr>
          <a:xfrm>
            <a:off x="420133" y="2384313"/>
            <a:ext cx="1784844" cy="1323439"/>
          </a:xfrm>
          <a:prstGeom prst="rect">
            <a:avLst/>
          </a:prstGeom>
          <a:noFill/>
        </p:spPr>
        <p:txBody>
          <a:bodyPr wrap="square" rtlCol="0">
            <a:spAutoFit/>
          </a:bodyPr>
          <a:lstStyle/>
          <a:p>
            <a:pPr algn="ctr"/>
            <a:r>
              <a:rPr lang="it-IT" sz="1600" b="1" dirty="0">
                <a:solidFill>
                  <a:schemeClr val="bg1"/>
                </a:solidFill>
              </a:rPr>
              <a:t>FASE 1</a:t>
            </a:r>
          </a:p>
          <a:p>
            <a:pPr algn="ctr"/>
            <a:r>
              <a:rPr lang="it-IT" sz="1600" b="1" dirty="0">
                <a:solidFill>
                  <a:schemeClr val="bg1"/>
                </a:solidFill>
              </a:rPr>
              <a:t>Analisi dei </a:t>
            </a:r>
            <a:r>
              <a:rPr lang="it-IT" sz="1600" b="1" cap="all" dirty="0">
                <a:solidFill>
                  <a:schemeClr val="bg1"/>
                </a:solidFill>
              </a:rPr>
              <a:t>fabbisogni</a:t>
            </a:r>
            <a:r>
              <a:rPr lang="it-IT" sz="1600" b="1" dirty="0">
                <a:solidFill>
                  <a:schemeClr val="bg1"/>
                </a:solidFill>
              </a:rPr>
              <a:t> e individuazione dei  contesti territoriali</a:t>
            </a:r>
          </a:p>
        </p:txBody>
      </p:sp>
      <p:sp>
        <p:nvSpPr>
          <p:cNvPr id="18" name="CasellaDiTesto 17">
            <a:extLst>
              <a:ext uri="{FF2B5EF4-FFF2-40B4-BE49-F238E27FC236}">
                <a16:creationId xmlns:a16="http://schemas.microsoft.com/office/drawing/2014/main" id="{11B4DAB9-60EF-AD43-B2CD-6F7F3D2820F2}"/>
              </a:ext>
            </a:extLst>
          </p:cNvPr>
          <p:cNvSpPr txBox="1"/>
          <p:nvPr/>
        </p:nvSpPr>
        <p:spPr>
          <a:xfrm>
            <a:off x="2337887" y="2733126"/>
            <a:ext cx="1784844" cy="872098"/>
          </a:xfrm>
          <a:prstGeom prst="rect">
            <a:avLst/>
          </a:prstGeom>
          <a:noFill/>
        </p:spPr>
        <p:txBody>
          <a:bodyPr wrap="square" rtlCol="0">
            <a:spAutoFit/>
          </a:bodyPr>
          <a:lstStyle/>
          <a:p>
            <a:pPr algn="ctr"/>
            <a:r>
              <a:rPr lang="it-IT" sz="1600" b="1" dirty="0">
                <a:solidFill>
                  <a:schemeClr val="bg1"/>
                </a:solidFill>
              </a:rPr>
              <a:t>FASE 2</a:t>
            </a:r>
          </a:p>
          <a:p>
            <a:pPr algn="ctr"/>
            <a:r>
              <a:rPr lang="it-IT" sz="1600" b="1" dirty="0">
                <a:solidFill>
                  <a:schemeClr val="bg1"/>
                </a:solidFill>
              </a:rPr>
              <a:t>Analisi per tipo di </a:t>
            </a:r>
            <a:r>
              <a:rPr lang="it-IT" sz="1867" b="1" cap="all" dirty="0">
                <a:solidFill>
                  <a:schemeClr val="bg1"/>
                </a:solidFill>
              </a:rPr>
              <a:t>rischio</a:t>
            </a:r>
          </a:p>
        </p:txBody>
      </p:sp>
      <p:sp>
        <p:nvSpPr>
          <p:cNvPr id="19" name="CasellaDiTesto 18">
            <a:extLst>
              <a:ext uri="{FF2B5EF4-FFF2-40B4-BE49-F238E27FC236}">
                <a16:creationId xmlns:a16="http://schemas.microsoft.com/office/drawing/2014/main" id="{117BC708-DB9E-3840-A993-FCD973FEDC4C}"/>
              </a:ext>
            </a:extLst>
          </p:cNvPr>
          <p:cNvSpPr txBox="1"/>
          <p:nvPr/>
        </p:nvSpPr>
        <p:spPr>
          <a:xfrm>
            <a:off x="4210985" y="1748240"/>
            <a:ext cx="1784844" cy="2841868"/>
          </a:xfrm>
          <a:prstGeom prst="rect">
            <a:avLst/>
          </a:prstGeom>
          <a:noFill/>
        </p:spPr>
        <p:txBody>
          <a:bodyPr wrap="square" rtlCol="0">
            <a:spAutoFit/>
          </a:bodyPr>
          <a:lstStyle/>
          <a:p>
            <a:pPr algn="ctr"/>
            <a:r>
              <a:rPr lang="it-IT" sz="1600" b="1" dirty="0">
                <a:solidFill>
                  <a:schemeClr val="bg1"/>
                </a:solidFill>
              </a:rPr>
              <a:t>FASE 3</a:t>
            </a:r>
          </a:p>
          <a:p>
            <a:pPr algn="ctr"/>
            <a:r>
              <a:rPr lang="it-IT" sz="1600" b="1" dirty="0">
                <a:solidFill>
                  <a:schemeClr val="bg1"/>
                </a:solidFill>
              </a:rPr>
              <a:t>Analisi ed eventuale aggiornamento e implementazione dei </a:t>
            </a:r>
            <a:r>
              <a:rPr lang="it-IT" sz="1867" b="1" cap="all" dirty="0">
                <a:solidFill>
                  <a:schemeClr val="bg1"/>
                </a:solidFill>
              </a:rPr>
              <a:t>Piani</a:t>
            </a:r>
            <a:r>
              <a:rPr lang="it-IT" sz="1600" b="1" dirty="0">
                <a:solidFill>
                  <a:schemeClr val="bg1"/>
                </a:solidFill>
              </a:rPr>
              <a:t> di emergenza</a:t>
            </a:r>
          </a:p>
          <a:p>
            <a:pPr algn="ctr"/>
            <a:r>
              <a:rPr lang="it-IT" sz="1600" b="1" dirty="0">
                <a:solidFill>
                  <a:schemeClr val="bg1"/>
                </a:solidFill>
              </a:rPr>
              <a:t>comunali, intercomunali, sovracomunali e regionali</a:t>
            </a:r>
          </a:p>
        </p:txBody>
      </p:sp>
      <p:sp>
        <p:nvSpPr>
          <p:cNvPr id="21" name="CasellaDiTesto 20">
            <a:extLst>
              <a:ext uri="{FF2B5EF4-FFF2-40B4-BE49-F238E27FC236}">
                <a16:creationId xmlns:a16="http://schemas.microsoft.com/office/drawing/2014/main" id="{F72009C8-30D9-3643-A1C9-C5527540F3DE}"/>
              </a:ext>
            </a:extLst>
          </p:cNvPr>
          <p:cNvSpPr txBox="1"/>
          <p:nvPr/>
        </p:nvSpPr>
        <p:spPr>
          <a:xfrm>
            <a:off x="6119421" y="2350594"/>
            <a:ext cx="1784844" cy="1610762"/>
          </a:xfrm>
          <a:prstGeom prst="rect">
            <a:avLst/>
          </a:prstGeom>
          <a:noFill/>
        </p:spPr>
        <p:txBody>
          <a:bodyPr wrap="square" rtlCol="0">
            <a:spAutoFit/>
          </a:bodyPr>
          <a:lstStyle/>
          <a:p>
            <a:pPr algn="ctr"/>
            <a:r>
              <a:rPr lang="it-IT" sz="1600" b="1" dirty="0">
                <a:solidFill>
                  <a:schemeClr val="bg1"/>
                </a:solidFill>
              </a:rPr>
              <a:t>FASE 4</a:t>
            </a:r>
          </a:p>
          <a:p>
            <a:pPr algn="ctr"/>
            <a:r>
              <a:rPr lang="it-IT" sz="1600" b="1" dirty="0">
                <a:solidFill>
                  <a:schemeClr val="bg1"/>
                </a:solidFill>
              </a:rPr>
              <a:t>Valutazione </a:t>
            </a:r>
            <a:r>
              <a:rPr lang="it-IT" sz="1867" b="1" cap="all" dirty="0">
                <a:solidFill>
                  <a:schemeClr val="bg1"/>
                </a:solidFill>
              </a:rPr>
              <a:t>operatività</a:t>
            </a:r>
            <a:r>
              <a:rPr lang="it-IT" sz="1600" b="1" dirty="0">
                <a:solidFill>
                  <a:schemeClr val="bg1"/>
                </a:solidFill>
              </a:rPr>
              <a:t>̀ del sistema di risposta in caso di emergenza</a:t>
            </a:r>
          </a:p>
        </p:txBody>
      </p:sp>
      <p:sp>
        <p:nvSpPr>
          <p:cNvPr id="22" name="CasellaDiTesto 21">
            <a:extLst>
              <a:ext uri="{FF2B5EF4-FFF2-40B4-BE49-F238E27FC236}">
                <a16:creationId xmlns:a16="http://schemas.microsoft.com/office/drawing/2014/main" id="{9DBA18E8-B222-5C47-B9E8-DB376232584A}"/>
              </a:ext>
            </a:extLst>
          </p:cNvPr>
          <p:cNvSpPr txBox="1"/>
          <p:nvPr/>
        </p:nvSpPr>
        <p:spPr>
          <a:xfrm>
            <a:off x="8053877" y="1792045"/>
            <a:ext cx="1784844" cy="3088089"/>
          </a:xfrm>
          <a:prstGeom prst="rect">
            <a:avLst/>
          </a:prstGeom>
          <a:noFill/>
        </p:spPr>
        <p:txBody>
          <a:bodyPr wrap="square" rtlCol="0">
            <a:spAutoFit/>
          </a:bodyPr>
          <a:lstStyle/>
          <a:p>
            <a:pPr algn="ctr"/>
            <a:r>
              <a:rPr lang="it-IT" sz="1600" b="1" dirty="0">
                <a:solidFill>
                  <a:schemeClr val="bg1"/>
                </a:solidFill>
              </a:rPr>
              <a:t>FASE 5</a:t>
            </a:r>
          </a:p>
          <a:p>
            <a:pPr algn="ctr"/>
            <a:r>
              <a:rPr lang="it-IT" sz="1600" b="1" dirty="0">
                <a:solidFill>
                  <a:schemeClr val="bg1"/>
                </a:solidFill>
              </a:rPr>
              <a:t>Programmazione degli </a:t>
            </a:r>
            <a:r>
              <a:rPr lang="it-IT" sz="1867" b="1" cap="all" dirty="0">
                <a:solidFill>
                  <a:schemeClr val="bg1"/>
                </a:solidFill>
              </a:rPr>
              <a:t>interventi</a:t>
            </a:r>
            <a:r>
              <a:rPr lang="it-IT" sz="1600" b="1" dirty="0">
                <a:solidFill>
                  <a:schemeClr val="bg1"/>
                </a:solidFill>
              </a:rPr>
              <a:t> per la mitigazione delle condizioni di rischio e per il</a:t>
            </a:r>
          </a:p>
          <a:p>
            <a:pPr algn="ctr"/>
            <a:r>
              <a:rPr lang="it-IT" sz="1600" b="1" dirty="0">
                <a:solidFill>
                  <a:schemeClr val="bg1"/>
                </a:solidFill>
              </a:rPr>
              <a:t>miglioramento dell’operatività del sistema di gestione dell’emergenza</a:t>
            </a:r>
          </a:p>
        </p:txBody>
      </p:sp>
      <p:sp>
        <p:nvSpPr>
          <p:cNvPr id="23" name="CasellaDiTesto 22">
            <a:extLst>
              <a:ext uri="{FF2B5EF4-FFF2-40B4-BE49-F238E27FC236}">
                <a16:creationId xmlns:a16="http://schemas.microsoft.com/office/drawing/2014/main" id="{093A73CB-4952-D847-B374-461DB306F5D6}"/>
              </a:ext>
            </a:extLst>
          </p:cNvPr>
          <p:cNvSpPr txBox="1"/>
          <p:nvPr/>
        </p:nvSpPr>
        <p:spPr>
          <a:xfrm>
            <a:off x="9962313" y="2486904"/>
            <a:ext cx="1784844" cy="1364541"/>
          </a:xfrm>
          <a:prstGeom prst="rect">
            <a:avLst/>
          </a:prstGeom>
          <a:noFill/>
        </p:spPr>
        <p:txBody>
          <a:bodyPr wrap="square" rtlCol="0">
            <a:spAutoFit/>
          </a:bodyPr>
          <a:lstStyle/>
          <a:p>
            <a:pPr algn="ctr"/>
            <a:r>
              <a:rPr lang="it-IT" sz="1600" b="1" dirty="0">
                <a:solidFill>
                  <a:schemeClr val="bg1"/>
                </a:solidFill>
              </a:rPr>
              <a:t>FASE 6</a:t>
            </a:r>
          </a:p>
          <a:p>
            <a:pPr algn="ctr"/>
            <a:r>
              <a:rPr lang="it-IT" sz="1600" b="1" dirty="0">
                <a:solidFill>
                  <a:schemeClr val="bg1"/>
                </a:solidFill>
              </a:rPr>
              <a:t>Valutazione complessiva dell’</a:t>
            </a:r>
            <a:r>
              <a:rPr lang="it-IT" sz="1867" b="1" cap="all" dirty="0">
                <a:solidFill>
                  <a:schemeClr val="bg1"/>
                </a:solidFill>
              </a:rPr>
              <a:t>efficacia </a:t>
            </a:r>
            <a:r>
              <a:rPr lang="it-IT" sz="1600" b="1" dirty="0">
                <a:solidFill>
                  <a:schemeClr val="bg1"/>
                </a:solidFill>
              </a:rPr>
              <a:t>degli interventi</a:t>
            </a:r>
          </a:p>
        </p:txBody>
      </p:sp>
      <p:sp>
        <p:nvSpPr>
          <p:cNvPr id="24" name="CasellaDiTesto 23">
            <a:extLst>
              <a:ext uri="{FF2B5EF4-FFF2-40B4-BE49-F238E27FC236}">
                <a16:creationId xmlns:a16="http://schemas.microsoft.com/office/drawing/2014/main" id="{05200E98-0C38-594D-AFA7-5A8565DB5458}"/>
              </a:ext>
            </a:extLst>
          </p:cNvPr>
          <p:cNvSpPr txBox="1"/>
          <p:nvPr/>
        </p:nvSpPr>
        <p:spPr>
          <a:xfrm>
            <a:off x="10540384" y="964665"/>
            <a:ext cx="1204277" cy="420564"/>
          </a:xfrm>
          <a:prstGeom prst="rect">
            <a:avLst/>
          </a:prstGeom>
          <a:solidFill>
            <a:schemeClr val="accent6"/>
          </a:solidFill>
          <a:ln>
            <a:solidFill>
              <a:schemeClr val="accent4">
                <a:lumMod val="75000"/>
              </a:schemeClr>
            </a:solidFill>
          </a:ln>
        </p:spPr>
        <p:txBody>
          <a:bodyPr wrap="square" rtlCol="0">
            <a:spAutoFit/>
          </a:bodyPr>
          <a:lstStyle/>
          <a:p>
            <a:pPr algn="ctr"/>
            <a:r>
              <a:rPr lang="it-IT" sz="2133" b="1" dirty="0">
                <a:solidFill>
                  <a:schemeClr val="bg1"/>
                </a:solidFill>
              </a:rPr>
              <a:t>TUTTI</a:t>
            </a:r>
          </a:p>
        </p:txBody>
      </p:sp>
      <p:sp>
        <p:nvSpPr>
          <p:cNvPr id="25" name="CasellaDiTesto 24">
            <a:extLst>
              <a:ext uri="{FF2B5EF4-FFF2-40B4-BE49-F238E27FC236}">
                <a16:creationId xmlns:a16="http://schemas.microsoft.com/office/drawing/2014/main" id="{A56BD1E0-3D65-864D-AA1D-70A7D551E06C}"/>
              </a:ext>
            </a:extLst>
          </p:cNvPr>
          <p:cNvSpPr txBox="1"/>
          <p:nvPr/>
        </p:nvSpPr>
        <p:spPr>
          <a:xfrm>
            <a:off x="6174951" y="964801"/>
            <a:ext cx="951152" cy="420564"/>
          </a:xfrm>
          <a:prstGeom prst="rect">
            <a:avLst/>
          </a:prstGeom>
          <a:solidFill>
            <a:schemeClr val="accent4">
              <a:lumMod val="75000"/>
            </a:schemeClr>
          </a:solidFill>
          <a:ln>
            <a:solidFill>
              <a:schemeClr val="accent4">
                <a:lumMod val="75000"/>
              </a:schemeClr>
            </a:solidFill>
          </a:ln>
        </p:spPr>
        <p:txBody>
          <a:bodyPr wrap="square" rtlCol="0">
            <a:spAutoFit/>
          </a:bodyPr>
          <a:lstStyle/>
          <a:p>
            <a:pPr algn="ctr"/>
            <a:r>
              <a:rPr lang="it-IT" sz="2133" dirty="0">
                <a:solidFill>
                  <a:schemeClr val="bg1"/>
                </a:solidFill>
              </a:rPr>
              <a:t>CINID</a:t>
            </a:r>
          </a:p>
        </p:txBody>
      </p:sp>
    </p:spTree>
    <p:extLst>
      <p:ext uri="{BB962C8B-B14F-4D97-AF65-F5344CB8AC3E}">
        <p14:creationId xmlns:p14="http://schemas.microsoft.com/office/powerpoint/2010/main" val="663416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Connettore 2 15">
            <a:extLst>
              <a:ext uri="{FF2B5EF4-FFF2-40B4-BE49-F238E27FC236}">
                <a16:creationId xmlns:a16="http://schemas.microsoft.com/office/drawing/2014/main" id="{1CC5D99F-679D-2F49-98D4-4FFAF2839289}"/>
              </a:ext>
            </a:extLst>
          </p:cNvPr>
          <p:cNvCxnSpPr>
            <a:cxnSpLocks/>
          </p:cNvCxnSpPr>
          <p:nvPr/>
        </p:nvCxnSpPr>
        <p:spPr>
          <a:xfrm>
            <a:off x="420133" y="1139252"/>
            <a:ext cx="11501417" cy="0"/>
          </a:xfrm>
          <a:prstGeom prst="straightConnector1">
            <a:avLst/>
          </a:prstGeom>
          <a:ln w="57150">
            <a:solidFill>
              <a:srgbClr val="FFD966"/>
            </a:solidFill>
            <a:tailEnd type="triangle"/>
          </a:ln>
        </p:spPr>
        <p:style>
          <a:lnRef idx="2">
            <a:schemeClr val="accent1"/>
          </a:lnRef>
          <a:fillRef idx="0">
            <a:schemeClr val="accent1"/>
          </a:fillRef>
          <a:effectRef idx="1">
            <a:schemeClr val="accent1"/>
          </a:effectRef>
          <a:fontRef idx="minor">
            <a:schemeClr val="tx1"/>
          </a:fontRef>
        </p:style>
      </p:cxnSp>
      <p:sp>
        <p:nvSpPr>
          <p:cNvPr id="43" name="Ovale 42">
            <a:extLst>
              <a:ext uri="{FF2B5EF4-FFF2-40B4-BE49-F238E27FC236}">
                <a16:creationId xmlns:a16="http://schemas.microsoft.com/office/drawing/2014/main" id="{38BAC99C-D393-D848-A79E-AD9ABBEBC537}"/>
              </a:ext>
            </a:extLst>
          </p:cNvPr>
          <p:cNvSpPr/>
          <p:nvPr/>
        </p:nvSpPr>
        <p:spPr>
          <a:xfrm>
            <a:off x="9198232" y="994287"/>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0" name="Ovale 39">
            <a:extLst>
              <a:ext uri="{FF2B5EF4-FFF2-40B4-BE49-F238E27FC236}">
                <a16:creationId xmlns:a16="http://schemas.microsoft.com/office/drawing/2014/main" id="{B9B32255-512E-3B46-ACE5-425D4F942881}"/>
              </a:ext>
            </a:extLst>
          </p:cNvPr>
          <p:cNvSpPr/>
          <p:nvPr/>
        </p:nvSpPr>
        <p:spPr>
          <a:xfrm>
            <a:off x="2662635" y="994287"/>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4" name="Ovale 43">
            <a:extLst>
              <a:ext uri="{FF2B5EF4-FFF2-40B4-BE49-F238E27FC236}">
                <a16:creationId xmlns:a16="http://schemas.microsoft.com/office/drawing/2014/main" id="{32976CFA-04B0-A64A-8ECF-AE4AAA798C45}"/>
              </a:ext>
            </a:extLst>
          </p:cNvPr>
          <p:cNvSpPr/>
          <p:nvPr/>
        </p:nvSpPr>
        <p:spPr>
          <a:xfrm>
            <a:off x="11236284" y="975759"/>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1" name="Ovale 40">
            <a:extLst>
              <a:ext uri="{FF2B5EF4-FFF2-40B4-BE49-F238E27FC236}">
                <a16:creationId xmlns:a16="http://schemas.microsoft.com/office/drawing/2014/main" id="{F84E850B-D580-1641-A104-6DA2EEC864B0}"/>
              </a:ext>
            </a:extLst>
          </p:cNvPr>
          <p:cNvSpPr/>
          <p:nvPr/>
        </p:nvSpPr>
        <p:spPr>
          <a:xfrm>
            <a:off x="4840135" y="994287"/>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2" name="Ovale 41">
            <a:extLst>
              <a:ext uri="{FF2B5EF4-FFF2-40B4-BE49-F238E27FC236}">
                <a16:creationId xmlns:a16="http://schemas.microsoft.com/office/drawing/2014/main" id="{D5F13668-8D4D-A24E-8BE3-C5846E6F9204}"/>
              </a:ext>
            </a:extLst>
          </p:cNvPr>
          <p:cNvSpPr/>
          <p:nvPr/>
        </p:nvSpPr>
        <p:spPr>
          <a:xfrm>
            <a:off x="7000506" y="996015"/>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39" name="Ovale 38">
            <a:extLst>
              <a:ext uri="{FF2B5EF4-FFF2-40B4-BE49-F238E27FC236}">
                <a16:creationId xmlns:a16="http://schemas.microsoft.com/office/drawing/2014/main" id="{AD7E8771-E5AB-BA4D-9DA3-D31D398CB442}"/>
              </a:ext>
            </a:extLst>
          </p:cNvPr>
          <p:cNvSpPr/>
          <p:nvPr/>
        </p:nvSpPr>
        <p:spPr>
          <a:xfrm>
            <a:off x="318363" y="994287"/>
            <a:ext cx="351197" cy="264888"/>
          </a:xfrm>
          <a:prstGeom prst="ellipse">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3" name="Rettangolo 2">
            <a:extLst>
              <a:ext uri="{FF2B5EF4-FFF2-40B4-BE49-F238E27FC236}">
                <a16:creationId xmlns:a16="http://schemas.microsoft.com/office/drawing/2014/main" id="{23542D73-2049-7043-A0CF-A228F5554B80}"/>
              </a:ext>
            </a:extLst>
          </p:cNvPr>
          <p:cNvSpPr/>
          <p:nvPr/>
        </p:nvSpPr>
        <p:spPr>
          <a:xfrm>
            <a:off x="420133"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4" name="Rettangolo 3">
            <a:extLst>
              <a:ext uri="{FF2B5EF4-FFF2-40B4-BE49-F238E27FC236}">
                <a16:creationId xmlns:a16="http://schemas.microsoft.com/office/drawing/2014/main" id="{F35EC7C2-1520-A840-AF94-7FE1788159D2}"/>
              </a:ext>
            </a:extLst>
          </p:cNvPr>
          <p:cNvSpPr/>
          <p:nvPr/>
        </p:nvSpPr>
        <p:spPr>
          <a:xfrm>
            <a:off x="2328569"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67" b="1" cap="all" dirty="0">
              <a:solidFill>
                <a:schemeClr val="bg1"/>
              </a:solidFill>
            </a:endParaRPr>
          </a:p>
        </p:txBody>
      </p:sp>
      <p:sp>
        <p:nvSpPr>
          <p:cNvPr id="5" name="Rettangolo 4">
            <a:extLst>
              <a:ext uri="{FF2B5EF4-FFF2-40B4-BE49-F238E27FC236}">
                <a16:creationId xmlns:a16="http://schemas.microsoft.com/office/drawing/2014/main" id="{48F5B175-7775-6C45-9E2C-06478B9C9074}"/>
              </a:ext>
            </a:extLst>
          </p:cNvPr>
          <p:cNvSpPr/>
          <p:nvPr/>
        </p:nvSpPr>
        <p:spPr>
          <a:xfrm>
            <a:off x="4237005"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 name="Rettangolo 5">
            <a:extLst>
              <a:ext uri="{FF2B5EF4-FFF2-40B4-BE49-F238E27FC236}">
                <a16:creationId xmlns:a16="http://schemas.microsoft.com/office/drawing/2014/main" id="{273DA15A-6060-2F44-9E0D-5839E5263566}"/>
              </a:ext>
            </a:extLst>
          </p:cNvPr>
          <p:cNvSpPr/>
          <p:nvPr/>
        </p:nvSpPr>
        <p:spPr>
          <a:xfrm>
            <a:off x="6145441"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 name="Rettangolo 6">
            <a:extLst>
              <a:ext uri="{FF2B5EF4-FFF2-40B4-BE49-F238E27FC236}">
                <a16:creationId xmlns:a16="http://schemas.microsoft.com/office/drawing/2014/main" id="{77E1808E-6FCF-F04C-B130-D7E3E6CA2026}"/>
              </a:ext>
            </a:extLst>
          </p:cNvPr>
          <p:cNvSpPr/>
          <p:nvPr/>
        </p:nvSpPr>
        <p:spPr>
          <a:xfrm>
            <a:off x="8053877"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8" name="Rettangolo 7">
            <a:extLst>
              <a:ext uri="{FF2B5EF4-FFF2-40B4-BE49-F238E27FC236}">
                <a16:creationId xmlns:a16="http://schemas.microsoft.com/office/drawing/2014/main" id="{7AC82121-0167-884A-8B0D-835EB8068AF7}"/>
              </a:ext>
            </a:extLst>
          </p:cNvPr>
          <p:cNvSpPr/>
          <p:nvPr/>
        </p:nvSpPr>
        <p:spPr>
          <a:xfrm>
            <a:off x="9962313" y="1596785"/>
            <a:ext cx="1784844" cy="1726787"/>
          </a:xfrm>
          <a:prstGeom prst="rect">
            <a:avLst/>
          </a:prstGeom>
          <a:solidFill>
            <a:schemeClr val="accent4">
              <a:lumMod val="75000"/>
              <a:alpha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20" name="Rettangolo 19">
            <a:extLst>
              <a:ext uri="{FF2B5EF4-FFF2-40B4-BE49-F238E27FC236}">
                <a16:creationId xmlns:a16="http://schemas.microsoft.com/office/drawing/2014/main" id="{6ED0A66D-39BD-EB4D-BAFD-41C6D3372BCF}"/>
              </a:ext>
            </a:extLst>
          </p:cNvPr>
          <p:cNvSpPr/>
          <p:nvPr/>
        </p:nvSpPr>
        <p:spPr>
          <a:xfrm>
            <a:off x="420133" y="3323572"/>
            <a:ext cx="1784844" cy="1782533"/>
          </a:xfrm>
          <a:prstGeom prst="rect">
            <a:avLst/>
          </a:prstGeom>
          <a:solidFill>
            <a:srgbClr val="FF93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24" name="Rettangolo 23">
            <a:extLst>
              <a:ext uri="{FF2B5EF4-FFF2-40B4-BE49-F238E27FC236}">
                <a16:creationId xmlns:a16="http://schemas.microsoft.com/office/drawing/2014/main" id="{FB7AA3AE-9FA9-594D-A0FE-AA35027C17DD}"/>
              </a:ext>
            </a:extLst>
          </p:cNvPr>
          <p:cNvSpPr/>
          <p:nvPr/>
        </p:nvSpPr>
        <p:spPr>
          <a:xfrm>
            <a:off x="2328569" y="3323572"/>
            <a:ext cx="1784844" cy="1782533"/>
          </a:xfrm>
          <a:prstGeom prst="rect">
            <a:avLst/>
          </a:prstGeom>
          <a:solidFill>
            <a:srgbClr val="FF93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67" b="1" cap="all" dirty="0">
              <a:solidFill>
                <a:schemeClr val="bg1"/>
              </a:solidFill>
            </a:endParaRPr>
          </a:p>
        </p:txBody>
      </p:sp>
      <p:sp>
        <p:nvSpPr>
          <p:cNvPr id="25" name="Rettangolo 24">
            <a:extLst>
              <a:ext uri="{FF2B5EF4-FFF2-40B4-BE49-F238E27FC236}">
                <a16:creationId xmlns:a16="http://schemas.microsoft.com/office/drawing/2014/main" id="{BBEEBC24-4CA7-A04C-8420-176E82C90BFC}"/>
              </a:ext>
            </a:extLst>
          </p:cNvPr>
          <p:cNvSpPr/>
          <p:nvPr/>
        </p:nvSpPr>
        <p:spPr>
          <a:xfrm>
            <a:off x="4237005" y="3323572"/>
            <a:ext cx="1784844" cy="1782533"/>
          </a:xfrm>
          <a:prstGeom prst="rect">
            <a:avLst/>
          </a:prstGeom>
          <a:solidFill>
            <a:srgbClr val="FF93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27" name="Rettangolo 26">
            <a:extLst>
              <a:ext uri="{FF2B5EF4-FFF2-40B4-BE49-F238E27FC236}">
                <a16:creationId xmlns:a16="http://schemas.microsoft.com/office/drawing/2014/main" id="{381E3E34-6B33-9047-B9BE-F5DFB016C557}"/>
              </a:ext>
            </a:extLst>
          </p:cNvPr>
          <p:cNvSpPr/>
          <p:nvPr/>
        </p:nvSpPr>
        <p:spPr>
          <a:xfrm>
            <a:off x="8053877" y="3323572"/>
            <a:ext cx="1784844" cy="1782533"/>
          </a:xfrm>
          <a:prstGeom prst="rect">
            <a:avLst/>
          </a:prstGeom>
          <a:solidFill>
            <a:srgbClr val="FF93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28" name="Rettangolo 27">
            <a:extLst>
              <a:ext uri="{FF2B5EF4-FFF2-40B4-BE49-F238E27FC236}">
                <a16:creationId xmlns:a16="http://schemas.microsoft.com/office/drawing/2014/main" id="{87E94BA9-9B85-9D49-83A5-C8AAC1FA22B9}"/>
              </a:ext>
            </a:extLst>
          </p:cNvPr>
          <p:cNvSpPr/>
          <p:nvPr/>
        </p:nvSpPr>
        <p:spPr>
          <a:xfrm>
            <a:off x="9962313" y="3323572"/>
            <a:ext cx="1784844" cy="1782533"/>
          </a:xfrm>
          <a:prstGeom prst="rect">
            <a:avLst/>
          </a:prstGeom>
          <a:solidFill>
            <a:srgbClr val="FF93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26" name="Rettangolo 25">
            <a:extLst>
              <a:ext uri="{FF2B5EF4-FFF2-40B4-BE49-F238E27FC236}">
                <a16:creationId xmlns:a16="http://schemas.microsoft.com/office/drawing/2014/main" id="{1C883E1B-84E0-2740-9AB7-51E3E7E9DEF1}"/>
              </a:ext>
            </a:extLst>
          </p:cNvPr>
          <p:cNvSpPr/>
          <p:nvPr/>
        </p:nvSpPr>
        <p:spPr>
          <a:xfrm>
            <a:off x="6145441" y="3323572"/>
            <a:ext cx="1784844" cy="1782533"/>
          </a:xfrm>
          <a:prstGeom prst="rect">
            <a:avLst/>
          </a:prstGeom>
          <a:solidFill>
            <a:srgbClr val="FF93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grpSp>
        <p:nvGrpSpPr>
          <p:cNvPr id="47" name="Gruppo 46">
            <a:extLst>
              <a:ext uri="{FF2B5EF4-FFF2-40B4-BE49-F238E27FC236}">
                <a16:creationId xmlns:a16="http://schemas.microsoft.com/office/drawing/2014/main" id="{55B7BC99-D8A3-D04D-B7EA-5A32CE72E789}"/>
              </a:ext>
            </a:extLst>
          </p:cNvPr>
          <p:cNvGrpSpPr/>
          <p:nvPr/>
        </p:nvGrpSpPr>
        <p:grpSpPr>
          <a:xfrm>
            <a:off x="318364" y="994287"/>
            <a:ext cx="11428793" cy="4111819"/>
            <a:chOff x="238772" y="745715"/>
            <a:chExt cx="8571595" cy="3083864"/>
          </a:xfrm>
        </p:grpSpPr>
        <p:sp>
          <p:nvSpPr>
            <p:cNvPr id="48" name="Rettangolo 47">
              <a:extLst>
                <a:ext uri="{FF2B5EF4-FFF2-40B4-BE49-F238E27FC236}">
                  <a16:creationId xmlns:a16="http://schemas.microsoft.com/office/drawing/2014/main" id="{95CC97AF-1E27-E347-84DC-88F4EC93738E}"/>
                </a:ext>
              </a:extLst>
            </p:cNvPr>
            <p:cNvSpPr/>
            <p:nvPr/>
          </p:nvSpPr>
          <p:spPr>
            <a:xfrm>
              <a:off x="315099"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49" name="Rettangolo 48">
              <a:extLst>
                <a:ext uri="{FF2B5EF4-FFF2-40B4-BE49-F238E27FC236}">
                  <a16:creationId xmlns:a16="http://schemas.microsoft.com/office/drawing/2014/main" id="{F1E587F7-D689-B343-B46F-E976FA5BB584}"/>
                </a:ext>
              </a:extLst>
            </p:cNvPr>
            <p:cNvSpPr/>
            <p:nvPr/>
          </p:nvSpPr>
          <p:spPr>
            <a:xfrm>
              <a:off x="1746426"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67" b="1" cap="all" dirty="0">
                <a:solidFill>
                  <a:schemeClr val="bg1"/>
                </a:solidFill>
              </a:endParaRPr>
            </a:p>
          </p:txBody>
        </p:sp>
        <p:sp>
          <p:nvSpPr>
            <p:cNvPr id="50" name="Rettangolo 49">
              <a:extLst>
                <a:ext uri="{FF2B5EF4-FFF2-40B4-BE49-F238E27FC236}">
                  <a16:creationId xmlns:a16="http://schemas.microsoft.com/office/drawing/2014/main" id="{3263449B-89A1-1747-A98B-84A2A707B65B}"/>
                </a:ext>
              </a:extLst>
            </p:cNvPr>
            <p:cNvSpPr/>
            <p:nvPr/>
          </p:nvSpPr>
          <p:spPr>
            <a:xfrm>
              <a:off x="6040407"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51" name="Rettangolo 50">
              <a:extLst>
                <a:ext uri="{FF2B5EF4-FFF2-40B4-BE49-F238E27FC236}">
                  <a16:creationId xmlns:a16="http://schemas.microsoft.com/office/drawing/2014/main" id="{BD0ABA1A-C686-F047-B68D-E7AF5A0016E3}"/>
                </a:ext>
              </a:extLst>
            </p:cNvPr>
            <p:cNvSpPr/>
            <p:nvPr/>
          </p:nvSpPr>
          <p:spPr>
            <a:xfrm>
              <a:off x="315099" y="2492679"/>
              <a:ext cx="1338633" cy="13369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52" name="Rettangolo 51">
              <a:extLst>
                <a:ext uri="{FF2B5EF4-FFF2-40B4-BE49-F238E27FC236}">
                  <a16:creationId xmlns:a16="http://schemas.microsoft.com/office/drawing/2014/main" id="{43F6C0FD-3AD4-8E4F-9F26-FD7CFE252708}"/>
                </a:ext>
              </a:extLst>
            </p:cNvPr>
            <p:cNvSpPr/>
            <p:nvPr/>
          </p:nvSpPr>
          <p:spPr>
            <a:xfrm>
              <a:off x="1746426" y="2492679"/>
              <a:ext cx="1338633" cy="13369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67" b="1" cap="all" dirty="0">
                <a:solidFill>
                  <a:schemeClr val="bg1"/>
                </a:solidFill>
              </a:endParaRPr>
            </a:p>
          </p:txBody>
        </p:sp>
        <p:sp>
          <p:nvSpPr>
            <p:cNvPr id="53" name="Rettangolo 52">
              <a:extLst>
                <a:ext uri="{FF2B5EF4-FFF2-40B4-BE49-F238E27FC236}">
                  <a16:creationId xmlns:a16="http://schemas.microsoft.com/office/drawing/2014/main" id="{E7BFB31C-B3CC-0741-A749-9F02DAC478E0}"/>
                </a:ext>
              </a:extLst>
            </p:cNvPr>
            <p:cNvSpPr/>
            <p:nvPr/>
          </p:nvSpPr>
          <p:spPr>
            <a:xfrm>
              <a:off x="7471734" y="2492679"/>
              <a:ext cx="1338633" cy="13369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54" name="Ovale 53">
              <a:extLst>
                <a:ext uri="{FF2B5EF4-FFF2-40B4-BE49-F238E27FC236}">
                  <a16:creationId xmlns:a16="http://schemas.microsoft.com/office/drawing/2014/main" id="{2AA3B2FE-2B0B-3847-889D-76E24589A598}"/>
                </a:ext>
              </a:extLst>
            </p:cNvPr>
            <p:cNvSpPr/>
            <p:nvPr/>
          </p:nvSpPr>
          <p:spPr>
            <a:xfrm>
              <a:off x="238772" y="745715"/>
              <a:ext cx="263398" cy="198666"/>
            </a:xfrm>
            <a:prstGeom prst="ellipse">
              <a:avLst/>
            </a:prstGeom>
            <a:solidFill>
              <a:srgbClr val="FF93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grpSp>
        <p:nvGrpSpPr>
          <p:cNvPr id="55" name="Gruppo 54">
            <a:extLst>
              <a:ext uri="{FF2B5EF4-FFF2-40B4-BE49-F238E27FC236}">
                <a16:creationId xmlns:a16="http://schemas.microsoft.com/office/drawing/2014/main" id="{8FF467E1-768D-C740-B80E-C2F2C751B278}"/>
              </a:ext>
            </a:extLst>
          </p:cNvPr>
          <p:cNvGrpSpPr/>
          <p:nvPr/>
        </p:nvGrpSpPr>
        <p:grpSpPr>
          <a:xfrm>
            <a:off x="2662636" y="994287"/>
            <a:ext cx="5267649" cy="4111819"/>
            <a:chOff x="1996976" y="745715"/>
            <a:chExt cx="3950737" cy="3083864"/>
          </a:xfrm>
        </p:grpSpPr>
        <p:sp>
          <p:nvSpPr>
            <p:cNvPr id="56" name="Rettangolo 55">
              <a:extLst>
                <a:ext uri="{FF2B5EF4-FFF2-40B4-BE49-F238E27FC236}">
                  <a16:creationId xmlns:a16="http://schemas.microsoft.com/office/drawing/2014/main" id="{1EE91571-E677-3D4D-8FBB-A4BB399C9FAE}"/>
                </a:ext>
              </a:extLst>
            </p:cNvPr>
            <p:cNvSpPr/>
            <p:nvPr/>
          </p:nvSpPr>
          <p:spPr>
            <a:xfrm>
              <a:off x="3177753" y="2492679"/>
              <a:ext cx="1338633" cy="13369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57" name="Rettangolo 56">
              <a:extLst>
                <a:ext uri="{FF2B5EF4-FFF2-40B4-BE49-F238E27FC236}">
                  <a16:creationId xmlns:a16="http://schemas.microsoft.com/office/drawing/2014/main" id="{F3979857-D95A-354E-96A8-F558F742CEAF}"/>
                </a:ext>
              </a:extLst>
            </p:cNvPr>
            <p:cNvSpPr/>
            <p:nvPr/>
          </p:nvSpPr>
          <p:spPr>
            <a:xfrm>
              <a:off x="4609080" y="2492679"/>
              <a:ext cx="1338633" cy="13369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58" name="Ovale 57">
              <a:extLst>
                <a:ext uri="{FF2B5EF4-FFF2-40B4-BE49-F238E27FC236}">
                  <a16:creationId xmlns:a16="http://schemas.microsoft.com/office/drawing/2014/main" id="{63CD2DAD-B7E1-CC4D-84B3-5CBF08DB88F6}"/>
                </a:ext>
              </a:extLst>
            </p:cNvPr>
            <p:cNvSpPr/>
            <p:nvPr/>
          </p:nvSpPr>
          <p:spPr>
            <a:xfrm>
              <a:off x="1996976" y="745715"/>
              <a:ext cx="263398" cy="198666"/>
            </a:xfrm>
            <a:prstGeom prst="ellipse">
              <a:avLst/>
            </a:prstGeom>
            <a:solidFill>
              <a:srgbClr val="FF9300"/>
            </a:solidFill>
            <a:ln>
              <a:solidFill>
                <a:srgbClr val="FF9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grpSp>
        <p:nvGrpSpPr>
          <p:cNvPr id="59" name="Gruppo 58">
            <a:extLst>
              <a:ext uri="{FF2B5EF4-FFF2-40B4-BE49-F238E27FC236}">
                <a16:creationId xmlns:a16="http://schemas.microsoft.com/office/drawing/2014/main" id="{0B50CE57-B18E-334A-99F3-12C02758B6B2}"/>
              </a:ext>
            </a:extLst>
          </p:cNvPr>
          <p:cNvGrpSpPr/>
          <p:nvPr/>
        </p:nvGrpSpPr>
        <p:grpSpPr>
          <a:xfrm>
            <a:off x="420132" y="994287"/>
            <a:ext cx="11327024" cy="4111819"/>
            <a:chOff x="315099" y="745715"/>
            <a:chExt cx="8495268" cy="3083864"/>
          </a:xfrm>
        </p:grpSpPr>
        <p:sp>
          <p:nvSpPr>
            <p:cNvPr id="60" name="Rettangolo 59">
              <a:extLst>
                <a:ext uri="{FF2B5EF4-FFF2-40B4-BE49-F238E27FC236}">
                  <a16:creationId xmlns:a16="http://schemas.microsoft.com/office/drawing/2014/main" id="{F946182C-46D4-124F-BE75-E273478DC7D4}"/>
                </a:ext>
              </a:extLst>
            </p:cNvPr>
            <p:cNvSpPr/>
            <p:nvPr/>
          </p:nvSpPr>
          <p:spPr>
            <a:xfrm>
              <a:off x="3177753"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1" name="Rettangolo 60">
              <a:extLst>
                <a:ext uri="{FF2B5EF4-FFF2-40B4-BE49-F238E27FC236}">
                  <a16:creationId xmlns:a16="http://schemas.microsoft.com/office/drawing/2014/main" id="{461ECAA2-4EEE-8347-A5DB-70809C108C45}"/>
                </a:ext>
              </a:extLst>
            </p:cNvPr>
            <p:cNvSpPr/>
            <p:nvPr/>
          </p:nvSpPr>
          <p:spPr>
            <a:xfrm>
              <a:off x="4609080"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2" name="Rettangolo 61">
              <a:extLst>
                <a:ext uri="{FF2B5EF4-FFF2-40B4-BE49-F238E27FC236}">
                  <a16:creationId xmlns:a16="http://schemas.microsoft.com/office/drawing/2014/main" id="{4F45314B-69AE-F848-804B-7C260FCD8647}"/>
                </a:ext>
              </a:extLst>
            </p:cNvPr>
            <p:cNvSpPr/>
            <p:nvPr/>
          </p:nvSpPr>
          <p:spPr>
            <a:xfrm>
              <a:off x="7471734" y="1197589"/>
              <a:ext cx="1338633" cy="1295090"/>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3" name="Rettangolo 62">
              <a:extLst>
                <a:ext uri="{FF2B5EF4-FFF2-40B4-BE49-F238E27FC236}">
                  <a16:creationId xmlns:a16="http://schemas.microsoft.com/office/drawing/2014/main" id="{E83481C5-9CB3-FD47-AEA6-2997A0B64558}"/>
                </a:ext>
              </a:extLst>
            </p:cNvPr>
            <p:cNvSpPr/>
            <p:nvPr/>
          </p:nvSpPr>
          <p:spPr>
            <a:xfrm>
              <a:off x="6040407" y="2492679"/>
              <a:ext cx="1338633" cy="1336900"/>
            </a:xfrm>
            <a:prstGeom prst="rect">
              <a:avLst/>
            </a:prstGeom>
            <a:solidFill>
              <a:srgbClr val="FF93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4" name="Rettangolo 63">
              <a:extLst>
                <a:ext uri="{FF2B5EF4-FFF2-40B4-BE49-F238E27FC236}">
                  <a16:creationId xmlns:a16="http://schemas.microsoft.com/office/drawing/2014/main" id="{4FBBA110-8E3B-0845-A37E-6388215F1264}"/>
                </a:ext>
              </a:extLst>
            </p:cNvPr>
            <p:cNvSpPr/>
            <p:nvPr/>
          </p:nvSpPr>
          <p:spPr>
            <a:xfrm>
              <a:off x="315099"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65" name="Ovale 64">
              <a:extLst>
                <a:ext uri="{FF2B5EF4-FFF2-40B4-BE49-F238E27FC236}">
                  <a16:creationId xmlns:a16="http://schemas.microsoft.com/office/drawing/2014/main" id="{6E9F6911-EADB-8A41-A200-0A36CA4C5028}"/>
                </a:ext>
              </a:extLst>
            </p:cNvPr>
            <p:cNvSpPr/>
            <p:nvPr/>
          </p:nvSpPr>
          <p:spPr>
            <a:xfrm>
              <a:off x="3630101" y="745715"/>
              <a:ext cx="263398" cy="198666"/>
            </a:xfrm>
            <a:prstGeom prst="ellipse">
              <a:avLst/>
            </a:prstGeom>
            <a:solidFill>
              <a:srgbClr val="FF9300"/>
            </a:solidFill>
            <a:ln>
              <a:solidFill>
                <a:srgbClr val="FF9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grpSp>
        <p:nvGrpSpPr>
          <p:cNvPr id="73" name="Gruppo 72">
            <a:extLst>
              <a:ext uri="{FF2B5EF4-FFF2-40B4-BE49-F238E27FC236}">
                <a16:creationId xmlns:a16="http://schemas.microsoft.com/office/drawing/2014/main" id="{5FF55118-6440-A645-B278-509D475A433A}"/>
              </a:ext>
            </a:extLst>
          </p:cNvPr>
          <p:cNvGrpSpPr/>
          <p:nvPr/>
        </p:nvGrpSpPr>
        <p:grpSpPr>
          <a:xfrm>
            <a:off x="420133" y="996015"/>
            <a:ext cx="9418588" cy="4110091"/>
            <a:chOff x="315099" y="747011"/>
            <a:chExt cx="7063941" cy="3082568"/>
          </a:xfrm>
        </p:grpSpPr>
        <p:sp>
          <p:nvSpPr>
            <p:cNvPr id="74" name="Rettangolo 73">
              <a:extLst>
                <a:ext uri="{FF2B5EF4-FFF2-40B4-BE49-F238E27FC236}">
                  <a16:creationId xmlns:a16="http://schemas.microsoft.com/office/drawing/2014/main" id="{433E2349-AF37-D443-8C52-897EBFB327AB}"/>
                </a:ext>
              </a:extLst>
            </p:cNvPr>
            <p:cNvSpPr/>
            <p:nvPr/>
          </p:nvSpPr>
          <p:spPr>
            <a:xfrm>
              <a:off x="315099"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5" name="Rettangolo 74">
              <a:extLst>
                <a:ext uri="{FF2B5EF4-FFF2-40B4-BE49-F238E27FC236}">
                  <a16:creationId xmlns:a16="http://schemas.microsoft.com/office/drawing/2014/main" id="{291E84F2-6C6B-0B4A-8A6F-FD7231554A5E}"/>
                </a:ext>
              </a:extLst>
            </p:cNvPr>
            <p:cNvSpPr/>
            <p:nvPr/>
          </p:nvSpPr>
          <p:spPr>
            <a:xfrm>
              <a:off x="1746426"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6" name="Rettangolo 75">
              <a:extLst>
                <a:ext uri="{FF2B5EF4-FFF2-40B4-BE49-F238E27FC236}">
                  <a16:creationId xmlns:a16="http://schemas.microsoft.com/office/drawing/2014/main" id="{336F7E13-C14B-C843-9F4E-18BCB35F0421}"/>
                </a:ext>
              </a:extLst>
            </p:cNvPr>
            <p:cNvSpPr/>
            <p:nvPr/>
          </p:nvSpPr>
          <p:spPr>
            <a:xfrm>
              <a:off x="6040407"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7" name="Rettangolo 76">
              <a:extLst>
                <a:ext uri="{FF2B5EF4-FFF2-40B4-BE49-F238E27FC236}">
                  <a16:creationId xmlns:a16="http://schemas.microsoft.com/office/drawing/2014/main" id="{CF97C5AB-952A-1647-85B7-DB7D95EDB215}"/>
                </a:ext>
              </a:extLst>
            </p:cNvPr>
            <p:cNvSpPr/>
            <p:nvPr/>
          </p:nvSpPr>
          <p:spPr>
            <a:xfrm>
              <a:off x="315099"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78" name="Ovale 77">
              <a:extLst>
                <a:ext uri="{FF2B5EF4-FFF2-40B4-BE49-F238E27FC236}">
                  <a16:creationId xmlns:a16="http://schemas.microsoft.com/office/drawing/2014/main" id="{61A175B9-31D7-8C46-B67E-F2B6A1E62593}"/>
                </a:ext>
              </a:extLst>
            </p:cNvPr>
            <p:cNvSpPr/>
            <p:nvPr/>
          </p:nvSpPr>
          <p:spPr>
            <a:xfrm>
              <a:off x="5250379" y="747011"/>
              <a:ext cx="263398" cy="198666"/>
            </a:xfrm>
            <a:prstGeom prst="ellipse">
              <a:avLst/>
            </a:prstGeom>
            <a:solidFill>
              <a:srgbClr val="FF93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grpSp>
        <p:nvGrpSpPr>
          <p:cNvPr id="85" name="Gruppo 84">
            <a:extLst>
              <a:ext uri="{FF2B5EF4-FFF2-40B4-BE49-F238E27FC236}">
                <a16:creationId xmlns:a16="http://schemas.microsoft.com/office/drawing/2014/main" id="{95FC3F8B-158F-784E-89C0-357AC3C4FAD4}"/>
              </a:ext>
            </a:extLst>
          </p:cNvPr>
          <p:cNvGrpSpPr/>
          <p:nvPr/>
        </p:nvGrpSpPr>
        <p:grpSpPr>
          <a:xfrm>
            <a:off x="2328568" y="994287"/>
            <a:ext cx="7220861" cy="4111819"/>
            <a:chOff x="1746426" y="745715"/>
            <a:chExt cx="5415646" cy="3083864"/>
          </a:xfrm>
        </p:grpSpPr>
        <p:sp>
          <p:nvSpPr>
            <p:cNvPr id="86" name="Rettangolo 85">
              <a:extLst>
                <a:ext uri="{FF2B5EF4-FFF2-40B4-BE49-F238E27FC236}">
                  <a16:creationId xmlns:a16="http://schemas.microsoft.com/office/drawing/2014/main" id="{A8EAED08-D1FC-0746-9628-06217E179107}"/>
                </a:ext>
              </a:extLst>
            </p:cNvPr>
            <p:cNvSpPr/>
            <p:nvPr/>
          </p:nvSpPr>
          <p:spPr>
            <a:xfrm>
              <a:off x="1746426"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87" name="Ovale 86">
              <a:extLst>
                <a:ext uri="{FF2B5EF4-FFF2-40B4-BE49-F238E27FC236}">
                  <a16:creationId xmlns:a16="http://schemas.microsoft.com/office/drawing/2014/main" id="{1ABAAAEF-B590-C449-A3D1-3E0F527057AC}"/>
                </a:ext>
              </a:extLst>
            </p:cNvPr>
            <p:cNvSpPr/>
            <p:nvPr/>
          </p:nvSpPr>
          <p:spPr>
            <a:xfrm>
              <a:off x="6898674" y="745715"/>
              <a:ext cx="263398" cy="198666"/>
            </a:xfrm>
            <a:prstGeom prst="ellipse">
              <a:avLst/>
            </a:prstGeom>
            <a:solidFill>
              <a:srgbClr val="FF9300"/>
            </a:solidFill>
            <a:ln>
              <a:solidFill>
                <a:srgbClr val="FF9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grpSp>
        <p:nvGrpSpPr>
          <p:cNvPr id="88" name="Gruppo 87">
            <a:extLst>
              <a:ext uri="{FF2B5EF4-FFF2-40B4-BE49-F238E27FC236}">
                <a16:creationId xmlns:a16="http://schemas.microsoft.com/office/drawing/2014/main" id="{4DA1E56D-1A3F-4E43-8CB5-80291DFB8D83}"/>
              </a:ext>
            </a:extLst>
          </p:cNvPr>
          <p:cNvGrpSpPr/>
          <p:nvPr/>
        </p:nvGrpSpPr>
        <p:grpSpPr>
          <a:xfrm>
            <a:off x="4237004" y="975759"/>
            <a:ext cx="7510152" cy="4130347"/>
            <a:chOff x="3177753" y="731819"/>
            <a:chExt cx="5632614" cy="3097760"/>
          </a:xfrm>
        </p:grpSpPr>
        <p:sp>
          <p:nvSpPr>
            <p:cNvPr id="89" name="Rettangolo 88">
              <a:extLst>
                <a:ext uri="{FF2B5EF4-FFF2-40B4-BE49-F238E27FC236}">
                  <a16:creationId xmlns:a16="http://schemas.microsoft.com/office/drawing/2014/main" id="{09B73542-DA58-5F4A-BB93-C4710B4E8AAB}"/>
                </a:ext>
              </a:extLst>
            </p:cNvPr>
            <p:cNvSpPr/>
            <p:nvPr/>
          </p:nvSpPr>
          <p:spPr>
            <a:xfrm>
              <a:off x="7471734"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0" name="Rettangolo 89">
              <a:extLst>
                <a:ext uri="{FF2B5EF4-FFF2-40B4-BE49-F238E27FC236}">
                  <a16:creationId xmlns:a16="http://schemas.microsoft.com/office/drawing/2014/main" id="{B94A6208-40BD-3D4F-9486-C2B431797685}"/>
                </a:ext>
              </a:extLst>
            </p:cNvPr>
            <p:cNvSpPr/>
            <p:nvPr/>
          </p:nvSpPr>
          <p:spPr>
            <a:xfrm>
              <a:off x="3177753"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1" name="Rettangolo 90">
              <a:extLst>
                <a:ext uri="{FF2B5EF4-FFF2-40B4-BE49-F238E27FC236}">
                  <a16:creationId xmlns:a16="http://schemas.microsoft.com/office/drawing/2014/main" id="{A9CC1B07-90AD-3B48-BC8E-32B76DB54930}"/>
                </a:ext>
              </a:extLst>
            </p:cNvPr>
            <p:cNvSpPr/>
            <p:nvPr/>
          </p:nvSpPr>
          <p:spPr>
            <a:xfrm>
              <a:off x="4609080"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2" name="Rettangolo 91">
              <a:extLst>
                <a:ext uri="{FF2B5EF4-FFF2-40B4-BE49-F238E27FC236}">
                  <a16:creationId xmlns:a16="http://schemas.microsoft.com/office/drawing/2014/main" id="{85581FE2-BA08-544E-828C-0D846AE82576}"/>
                </a:ext>
              </a:extLst>
            </p:cNvPr>
            <p:cNvSpPr/>
            <p:nvPr/>
          </p:nvSpPr>
          <p:spPr>
            <a:xfrm>
              <a:off x="3177753"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3" name="Rettangolo 92">
              <a:extLst>
                <a:ext uri="{FF2B5EF4-FFF2-40B4-BE49-F238E27FC236}">
                  <a16:creationId xmlns:a16="http://schemas.microsoft.com/office/drawing/2014/main" id="{AB21882E-725B-9843-8722-62928056DFB9}"/>
                </a:ext>
              </a:extLst>
            </p:cNvPr>
            <p:cNvSpPr/>
            <p:nvPr/>
          </p:nvSpPr>
          <p:spPr>
            <a:xfrm>
              <a:off x="4609080"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4" name="Rettangolo 93">
              <a:extLst>
                <a:ext uri="{FF2B5EF4-FFF2-40B4-BE49-F238E27FC236}">
                  <a16:creationId xmlns:a16="http://schemas.microsoft.com/office/drawing/2014/main" id="{105F3A92-513A-004E-B94C-0BB5BB57843E}"/>
                </a:ext>
              </a:extLst>
            </p:cNvPr>
            <p:cNvSpPr/>
            <p:nvPr/>
          </p:nvSpPr>
          <p:spPr>
            <a:xfrm>
              <a:off x="7471734" y="1197589"/>
              <a:ext cx="1338633" cy="129509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5" name="Rettangolo 94">
              <a:extLst>
                <a:ext uri="{FF2B5EF4-FFF2-40B4-BE49-F238E27FC236}">
                  <a16:creationId xmlns:a16="http://schemas.microsoft.com/office/drawing/2014/main" id="{E916793B-84F9-0A4D-87A0-3E598AC2D380}"/>
                </a:ext>
              </a:extLst>
            </p:cNvPr>
            <p:cNvSpPr/>
            <p:nvPr/>
          </p:nvSpPr>
          <p:spPr>
            <a:xfrm>
              <a:off x="6040407" y="2492679"/>
              <a:ext cx="1338633" cy="1336900"/>
            </a:xfrm>
            <a:prstGeom prst="rect">
              <a:avLst/>
            </a:prstGeom>
            <a:solidFill>
              <a:schemeClr val="bg1">
                <a:lumMod val="85000"/>
              </a:schemeClr>
            </a:solidFill>
            <a:ln w="50800">
              <a:solidFill>
                <a:srgbClr val="009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solidFill>
                  <a:schemeClr val="bg1"/>
                </a:solidFill>
              </a:endParaRPr>
            </a:p>
          </p:txBody>
        </p:sp>
        <p:sp>
          <p:nvSpPr>
            <p:cNvPr id="96" name="Ovale 95">
              <a:extLst>
                <a:ext uri="{FF2B5EF4-FFF2-40B4-BE49-F238E27FC236}">
                  <a16:creationId xmlns:a16="http://schemas.microsoft.com/office/drawing/2014/main" id="{330E7F6C-3256-464B-8037-AE5FCD3600D1}"/>
                </a:ext>
              </a:extLst>
            </p:cNvPr>
            <p:cNvSpPr/>
            <p:nvPr/>
          </p:nvSpPr>
          <p:spPr>
            <a:xfrm>
              <a:off x="8427213" y="731819"/>
              <a:ext cx="263398" cy="198666"/>
            </a:xfrm>
            <a:prstGeom prst="ellipse">
              <a:avLst/>
            </a:prstGeom>
            <a:solidFill>
              <a:srgbClr val="FF9300"/>
            </a:solidFill>
            <a:ln>
              <a:solidFill>
                <a:srgbClr val="FF9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grpSp>
      <p:sp>
        <p:nvSpPr>
          <p:cNvPr id="17" name="CasellaDiTesto 16">
            <a:extLst>
              <a:ext uri="{FF2B5EF4-FFF2-40B4-BE49-F238E27FC236}">
                <a16:creationId xmlns:a16="http://schemas.microsoft.com/office/drawing/2014/main" id="{DE4630F5-9FCD-4E46-AAF2-CE0C789DC2C9}"/>
              </a:ext>
            </a:extLst>
          </p:cNvPr>
          <p:cNvSpPr txBox="1"/>
          <p:nvPr/>
        </p:nvSpPr>
        <p:spPr>
          <a:xfrm>
            <a:off x="420133" y="2384313"/>
            <a:ext cx="1784844" cy="1323439"/>
          </a:xfrm>
          <a:prstGeom prst="rect">
            <a:avLst/>
          </a:prstGeom>
          <a:noFill/>
        </p:spPr>
        <p:txBody>
          <a:bodyPr wrap="square" rtlCol="0">
            <a:spAutoFit/>
          </a:bodyPr>
          <a:lstStyle/>
          <a:p>
            <a:pPr algn="ctr"/>
            <a:r>
              <a:rPr lang="it-IT" sz="1600" b="1" dirty="0">
                <a:solidFill>
                  <a:schemeClr val="bg1"/>
                </a:solidFill>
              </a:rPr>
              <a:t>FASE 1</a:t>
            </a:r>
          </a:p>
          <a:p>
            <a:pPr algn="ctr"/>
            <a:r>
              <a:rPr lang="it-IT" sz="1600" b="1" dirty="0">
                <a:solidFill>
                  <a:schemeClr val="bg1"/>
                </a:solidFill>
              </a:rPr>
              <a:t>Analisi dei </a:t>
            </a:r>
            <a:r>
              <a:rPr lang="it-IT" sz="1600" b="1" cap="all" dirty="0">
                <a:solidFill>
                  <a:schemeClr val="bg1"/>
                </a:solidFill>
              </a:rPr>
              <a:t>fabbisogni</a:t>
            </a:r>
            <a:r>
              <a:rPr lang="it-IT" sz="1600" b="1" dirty="0">
                <a:solidFill>
                  <a:schemeClr val="bg1"/>
                </a:solidFill>
              </a:rPr>
              <a:t> e individuazione dei  contesti territoriali</a:t>
            </a:r>
          </a:p>
        </p:txBody>
      </p:sp>
      <p:sp>
        <p:nvSpPr>
          <p:cNvPr id="18" name="CasellaDiTesto 17">
            <a:extLst>
              <a:ext uri="{FF2B5EF4-FFF2-40B4-BE49-F238E27FC236}">
                <a16:creationId xmlns:a16="http://schemas.microsoft.com/office/drawing/2014/main" id="{11B4DAB9-60EF-AD43-B2CD-6F7F3D2820F2}"/>
              </a:ext>
            </a:extLst>
          </p:cNvPr>
          <p:cNvSpPr txBox="1"/>
          <p:nvPr/>
        </p:nvSpPr>
        <p:spPr>
          <a:xfrm>
            <a:off x="2337887" y="2733126"/>
            <a:ext cx="1784844" cy="872098"/>
          </a:xfrm>
          <a:prstGeom prst="rect">
            <a:avLst/>
          </a:prstGeom>
          <a:noFill/>
        </p:spPr>
        <p:txBody>
          <a:bodyPr wrap="square" rtlCol="0">
            <a:spAutoFit/>
          </a:bodyPr>
          <a:lstStyle/>
          <a:p>
            <a:pPr algn="ctr"/>
            <a:r>
              <a:rPr lang="it-IT" sz="1600" b="1" dirty="0">
                <a:solidFill>
                  <a:schemeClr val="bg1"/>
                </a:solidFill>
              </a:rPr>
              <a:t>FASE 2</a:t>
            </a:r>
          </a:p>
          <a:p>
            <a:pPr algn="ctr"/>
            <a:r>
              <a:rPr lang="it-IT" sz="1600" b="1" dirty="0">
                <a:solidFill>
                  <a:schemeClr val="bg1"/>
                </a:solidFill>
              </a:rPr>
              <a:t>Analisi per tipo di </a:t>
            </a:r>
            <a:r>
              <a:rPr lang="it-IT" sz="1867" b="1" cap="all" dirty="0">
                <a:solidFill>
                  <a:schemeClr val="bg1"/>
                </a:solidFill>
              </a:rPr>
              <a:t>rischio</a:t>
            </a:r>
          </a:p>
        </p:txBody>
      </p:sp>
      <p:sp>
        <p:nvSpPr>
          <p:cNvPr id="19" name="CasellaDiTesto 18">
            <a:extLst>
              <a:ext uri="{FF2B5EF4-FFF2-40B4-BE49-F238E27FC236}">
                <a16:creationId xmlns:a16="http://schemas.microsoft.com/office/drawing/2014/main" id="{117BC708-DB9E-3840-A993-FCD973FEDC4C}"/>
              </a:ext>
            </a:extLst>
          </p:cNvPr>
          <p:cNvSpPr txBox="1"/>
          <p:nvPr/>
        </p:nvSpPr>
        <p:spPr>
          <a:xfrm>
            <a:off x="4210985" y="1748240"/>
            <a:ext cx="1784844" cy="2841868"/>
          </a:xfrm>
          <a:prstGeom prst="rect">
            <a:avLst/>
          </a:prstGeom>
          <a:noFill/>
        </p:spPr>
        <p:txBody>
          <a:bodyPr wrap="square" rtlCol="0">
            <a:spAutoFit/>
          </a:bodyPr>
          <a:lstStyle/>
          <a:p>
            <a:pPr algn="ctr"/>
            <a:r>
              <a:rPr lang="it-IT" sz="1600" b="1" dirty="0">
                <a:solidFill>
                  <a:schemeClr val="bg1"/>
                </a:solidFill>
              </a:rPr>
              <a:t>FASE 3</a:t>
            </a:r>
          </a:p>
          <a:p>
            <a:pPr algn="ctr"/>
            <a:r>
              <a:rPr lang="it-IT" sz="1600" b="1" dirty="0">
                <a:solidFill>
                  <a:schemeClr val="bg1"/>
                </a:solidFill>
              </a:rPr>
              <a:t>Analisi ed eventuale aggiornamento e implementazione dei </a:t>
            </a:r>
            <a:r>
              <a:rPr lang="it-IT" sz="1867" b="1" cap="all" dirty="0">
                <a:solidFill>
                  <a:schemeClr val="bg1"/>
                </a:solidFill>
              </a:rPr>
              <a:t>Piani</a:t>
            </a:r>
            <a:r>
              <a:rPr lang="it-IT" sz="1600" b="1" dirty="0">
                <a:solidFill>
                  <a:schemeClr val="bg1"/>
                </a:solidFill>
              </a:rPr>
              <a:t> di emergenza</a:t>
            </a:r>
          </a:p>
          <a:p>
            <a:pPr algn="ctr"/>
            <a:r>
              <a:rPr lang="it-IT" sz="1600" b="1" dirty="0">
                <a:solidFill>
                  <a:schemeClr val="bg1"/>
                </a:solidFill>
              </a:rPr>
              <a:t>comunali, intercomunali, sovracomunali e regionali</a:t>
            </a:r>
          </a:p>
        </p:txBody>
      </p:sp>
      <p:sp>
        <p:nvSpPr>
          <p:cNvPr id="21" name="CasellaDiTesto 20">
            <a:extLst>
              <a:ext uri="{FF2B5EF4-FFF2-40B4-BE49-F238E27FC236}">
                <a16:creationId xmlns:a16="http://schemas.microsoft.com/office/drawing/2014/main" id="{F72009C8-30D9-3643-A1C9-C5527540F3DE}"/>
              </a:ext>
            </a:extLst>
          </p:cNvPr>
          <p:cNvSpPr txBox="1"/>
          <p:nvPr/>
        </p:nvSpPr>
        <p:spPr>
          <a:xfrm>
            <a:off x="6119421" y="2350594"/>
            <a:ext cx="1784844" cy="1610762"/>
          </a:xfrm>
          <a:prstGeom prst="rect">
            <a:avLst/>
          </a:prstGeom>
          <a:noFill/>
        </p:spPr>
        <p:txBody>
          <a:bodyPr wrap="square" rtlCol="0">
            <a:spAutoFit/>
          </a:bodyPr>
          <a:lstStyle/>
          <a:p>
            <a:pPr algn="ctr"/>
            <a:r>
              <a:rPr lang="it-IT" sz="1600" b="1" dirty="0">
                <a:solidFill>
                  <a:schemeClr val="bg1"/>
                </a:solidFill>
              </a:rPr>
              <a:t>FASE 4</a:t>
            </a:r>
          </a:p>
          <a:p>
            <a:pPr algn="ctr"/>
            <a:r>
              <a:rPr lang="it-IT" sz="1600" b="1" dirty="0">
                <a:solidFill>
                  <a:schemeClr val="bg1"/>
                </a:solidFill>
              </a:rPr>
              <a:t>Valutazione </a:t>
            </a:r>
            <a:r>
              <a:rPr lang="it-IT" sz="1867" b="1" cap="all" dirty="0">
                <a:solidFill>
                  <a:schemeClr val="bg1"/>
                </a:solidFill>
              </a:rPr>
              <a:t>operatività</a:t>
            </a:r>
            <a:r>
              <a:rPr lang="it-IT" sz="1600" b="1" dirty="0">
                <a:solidFill>
                  <a:schemeClr val="bg1"/>
                </a:solidFill>
              </a:rPr>
              <a:t>̀ del sistema di risposta in caso di emergenza</a:t>
            </a:r>
          </a:p>
        </p:txBody>
      </p:sp>
      <p:sp>
        <p:nvSpPr>
          <p:cNvPr id="22" name="CasellaDiTesto 21">
            <a:extLst>
              <a:ext uri="{FF2B5EF4-FFF2-40B4-BE49-F238E27FC236}">
                <a16:creationId xmlns:a16="http://schemas.microsoft.com/office/drawing/2014/main" id="{9DBA18E8-B222-5C47-B9E8-DB376232584A}"/>
              </a:ext>
            </a:extLst>
          </p:cNvPr>
          <p:cNvSpPr txBox="1"/>
          <p:nvPr/>
        </p:nvSpPr>
        <p:spPr>
          <a:xfrm>
            <a:off x="8053877" y="1792045"/>
            <a:ext cx="1784844" cy="3088089"/>
          </a:xfrm>
          <a:prstGeom prst="rect">
            <a:avLst/>
          </a:prstGeom>
          <a:noFill/>
        </p:spPr>
        <p:txBody>
          <a:bodyPr wrap="square" rtlCol="0">
            <a:spAutoFit/>
          </a:bodyPr>
          <a:lstStyle/>
          <a:p>
            <a:pPr algn="ctr"/>
            <a:r>
              <a:rPr lang="it-IT" sz="1600" b="1" dirty="0">
                <a:solidFill>
                  <a:schemeClr val="bg1"/>
                </a:solidFill>
              </a:rPr>
              <a:t>FASE 5</a:t>
            </a:r>
          </a:p>
          <a:p>
            <a:pPr algn="ctr"/>
            <a:r>
              <a:rPr lang="it-IT" sz="1600" b="1" dirty="0">
                <a:solidFill>
                  <a:schemeClr val="bg1"/>
                </a:solidFill>
              </a:rPr>
              <a:t>Programmazione degli </a:t>
            </a:r>
            <a:r>
              <a:rPr lang="it-IT" sz="1867" b="1" cap="all" dirty="0">
                <a:solidFill>
                  <a:schemeClr val="bg1"/>
                </a:solidFill>
              </a:rPr>
              <a:t>interventi</a:t>
            </a:r>
            <a:r>
              <a:rPr lang="it-IT" sz="1600" b="1" dirty="0">
                <a:solidFill>
                  <a:schemeClr val="bg1"/>
                </a:solidFill>
              </a:rPr>
              <a:t> per la mitigazione delle condizioni di rischio e per il</a:t>
            </a:r>
          </a:p>
          <a:p>
            <a:pPr algn="ctr"/>
            <a:r>
              <a:rPr lang="it-IT" sz="1600" b="1" dirty="0">
                <a:solidFill>
                  <a:schemeClr val="bg1"/>
                </a:solidFill>
              </a:rPr>
              <a:t>miglioramento dell’operatività del sistema di gestione dell’emergenza</a:t>
            </a:r>
          </a:p>
        </p:txBody>
      </p:sp>
      <p:sp>
        <p:nvSpPr>
          <p:cNvPr id="23" name="CasellaDiTesto 22">
            <a:extLst>
              <a:ext uri="{FF2B5EF4-FFF2-40B4-BE49-F238E27FC236}">
                <a16:creationId xmlns:a16="http://schemas.microsoft.com/office/drawing/2014/main" id="{093A73CB-4952-D847-B374-461DB306F5D6}"/>
              </a:ext>
            </a:extLst>
          </p:cNvPr>
          <p:cNvSpPr txBox="1"/>
          <p:nvPr/>
        </p:nvSpPr>
        <p:spPr>
          <a:xfrm>
            <a:off x="9962313" y="2486904"/>
            <a:ext cx="1784844" cy="1364541"/>
          </a:xfrm>
          <a:prstGeom prst="rect">
            <a:avLst/>
          </a:prstGeom>
          <a:noFill/>
        </p:spPr>
        <p:txBody>
          <a:bodyPr wrap="square" rtlCol="0">
            <a:spAutoFit/>
          </a:bodyPr>
          <a:lstStyle/>
          <a:p>
            <a:pPr algn="ctr"/>
            <a:r>
              <a:rPr lang="it-IT" sz="1600" b="1" dirty="0">
                <a:solidFill>
                  <a:schemeClr val="bg1"/>
                </a:solidFill>
              </a:rPr>
              <a:t>FASE 6</a:t>
            </a:r>
          </a:p>
          <a:p>
            <a:pPr algn="ctr"/>
            <a:r>
              <a:rPr lang="it-IT" sz="1600" b="1" dirty="0">
                <a:solidFill>
                  <a:schemeClr val="bg1"/>
                </a:solidFill>
              </a:rPr>
              <a:t>Valutazione complessiva dell’</a:t>
            </a:r>
            <a:r>
              <a:rPr lang="it-IT" sz="1867" b="1" cap="all" dirty="0">
                <a:solidFill>
                  <a:schemeClr val="bg1"/>
                </a:solidFill>
              </a:rPr>
              <a:t>efficacia </a:t>
            </a:r>
            <a:r>
              <a:rPr lang="it-IT" sz="1600" b="1" dirty="0">
                <a:solidFill>
                  <a:schemeClr val="bg1"/>
                </a:solidFill>
              </a:rPr>
              <a:t>degli interventi</a:t>
            </a:r>
          </a:p>
        </p:txBody>
      </p:sp>
      <p:sp>
        <p:nvSpPr>
          <p:cNvPr id="2" name="Rettangolo 1">
            <a:extLst>
              <a:ext uri="{FF2B5EF4-FFF2-40B4-BE49-F238E27FC236}">
                <a16:creationId xmlns:a16="http://schemas.microsoft.com/office/drawing/2014/main" id="{EF5D65A8-AC2B-4945-9769-00B2B8C45FB3}"/>
              </a:ext>
            </a:extLst>
          </p:cNvPr>
          <p:cNvSpPr/>
          <p:nvPr/>
        </p:nvSpPr>
        <p:spPr>
          <a:xfrm>
            <a:off x="-84471" y="1521861"/>
            <a:ext cx="805669" cy="1231106"/>
          </a:xfrm>
          <a:prstGeom prst="rect">
            <a:avLst/>
          </a:prstGeom>
          <a:noFill/>
        </p:spPr>
        <p:txBody>
          <a:bodyPr wrap="none" lIns="121920" tIns="60960" rIns="121920" bIns="60960">
            <a:spAutoFit/>
            <a:scene3d>
              <a:camera prst="orthographicFront"/>
              <a:lightRig rig="soft" dir="t">
                <a:rot lat="0" lon="0" rev="15600000"/>
              </a:lightRig>
            </a:scene3d>
            <a:sp3d extrusionH="57150" prstMaterial="softEdge">
              <a:bevelT w="25400" h="38100"/>
            </a:sp3d>
          </a:bodyPr>
          <a:lstStyle/>
          <a:p>
            <a:pPr algn="ctr"/>
            <a:r>
              <a:rPr lang="it-IT" sz="7200" b="1" dirty="0">
                <a:ln/>
                <a:solidFill>
                  <a:srgbClr val="FF9300"/>
                </a:solidFill>
              </a:rPr>
              <a:t>A</a:t>
            </a:r>
          </a:p>
        </p:txBody>
      </p:sp>
      <p:sp>
        <p:nvSpPr>
          <p:cNvPr id="29" name="Rettangolo 28">
            <a:extLst>
              <a:ext uri="{FF2B5EF4-FFF2-40B4-BE49-F238E27FC236}">
                <a16:creationId xmlns:a16="http://schemas.microsoft.com/office/drawing/2014/main" id="{960437D0-B0FB-9945-8653-4490811C1F05}"/>
              </a:ext>
            </a:extLst>
          </p:cNvPr>
          <p:cNvSpPr/>
          <p:nvPr/>
        </p:nvSpPr>
        <p:spPr>
          <a:xfrm>
            <a:off x="11441250" y="3829053"/>
            <a:ext cx="763992" cy="1231106"/>
          </a:xfrm>
          <a:prstGeom prst="rect">
            <a:avLst/>
          </a:prstGeom>
          <a:noFill/>
        </p:spPr>
        <p:txBody>
          <a:bodyPr wrap="none" lIns="121920" tIns="60960" rIns="121920" bIns="60960">
            <a:spAutoFit/>
            <a:scene3d>
              <a:camera prst="orthographicFront"/>
              <a:lightRig rig="soft" dir="t">
                <a:rot lat="0" lon="0" rev="15600000"/>
              </a:lightRig>
            </a:scene3d>
            <a:sp3d extrusionH="57150" prstMaterial="softEdge">
              <a:bevelT w="25400" h="38100"/>
            </a:sp3d>
          </a:bodyPr>
          <a:lstStyle/>
          <a:p>
            <a:pPr algn="ctr"/>
            <a:r>
              <a:rPr lang="it-IT" sz="7200" b="1" dirty="0">
                <a:ln/>
                <a:solidFill>
                  <a:schemeClr val="accent4">
                    <a:lumMod val="75000"/>
                  </a:schemeClr>
                </a:solidFill>
              </a:rPr>
              <a:t>B</a:t>
            </a:r>
          </a:p>
        </p:txBody>
      </p:sp>
      <p:sp>
        <p:nvSpPr>
          <p:cNvPr id="30" name="CasellaDiTesto 29">
            <a:extLst>
              <a:ext uri="{FF2B5EF4-FFF2-40B4-BE49-F238E27FC236}">
                <a16:creationId xmlns:a16="http://schemas.microsoft.com/office/drawing/2014/main" id="{CFFCD7B1-86C1-5B42-95A8-ACF578CE0417}"/>
              </a:ext>
            </a:extLst>
          </p:cNvPr>
          <p:cNvSpPr txBox="1"/>
          <p:nvPr/>
        </p:nvSpPr>
        <p:spPr>
          <a:xfrm>
            <a:off x="159895" y="659565"/>
            <a:ext cx="1019332" cy="379656"/>
          </a:xfrm>
          <a:prstGeom prst="rect">
            <a:avLst/>
          </a:prstGeom>
          <a:noFill/>
        </p:spPr>
        <p:txBody>
          <a:bodyPr wrap="square" rtlCol="0">
            <a:spAutoFit/>
          </a:bodyPr>
          <a:lstStyle/>
          <a:p>
            <a:pPr algn="ctr"/>
            <a:r>
              <a:rPr lang="it-IT" sz="1867" dirty="0"/>
              <a:t>SET 17</a:t>
            </a:r>
          </a:p>
        </p:txBody>
      </p:sp>
      <p:sp>
        <p:nvSpPr>
          <p:cNvPr id="31" name="CasellaDiTesto 30">
            <a:extLst>
              <a:ext uri="{FF2B5EF4-FFF2-40B4-BE49-F238E27FC236}">
                <a16:creationId xmlns:a16="http://schemas.microsoft.com/office/drawing/2014/main" id="{231248D5-DE1A-A447-8CFC-9A3F1E040061}"/>
              </a:ext>
            </a:extLst>
          </p:cNvPr>
          <p:cNvSpPr txBox="1"/>
          <p:nvPr/>
        </p:nvSpPr>
        <p:spPr>
          <a:xfrm>
            <a:off x="2328569" y="643878"/>
            <a:ext cx="1019332" cy="379656"/>
          </a:xfrm>
          <a:prstGeom prst="rect">
            <a:avLst/>
          </a:prstGeom>
          <a:noFill/>
        </p:spPr>
        <p:txBody>
          <a:bodyPr wrap="square" rtlCol="0">
            <a:spAutoFit/>
          </a:bodyPr>
          <a:lstStyle/>
          <a:p>
            <a:pPr algn="ctr"/>
            <a:r>
              <a:rPr lang="it-IT" sz="1867" dirty="0"/>
              <a:t>SET 18</a:t>
            </a:r>
          </a:p>
        </p:txBody>
      </p:sp>
      <p:sp>
        <p:nvSpPr>
          <p:cNvPr id="32" name="CasellaDiTesto 31">
            <a:extLst>
              <a:ext uri="{FF2B5EF4-FFF2-40B4-BE49-F238E27FC236}">
                <a16:creationId xmlns:a16="http://schemas.microsoft.com/office/drawing/2014/main" id="{90A1A15A-27D8-E64C-9535-2CE823D39168}"/>
              </a:ext>
            </a:extLst>
          </p:cNvPr>
          <p:cNvSpPr txBox="1"/>
          <p:nvPr/>
        </p:nvSpPr>
        <p:spPr>
          <a:xfrm>
            <a:off x="4506069" y="659565"/>
            <a:ext cx="1019332" cy="379656"/>
          </a:xfrm>
          <a:prstGeom prst="rect">
            <a:avLst/>
          </a:prstGeom>
          <a:noFill/>
        </p:spPr>
        <p:txBody>
          <a:bodyPr wrap="square" rtlCol="0">
            <a:spAutoFit/>
          </a:bodyPr>
          <a:lstStyle/>
          <a:p>
            <a:pPr algn="ctr"/>
            <a:r>
              <a:rPr lang="it-IT" sz="1867" dirty="0"/>
              <a:t>LUG 19</a:t>
            </a:r>
          </a:p>
        </p:txBody>
      </p:sp>
      <p:sp>
        <p:nvSpPr>
          <p:cNvPr id="33" name="CasellaDiTesto 32">
            <a:extLst>
              <a:ext uri="{FF2B5EF4-FFF2-40B4-BE49-F238E27FC236}">
                <a16:creationId xmlns:a16="http://schemas.microsoft.com/office/drawing/2014/main" id="{68FBF457-FCE1-5B43-8F0E-10159C24C0A1}"/>
              </a:ext>
            </a:extLst>
          </p:cNvPr>
          <p:cNvSpPr txBox="1"/>
          <p:nvPr/>
        </p:nvSpPr>
        <p:spPr>
          <a:xfrm>
            <a:off x="6544291" y="661607"/>
            <a:ext cx="1277307" cy="379656"/>
          </a:xfrm>
          <a:prstGeom prst="rect">
            <a:avLst/>
          </a:prstGeom>
          <a:noFill/>
        </p:spPr>
        <p:txBody>
          <a:bodyPr wrap="square" rtlCol="0">
            <a:spAutoFit/>
          </a:bodyPr>
          <a:lstStyle/>
          <a:p>
            <a:pPr algn="ctr"/>
            <a:r>
              <a:rPr lang="it-IT" sz="1867" dirty="0"/>
              <a:t>MAG 20</a:t>
            </a:r>
          </a:p>
        </p:txBody>
      </p:sp>
      <p:sp>
        <p:nvSpPr>
          <p:cNvPr id="34" name="CasellaDiTesto 33">
            <a:extLst>
              <a:ext uri="{FF2B5EF4-FFF2-40B4-BE49-F238E27FC236}">
                <a16:creationId xmlns:a16="http://schemas.microsoft.com/office/drawing/2014/main" id="{F25477A7-245E-6941-A314-6D2DD0BC3F16}"/>
              </a:ext>
            </a:extLst>
          </p:cNvPr>
          <p:cNvSpPr txBox="1"/>
          <p:nvPr/>
        </p:nvSpPr>
        <p:spPr>
          <a:xfrm>
            <a:off x="10902218" y="661070"/>
            <a:ext cx="1019332" cy="379656"/>
          </a:xfrm>
          <a:prstGeom prst="rect">
            <a:avLst/>
          </a:prstGeom>
          <a:noFill/>
        </p:spPr>
        <p:txBody>
          <a:bodyPr wrap="square" rtlCol="0">
            <a:spAutoFit/>
          </a:bodyPr>
          <a:lstStyle/>
          <a:p>
            <a:pPr algn="ctr"/>
            <a:r>
              <a:rPr lang="it-IT" sz="1867" dirty="0"/>
              <a:t>DIC  21</a:t>
            </a:r>
          </a:p>
        </p:txBody>
      </p:sp>
      <p:sp>
        <p:nvSpPr>
          <p:cNvPr id="38" name="CasellaDiTesto 37">
            <a:extLst>
              <a:ext uri="{FF2B5EF4-FFF2-40B4-BE49-F238E27FC236}">
                <a16:creationId xmlns:a16="http://schemas.microsoft.com/office/drawing/2014/main" id="{2504E2F5-AB7F-5C40-8AE5-15F678B5857F}"/>
              </a:ext>
            </a:extLst>
          </p:cNvPr>
          <p:cNvSpPr txBox="1"/>
          <p:nvPr/>
        </p:nvSpPr>
        <p:spPr>
          <a:xfrm>
            <a:off x="8852242" y="643878"/>
            <a:ext cx="1019332" cy="379656"/>
          </a:xfrm>
          <a:prstGeom prst="rect">
            <a:avLst/>
          </a:prstGeom>
          <a:noFill/>
        </p:spPr>
        <p:txBody>
          <a:bodyPr wrap="square" rtlCol="0">
            <a:spAutoFit/>
          </a:bodyPr>
          <a:lstStyle/>
          <a:p>
            <a:pPr algn="ctr"/>
            <a:r>
              <a:rPr lang="it-IT" sz="1867" dirty="0"/>
              <a:t>MAR 21</a:t>
            </a:r>
          </a:p>
        </p:txBody>
      </p:sp>
    </p:spTree>
    <p:extLst>
      <p:ext uri="{BB962C8B-B14F-4D97-AF65-F5344CB8AC3E}">
        <p14:creationId xmlns:p14="http://schemas.microsoft.com/office/powerpoint/2010/main" val="174720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childTnLst>
                          </p:cTn>
                        </p:par>
                        <p:par>
                          <p:cTn id="8" fill="hold">
                            <p:stCondLst>
                              <p:cond delay="2500"/>
                            </p:stCondLst>
                            <p:childTnLst>
                              <p:par>
                                <p:cTn id="9" presetID="9" presetClass="entr" presetSubtype="0" fill="hold" nodeType="afterEffect">
                                  <p:stCondLst>
                                    <p:cond delay="2000"/>
                                  </p:stCondLst>
                                  <p:childTnLst>
                                    <p:set>
                                      <p:cBhvr>
                                        <p:cTn id="10" dur="1" fill="hold">
                                          <p:stCondLst>
                                            <p:cond delay="0"/>
                                          </p:stCondLst>
                                        </p:cTn>
                                        <p:tgtEl>
                                          <p:spTgt spid="55"/>
                                        </p:tgtEl>
                                        <p:attrNameLst>
                                          <p:attrName>style.visibility</p:attrName>
                                        </p:attrNameLst>
                                      </p:cBhvr>
                                      <p:to>
                                        <p:strVal val="visible"/>
                                      </p:to>
                                    </p:set>
                                    <p:animEffect transition="in" filter="dissolve">
                                      <p:cBhvr>
                                        <p:cTn id="11" dur="500"/>
                                        <p:tgtEl>
                                          <p:spTgt spid="55"/>
                                        </p:tgtEl>
                                      </p:cBhvr>
                                    </p:animEffect>
                                  </p:childTnLst>
                                </p:cTn>
                              </p:par>
                            </p:childTnLst>
                          </p:cTn>
                        </p:par>
                        <p:par>
                          <p:cTn id="12" fill="hold">
                            <p:stCondLst>
                              <p:cond delay="5000"/>
                            </p:stCondLst>
                            <p:childTnLst>
                              <p:par>
                                <p:cTn id="13" presetID="9" presetClass="entr" presetSubtype="0" fill="hold" nodeType="afterEffect">
                                  <p:stCondLst>
                                    <p:cond delay="2000"/>
                                  </p:stCondLst>
                                  <p:childTnLst>
                                    <p:set>
                                      <p:cBhvr>
                                        <p:cTn id="14" dur="1" fill="hold">
                                          <p:stCondLst>
                                            <p:cond delay="0"/>
                                          </p:stCondLst>
                                        </p:cTn>
                                        <p:tgtEl>
                                          <p:spTgt spid="59"/>
                                        </p:tgtEl>
                                        <p:attrNameLst>
                                          <p:attrName>style.visibility</p:attrName>
                                        </p:attrNameLst>
                                      </p:cBhvr>
                                      <p:to>
                                        <p:strVal val="visible"/>
                                      </p:to>
                                    </p:set>
                                    <p:animEffect transition="in" filter="dissolve">
                                      <p:cBhvr>
                                        <p:cTn id="15" dur="500"/>
                                        <p:tgtEl>
                                          <p:spTgt spid="59"/>
                                        </p:tgtEl>
                                      </p:cBhvr>
                                    </p:animEffect>
                                  </p:childTnLst>
                                </p:cTn>
                              </p:par>
                            </p:childTnLst>
                          </p:cTn>
                        </p:par>
                        <p:par>
                          <p:cTn id="16" fill="hold">
                            <p:stCondLst>
                              <p:cond delay="7500"/>
                            </p:stCondLst>
                            <p:childTnLst>
                              <p:par>
                                <p:cTn id="17" presetID="9" presetClass="entr" presetSubtype="0" fill="hold" nodeType="afterEffect">
                                  <p:stCondLst>
                                    <p:cond delay="2000"/>
                                  </p:stCondLst>
                                  <p:childTnLst>
                                    <p:set>
                                      <p:cBhvr>
                                        <p:cTn id="18" dur="1" fill="hold">
                                          <p:stCondLst>
                                            <p:cond delay="0"/>
                                          </p:stCondLst>
                                        </p:cTn>
                                        <p:tgtEl>
                                          <p:spTgt spid="73"/>
                                        </p:tgtEl>
                                        <p:attrNameLst>
                                          <p:attrName>style.visibility</p:attrName>
                                        </p:attrNameLst>
                                      </p:cBhvr>
                                      <p:to>
                                        <p:strVal val="visible"/>
                                      </p:to>
                                    </p:set>
                                    <p:animEffect transition="in" filter="dissolv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dissolve">
                                      <p:cBhvr>
                                        <p:cTn id="24" dur="500"/>
                                        <p:tgtEl>
                                          <p:spTgt spid="85"/>
                                        </p:tgtEl>
                                      </p:cBhvr>
                                    </p:animEffect>
                                  </p:childTnLst>
                                </p:cTn>
                              </p:par>
                            </p:childTnLst>
                          </p:cTn>
                        </p:par>
                        <p:par>
                          <p:cTn id="25" fill="hold">
                            <p:stCondLst>
                              <p:cond delay="500"/>
                            </p:stCondLst>
                            <p:childTnLst>
                              <p:par>
                                <p:cTn id="26" presetID="9" presetClass="entr" presetSubtype="0" fill="hold" nodeType="afterEffect">
                                  <p:stCondLst>
                                    <p:cond delay="2000"/>
                                  </p:stCondLst>
                                  <p:childTnLst>
                                    <p:set>
                                      <p:cBhvr>
                                        <p:cTn id="27" dur="1" fill="hold">
                                          <p:stCondLst>
                                            <p:cond delay="0"/>
                                          </p:stCondLst>
                                        </p:cTn>
                                        <p:tgtEl>
                                          <p:spTgt spid="88"/>
                                        </p:tgtEl>
                                        <p:attrNameLst>
                                          <p:attrName>style.visibility</p:attrName>
                                        </p:attrNameLst>
                                      </p:cBhvr>
                                      <p:to>
                                        <p:strVal val="visible"/>
                                      </p:to>
                                    </p:set>
                                    <p:animEffect transition="in" filter="dissolve">
                                      <p:cBhvr>
                                        <p:cTn id="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F96778A-8B3A-EA4D-AF07-8C1B3B047424}"/>
              </a:ext>
            </a:extLst>
          </p:cNvPr>
          <p:cNvSpPr>
            <a:spLocks noGrp="1"/>
          </p:cNvSpPr>
          <p:nvPr>
            <p:ph type="title"/>
          </p:nvPr>
        </p:nvSpPr>
        <p:spPr/>
        <p:txBody>
          <a:bodyPr/>
          <a:lstStyle/>
          <a:p>
            <a:r>
              <a:rPr lang="it-IT" dirty="0"/>
              <a:t>FASE 1 </a:t>
            </a:r>
          </a:p>
        </p:txBody>
      </p:sp>
    </p:spTree>
    <p:extLst>
      <p:ext uri="{BB962C8B-B14F-4D97-AF65-F5344CB8AC3E}">
        <p14:creationId xmlns:p14="http://schemas.microsoft.com/office/powerpoint/2010/main" val="432758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0" y="550507"/>
            <a:ext cx="6499461" cy="1384995"/>
          </a:xfrm>
          <a:prstGeom prst="rect">
            <a:avLst/>
          </a:prstGeom>
          <a:noFill/>
        </p:spPr>
        <p:txBody>
          <a:bodyPr wrap="square" rtlCol="0">
            <a:spAutoFit/>
          </a:bodyPr>
          <a:lstStyle/>
          <a:p>
            <a:r>
              <a:rPr lang="it-IT" sz="2800" b="1" dirty="0">
                <a:solidFill>
                  <a:schemeClr val="accent5">
                    <a:lumMod val="50000"/>
                  </a:schemeClr>
                </a:solidFill>
                <a:effectLst>
                  <a:outerShdw blurRad="38100" dist="38100" dir="2700000" algn="tl">
                    <a:srgbClr val="000000">
                      <a:alpha val="43137"/>
                    </a:srgbClr>
                  </a:outerShdw>
                </a:effectLst>
              </a:rPr>
              <a:t>Classificazione dei CONTESTI TERRITORIALI in base alla pericolosità da frana riportata dal PAI (</a:t>
            </a:r>
            <a:r>
              <a:rPr lang="it-IT" sz="2800" b="1" i="1" dirty="0">
                <a:solidFill>
                  <a:schemeClr val="accent5">
                    <a:lumMod val="50000"/>
                  </a:schemeClr>
                </a:solidFill>
                <a:effectLst>
                  <a:outerShdw blurRad="38100" dist="38100" dir="2700000" algn="tl">
                    <a:srgbClr val="000000">
                      <a:alpha val="43137"/>
                    </a:srgbClr>
                  </a:outerShdw>
                </a:effectLst>
              </a:rPr>
              <a:t>Piano di assetto Idrogeologico</a:t>
            </a:r>
            <a:r>
              <a:rPr lang="it-IT" sz="2800" b="1" dirty="0">
                <a:solidFill>
                  <a:schemeClr val="accent5">
                    <a:lumMod val="50000"/>
                  </a:schemeClr>
                </a:solidFill>
                <a:effectLst>
                  <a:outerShdw blurRad="38100" dist="38100" dir="2700000" algn="tl">
                    <a:srgbClr val="000000">
                      <a:alpha val="43137"/>
                    </a:srgbClr>
                  </a:outerShdw>
                </a:effectLst>
              </a:rPr>
              <a:t>)</a:t>
            </a:r>
            <a:endParaRPr lang="it-IT" sz="2800" b="1" i="1" dirty="0">
              <a:solidFill>
                <a:schemeClr val="accent5">
                  <a:lumMod val="50000"/>
                </a:schemeClr>
              </a:solidFill>
              <a:effectLst>
                <a:outerShdw blurRad="38100" dist="38100" dir="2700000" algn="tl">
                  <a:srgbClr val="000000">
                    <a:alpha val="43137"/>
                  </a:srgbClr>
                </a:outerShdw>
              </a:effectLst>
            </a:endParaRPr>
          </a:p>
        </p:txBody>
      </p:sp>
      <p:sp>
        <p:nvSpPr>
          <p:cNvPr id="14" name="CasellaDiTesto 13"/>
          <p:cNvSpPr txBox="1"/>
          <p:nvPr/>
        </p:nvSpPr>
        <p:spPr>
          <a:xfrm>
            <a:off x="200025" y="2033641"/>
            <a:ext cx="7534275" cy="954107"/>
          </a:xfrm>
          <a:prstGeom prst="rect">
            <a:avLst/>
          </a:prstGeom>
          <a:noFill/>
        </p:spPr>
        <p:txBody>
          <a:bodyPr wrap="square" rtlCol="0">
            <a:spAutoFit/>
          </a:bodyPr>
          <a:lstStyle/>
          <a:p>
            <a:r>
              <a:rPr lang="it-IT" sz="2800" b="1" dirty="0">
                <a:solidFill>
                  <a:schemeClr val="accent5">
                    <a:lumMod val="50000"/>
                  </a:schemeClr>
                </a:solidFill>
                <a:effectLst>
                  <a:outerShdw blurRad="38100" dist="38100" dir="2700000" algn="tl">
                    <a:srgbClr val="000000">
                      <a:alpha val="43137"/>
                    </a:srgbClr>
                  </a:outerShdw>
                </a:effectLst>
              </a:rPr>
              <a:t>Solo percentuale area a pericolosità </a:t>
            </a:r>
            <a:r>
              <a:rPr lang="it-IT" sz="2800" b="1" dirty="0">
                <a:solidFill>
                  <a:srgbClr val="FFC000"/>
                </a:solidFill>
                <a:effectLst>
                  <a:outerShdw blurRad="38100" dist="38100" dir="2700000" algn="tl">
                    <a:srgbClr val="000000">
                      <a:alpha val="43137"/>
                    </a:srgbClr>
                  </a:outerShdw>
                </a:effectLst>
              </a:rPr>
              <a:t>ELEVATA</a:t>
            </a:r>
            <a:r>
              <a:rPr lang="it-IT" sz="2800" b="1" dirty="0">
                <a:solidFill>
                  <a:schemeClr val="accent5">
                    <a:lumMod val="50000"/>
                  </a:schemeClr>
                </a:solidFill>
                <a:effectLst>
                  <a:outerShdw blurRad="38100" dist="38100" dir="2700000" algn="tl">
                    <a:srgbClr val="000000">
                      <a:alpha val="43137"/>
                    </a:srgbClr>
                  </a:outerShdw>
                </a:effectLst>
              </a:rPr>
              <a:t> E </a:t>
            </a:r>
          </a:p>
          <a:p>
            <a:r>
              <a:rPr lang="it-IT" sz="2800" b="1" dirty="0">
                <a:solidFill>
                  <a:srgbClr val="FF0000"/>
                </a:solidFill>
                <a:effectLst>
                  <a:outerShdw blurRad="38100" dist="38100" dir="2700000" algn="tl">
                    <a:srgbClr val="000000">
                      <a:alpha val="43137"/>
                    </a:srgbClr>
                  </a:outerShdw>
                </a:effectLst>
              </a:rPr>
              <a:t>MOLTO ELEVATA</a:t>
            </a:r>
          </a:p>
        </p:txBody>
      </p:sp>
      <p:sp>
        <p:nvSpPr>
          <p:cNvPr id="16" name="CasellaDiTesto 15"/>
          <p:cNvSpPr txBox="1"/>
          <p:nvPr/>
        </p:nvSpPr>
        <p:spPr>
          <a:xfrm>
            <a:off x="1148316" y="2899023"/>
            <a:ext cx="8952614" cy="1039356"/>
          </a:xfrm>
          <a:prstGeom prst="leftArrow">
            <a:avLst/>
          </a:prstGeom>
          <a:gradFill flip="none" rotWithShape="1">
            <a:gsLst>
              <a:gs pos="0">
                <a:srgbClr val="FF0000"/>
              </a:gs>
              <a:gs pos="82000">
                <a:schemeClr val="bg1">
                  <a:lumMod val="85000"/>
                </a:schemeClr>
              </a:gs>
              <a:gs pos="68000">
                <a:schemeClr val="bg1">
                  <a:lumMod val="85000"/>
                </a:schemeClr>
              </a:gs>
              <a:gs pos="100000">
                <a:schemeClr val="bg1"/>
              </a:gs>
            </a:gsLst>
            <a:lin ang="0" scaled="1"/>
            <a:tileRect/>
          </a:gradFill>
        </p:spPr>
        <p:txBody>
          <a:bodyPr wrap="square" rtlCol="0">
            <a:spAutoFit/>
          </a:bodyPr>
          <a:lstStyle>
            <a:defPPr>
              <a:defRPr lang="it-IT"/>
            </a:defPPr>
            <a:lvl1pPr>
              <a:defRPr sz="2800" b="1">
                <a:solidFill>
                  <a:schemeClr val="bg1"/>
                </a:solidFill>
                <a:effectLst>
                  <a:outerShdw blurRad="38100" dist="38100" dir="2700000" algn="tl">
                    <a:srgbClr val="000000">
                      <a:alpha val="43137"/>
                    </a:srgbClr>
                  </a:outerShdw>
                </a:effectLst>
              </a:defRPr>
            </a:lvl1pPr>
          </a:lstStyle>
          <a:p>
            <a:r>
              <a:rPr lang="en-GB" dirty="0"/>
              <a:t>POTENZA, SENISE, RIONERO IN VULTURE… …</a:t>
            </a:r>
          </a:p>
        </p:txBody>
      </p:sp>
      <p:sp>
        <p:nvSpPr>
          <p:cNvPr id="17" name="Elaborazione 16"/>
          <p:cNvSpPr/>
          <p:nvPr/>
        </p:nvSpPr>
        <p:spPr>
          <a:xfrm>
            <a:off x="1436614" y="4011696"/>
            <a:ext cx="1716162" cy="1666090"/>
          </a:xfrm>
          <a:prstGeom prst="flowChartProcess">
            <a:avLst/>
          </a:prstGeom>
          <a:solidFill>
            <a:srgbClr val="FF3300">
              <a:alpha val="18824"/>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Immagine 3"/>
          <p:cNvPicPr>
            <a:picLocks noChangeAspect="1"/>
          </p:cNvPicPr>
          <p:nvPr/>
        </p:nvPicPr>
        <p:blipFill rotWithShape="1">
          <a:blip r:embed="rId2"/>
          <a:srcRect l="67692" t="21453" r="15455" b="34103"/>
          <a:stretch/>
        </p:blipFill>
        <p:spPr>
          <a:xfrm>
            <a:off x="8454588" y="906904"/>
            <a:ext cx="3328946" cy="2693545"/>
          </a:xfrm>
          <a:prstGeom prst="rect">
            <a:avLst/>
          </a:prstGeom>
        </p:spPr>
      </p:pic>
      <p:sp>
        <p:nvSpPr>
          <p:cNvPr id="18" name="CasellaDiTesto 17"/>
          <p:cNvSpPr txBox="1"/>
          <p:nvPr/>
        </p:nvSpPr>
        <p:spPr>
          <a:xfrm>
            <a:off x="6944139" y="674746"/>
            <a:ext cx="3156791" cy="830997"/>
          </a:xfrm>
          <a:prstGeom prst="rect">
            <a:avLst/>
          </a:prstGeom>
          <a:noFill/>
        </p:spPr>
        <p:txBody>
          <a:bodyPr wrap="square" rtlCol="0">
            <a:spAutoFit/>
          </a:bodyPr>
          <a:lstStyle/>
          <a:p>
            <a:r>
              <a:rPr lang="it-IT" sz="2400" b="1" dirty="0">
                <a:solidFill>
                  <a:srgbClr val="FF0000"/>
                </a:solidFill>
                <a:effectLst>
                  <a:outerShdw blurRad="38100" dist="38100" dir="2700000" algn="tl">
                    <a:srgbClr val="000000">
                      <a:alpha val="43137"/>
                    </a:srgbClr>
                  </a:outerShdw>
                </a:effectLst>
              </a:rPr>
              <a:t>Pericolosità PAI frane livello P3 e P4 (%)</a:t>
            </a:r>
          </a:p>
        </p:txBody>
      </p:sp>
      <p:graphicFrame>
        <p:nvGraphicFramePr>
          <p:cNvPr id="9" name="Grafico 8"/>
          <p:cNvGraphicFramePr>
            <a:graphicFrameLocks/>
          </p:cNvGraphicFramePr>
          <p:nvPr/>
        </p:nvGraphicFramePr>
        <p:xfrm>
          <a:off x="521153" y="3791352"/>
          <a:ext cx="10203997" cy="26973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597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261721" y="541358"/>
            <a:ext cx="6096000" cy="1384995"/>
          </a:xfrm>
          <a:prstGeom prst="rect">
            <a:avLst/>
          </a:prstGeom>
        </p:spPr>
        <p:txBody>
          <a:bodyPr>
            <a:spAutoFit/>
          </a:bodyPr>
          <a:lstStyle/>
          <a:p>
            <a:pPr lvl="0"/>
            <a:r>
              <a:rPr lang="it-IT" sz="2800" b="1" dirty="0">
                <a:solidFill>
                  <a:srgbClr val="4472C4">
                    <a:lumMod val="50000"/>
                  </a:srgbClr>
                </a:solidFill>
                <a:effectLst>
                  <a:outerShdw blurRad="38100" dist="38100" dir="2700000" algn="tl">
                    <a:srgbClr val="000000">
                      <a:alpha val="43137"/>
                    </a:srgbClr>
                  </a:outerShdw>
                </a:effectLst>
              </a:rPr>
              <a:t>Classificazione dei CONTESTI TERRITORIALI in base alla pericolosità da alluvione riportata dal PAI</a:t>
            </a:r>
            <a:endParaRPr lang="it-IT" sz="2800" b="1" i="1" dirty="0">
              <a:solidFill>
                <a:srgbClr val="4472C4">
                  <a:lumMod val="50000"/>
                </a:srgbClr>
              </a:solidFill>
              <a:effectLst>
                <a:outerShdw blurRad="38100" dist="38100" dir="2700000" algn="tl">
                  <a:srgbClr val="000000">
                    <a:alpha val="43137"/>
                  </a:srgbClr>
                </a:outerShdw>
              </a:effectLst>
            </a:endParaRPr>
          </a:p>
        </p:txBody>
      </p:sp>
      <p:sp>
        <p:nvSpPr>
          <p:cNvPr id="19" name="CasellaDiTesto 18"/>
          <p:cNvSpPr txBox="1"/>
          <p:nvPr/>
        </p:nvSpPr>
        <p:spPr>
          <a:xfrm>
            <a:off x="611772" y="2995153"/>
            <a:ext cx="7468972" cy="1039356"/>
          </a:xfrm>
          <a:prstGeom prst="leftArrow">
            <a:avLst/>
          </a:prstGeom>
          <a:gradFill flip="none" rotWithShape="1">
            <a:gsLst>
              <a:gs pos="0">
                <a:srgbClr val="FF0000"/>
              </a:gs>
              <a:gs pos="82000">
                <a:schemeClr val="bg1">
                  <a:lumMod val="85000"/>
                </a:schemeClr>
              </a:gs>
              <a:gs pos="68000">
                <a:schemeClr val="bg1">
                  <a:lumMod val="85000"/>
                </a:schemeClr>
              </a:gs>
              <a:gs pos="100000">
                <a:schemeClr val="bg1"/>
              </a:gs>
            </a:gsLst>
            <a:lin ang="0" scaled="1"/>
            <a:tileRect/>
          </a:gradFill>
        </p:spPr>
        <p:txBody>
          <a:bodyPr wrap="square" rtlCol="0">
            <a:spAutoFit/>
          </a:bodyPr>
          <a:lstStyle>
            <a:defPPr>
              <a:defRPr lang="it-IT"/>
            </a:defPPr>
            <a:lvl1pPr>
              <a:defRPr sz="2800" b="1">
                <a:solidFill>
                  <a:schemeClr val="bg1"/>
                </a:solidFill>
                <a:effectLst>
                  <a:outerShdw blurRad="38100" dist="38100" dir="2700000" algn="tl">
                    <a:srgbClr val="000000">
                      <a:alpha val="43137"/>
                    </a:srgbClr>
                  </a:outerShdw>
                </a:effectLst>
              </a:defRPr>
            </a:lvl1pPr>
          </a:lstStyle>
          <a:p>
            <a:r>
              <a:rPr lang="en-GB" dirty="0"/>
              <a:t>PISTICCI… … …</a:t>
            </a:r>
          </a:p>
        </p:txBody>
      </p:sp>
      <p:sp>
        <p:nvSpPr>
          <p:cNvPr id="20" name="Rettangolo 19"/>
          <p:cNvSpPr/>
          <p:nvPr/>
        </p:nvSpPr>
        <p:spPr>
          <a:xfrm>
            <a:off x="2070524" y="4021836"/>
            <a:ext cx="563524" cy="1800192"/>
          </a:xfrm>
          <a:prstGeom prst="rect">
            <a:avLst/>
          </a:prstGeom>
          <a:solidFill>
            <a:srgbClr val="FF3300">
              <a:alpha val="18824"/>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asellaDiTesto 20"/>
          <p:cNvSpPr txBox="1"/>
          <p:nvPr/>
        </p:nvSpPr>
        <p:spPr>
          <a:xfrm>
            <a:off x="839972" y="2250513"/>
            <a:ext cx="8611436" cy="523220"/>
          </a:xfrm>
          <a:prstGeom prst="rect">
            <a:avLst/>
          </a:prstGeom>
          <a:noFill/>
        </p:spPr>
        <p:txBody>
          <a:bodyPr wrap="square" rtlCol="0">
            <a:spAutoFit/>
          </a:bodyPr>
          <a:lstStyle/>
          <a:p>
            <a:r>
              <a:rPr lang="it-IT" sz="2800" b="1" dirty="0">
                <a:solidFill>
                  <a:schemeClr val="accent5">
                    <a:lumMod val="50000"/>
                  </a:schemeClr>
                </a:solidFill>
                <a:effectLst>
                  <a:outerShdw blurRad="38100" dist="38100" dir="2700000" algn="tl">
                    <a:srgbClr val="000000">
                      <a:alpha val="43137"/>
                    </a:srgbClr>
                  </a:outerShdw>
                </a:effectLst>
              </a:rPr>
              <a:t>Solo percentuale area a pericolosità </a:t>
            </a:r>
            <a:r>
              <a:rPr lang="it-IT" sz="2800" b="1" dirty="0">
                <a:solidFill>
                  <a:srgbClr val="FF0000"/>
                </a:solidFill>
                <a:effectLst>
                  <a:outerShdw blurRad="38100" dist="38100" dir="2700000" algn="tl">
                    <a:srgbClr val="000000">
                      <a:alpha val="43137"/>
                    </a:srgbClr>
                  </a:outerShdw>
                </a:effectLst>
              </a:rPr>
              <a:t>MOLTO ELEVATA</a:t>
            </a:r>
          </a:p>
        </p:txBody>
      </p:sp>
      <p:pic>
        <p:nvPicPr>
          <p:cNvPr id="3" name="Immagine 2"/>
          <p:cNvPicPr>
            <a:picLocks noChangeAspect="1"/>
          </p:cNvPicPr>
          <p:nvPr/>
        </p:nvPicPr>
        <p:blipFill rotWithShape="1">
          <a:blip r:embed="rId2"/>
          <a:srcRect l="68409" t="19630" r="15000" b="34445"/>
          <a:stretch/>
        </p:blipFill>
        <p:spPr>
          <a:xfrm>
            <a:off x="8790752" y="867855"/>
            <a:ext cx="3255937" cy="2765316"/>
          </a:xfrm>
          <a:prstGeom prst="rect">
            <a:avLst/>
          </a:prstGeom>
        </p:spPr>
      </p:pic>
      <p:sp>
        <p:nvSpPr>
          <p:cNvPr id="14" name="CasellaDiTesto 13"/>
          <p:cNvSpPr txBox="1"/>
          <p:nvPr/>
        </p:nvSpPr>
        <p:spPr>
          <a:xfrm>
            <a:off x="7022462" y="674746"/>
            <a:ext cx="3536580" cy="830997"/>
          </a:xfrm>
          <a:prstGeom prst="rect">
            <a:avLst/>
          </a:prstGeom>
          <a:noFill/>
        </p:spPr>
        <p:txBody>
          <a:bodyPr wrap="square" rtlCol="0">
            <a:spAutoFit/>
          </a:bodyPr>
          <a:lstStyle/>
          <a:p>
            <a:r>
              <a:rPr lang="it-IT" sz="2400" b="1" dirty="0">
                <a:solidFill>
                  <a:srgbClr val="FF0000"/>
                </a:solidFill>
                <a:effectLst>
                  <a:outerShdw blurRad="38100" dist="38100" dir="2700000" algn="tl">
                    <a:srgbClr val="000000">
                      <a:alpha val="43137"/>
                    </a:srgbClr>
                  </a:outerShdw>
                </a:effectLst>
              </a:rPr>
              <a:t>Pericolosità idraulica PAI P3 (%)</a:t>
            </a:r>
          </a:p>
        </p:txBody>
      </p:sp>
      <p:graphicFrame>
        <p:nvGraphicFramePr>
          <p:cNvPr id="22" name="Grafico 21"/>
          <p:cNvGraphicFramePr>
            <a:graphicFrameLocks/>
          </p:cNvGraphicFramePr>
          <p:nvPr/>
        </p:nvGraphicFramePr>
        <p:xfrm>
          <a:off x="839972" y="3882576"/>
          <a:ext cx="9936058" cy="2518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3999522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TotalTime>
  <Words>1590</Words>
  <Application>Microsoft Macintosh PowerPoint</Application>
  <PresentationFormat>Widescreen</PresentationFormat>
  <Paragraphs>240</Paragraphs>
  <Slides>25</Slides>
  <Notes>4</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25</vt:i4>
      </vt:variant>
    </vt:vector>
  </HeadingPairs>
  <TitlesOfParts>
    <vt:vector size="32" baseType="lpstr">
      <vt:lpstr>Arial</vt:lpstr>
      <vt:lpstr>Arial Bold</vt:lpstr>
      <vt:lpstr>Calibri</vt:lpstr>
      <vt:lpstr>Calibri Light</vt:lpstr>
      <vt:lpstr>Garamond</vt:lpstr>
      <vt:lpstr>Symbol</vt:lpstr>
      <vt:lpstr>Tema di Office</vt:lpstr>
      <vt:lpstr>Presentazione standard di PowerPoint</vt:lpstr>
      <vt:lpstr>Gli elementi cardine</vt:lpstr>
      <vt:lpstr>Linee di intervento</vt:lpstr>
      <vt:lpstr>Relazioni tra le linee di intervento</vt:lpstr>
      <vt:lpstr>Presentazione standard di PowerPoint</vt:lpstr>
      <vt:lpstr>Presentazione standard di PowerPoint</vt:lpstr>
      <vt:lpstr>FASE 1 </vt:lpstr>
      <vt:lpstr>Presentazione standard di PowerPoint</vt:lpstr>
      <vt:lpstr>Presentazione standard di PowerPoint</vt:lpstr>
      <vt:lpstr>Presentazione standard di PowerPoint</vt:lpstr>
      <vt:lpstr>IOCT Livello I: Interazione tra PAI frana e CLE</vt:lpstr>
      <vt:lpstr>IOCT Livello I: Interazione tra PAI idraulico e CLE</vt:lpstr>
      <vt:lpstr>FASE 2</vt:lpstr>
      <vt:lpstr>Presentazione standard di PowerPoint</vt:lpstr>
      <vt:lpstr>Presentazione standard di PowerPoint</vt:lpstr>
      <vt:lpstr>Presentazione standard di PowerPoint</vt:lpstr>
      <vt:lpstr>Utilizzo del dato radar per il monitoraggio dei fenomeni temporaleschi</vt:lpstr>
      <vt:lpstr>Catalogo eventi alluvionali e da frana</vt:lpstr>
      <vt:lpstr>FASE 3</vt:lpstr>
      <vt:lpstr>FASE 4</vt:lpstr>
      <vt:lpstr> FASE 5 e FASE 6</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Microsoft Office User</dc:creator>
  <cp:lastModifiedBy>Eva Trasforini</cp:lastModifiedBy>
  <cp:revision>14</cp:revision>
  <dcterms:created xsi:type="dcterms:W3CDTF">2020-10-20T07:58:26Z</dcterms:created>
  <dcterms:modified xsi:type="dcterms:W3CDTF">2020-12-18T10:37:39Z</dcterms:modified>
</cp:coreProperties>
</file>