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60" r:id="rId1"/>
  </p:sldMasterIdLst>
  <p:notesMasterIdLst>
    <p:notesMasterId r:id="rId48"/>
  </p:notesMasterIdLst>
  <p:sldIdLst>
    <p:sldId id="406" r:id="rId2"/>
    <p:sldId id="539" r:id="rId3"/>
    <p:sldId id="521" r:id="rId4"/>
    <p:sldId id="540" r:id="rId5"/>
    <p:sldId id="541" r:id="rId6"/>
    <p:sldId id="542" r:id="rId7"/>
    <p:sldId id="543" r:id="rId8"/>
    <p:sldId id="544" r:id="rId9"/>
    <p:sldId id="545" r:id="rId10"/>
    <p:sldId id="546" r:id="rId11"/>
    <p:sldId id="547" r:id="rId12"/>
    <p:sldId id="548" r:id="rId13"/>
    <p:sldId id="549" r:id="rId14"/>
    <p:sldId id="550" r:id="rId15"/>
    <p:sldId id="551" r:id="rId16"/>
    <p:sldId id="601" r:id="rId17"/>
    <p:sldId id="602" r:id="rId18"/>
    <p:sldId id="603" r:id="rId19"/>
    <p:sldId id="552" r:id="rId20"/>
    <p:sldId id="553" r:id="rId21"/>
    <p:sldId id="557" r:id="rId22"/>
    <p:sldId id="600" r:id="rId23"/>
    <p:sldId id="522" r:id="rId24"/>
    <p:sldId id="558" r:id="rId25"/>
    <p:sldId id="561" r:id="rId26"/>
    <p:sldId id="595" r:id="rId27"/>
    <p:sldId id="566" r:id="rId28"/>
    <p:sldId id="572" r:id="rId29"/>
    <p:sldId id="574" r:id="rId30"/>
    <p:sldId id="575" r:id="rId31"/>
    <p:sldId id="576" r:id="rId32"/>
    <p:sldId id="582" r:id="rId33"/>
    <p:sldId id="577" r:id="rId34"/>
    <p:sldId id="580" r:id="rId35"/>
    <p:sldId id="570" r:id="rId36"/>
    <p:sldId id="599" r:id="rId37"/>
    <p:sldId id="597" r:id="rId38"/>
    <p:sldId id="591" r:id="rId39"/>
    <p:sldId id="592" r:id="rId40"/>
    <p:sldId id="593" r:id="rId41"/>
    <p:sldId id="571" r:id="rId42"/>
    <p:sldId id="596" r:id="rId43"/>
    <p:sldId id="598" r:id="rId44"/>
    <p:sldId id="589" r:id="rId45"/>
    <p:sldId id="590" r:id="rId46"/>
    <p:sldId id="408" r:id="rId47"/>
  </p:sldIdLst>
  <p:sldSz cx="9144000" cy="5715000" type="screen16x1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B57"/>
    <a:srgbClr val="E4E4E4"/>
    <a:srgbClr val="0000FF"/>
    <a:srgbClr val="DA6D00"/>
    <a:srgbClr val="A7C610"/>
    <a:srgbClr val="C00000"/>
    <a:srgbClr val="003466"/>
    <a:srgbClr val="953735"/>
    <a:srgbClr val="558ED5"/>
    <a:srgbClr val="F9D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92" autoAdjust="0"/>
    <p:restoredTop sz="94715" autoAdjust="0"/>
  </p:normalViewPr>
  <p:slideViewPr>
    <p:cSldViewPr>
      <p:cViewPr varScale="1">
        <p:scale>
          <a:sx n="130" d="100"/>
          <a:sy n="130" d="100"/>
        </p:scale>
        <p:origin x="1448" y="192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224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588F22-D550-4456-AE49-484B0785C00C}" type="doc">
      <dgm:prSet loTypeId="urn:microsoft.com/office/officeart/2005/8/layout/process4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it-IT"/>
        </a:p>
      </dgm:t>
    </dgm:pt>
    <dgm:pt modelId="{1509B9C4-66EE-4ECB-8AC2-FFDE9967AD0B}">
      <dgm:prSet/>
      <dgm:spPr/>
      <dgm:t>
        <a:bodyPr/>
        <a:lstStyle/>
        <a:p>
          <a:pPr rtl="0"/>
          <a:r>
            <a:rPr lang="it-IT" dirty="0">
              <a:latin typeface="Arial" panose="020B0604020202020204" pitchFamily="34" charset="0"/>
              <a:cs typeface="Arial" panose="020B0604020202020204" pitchFamily="34" charset="0"/>
            </a:rPr>
            <a:t>Definizione delle misure NON STRUTTURALI</a:t>
          </a:r>
        </a:p>
      </dgm:t>
    </dgm:pt>
    <dgm:pt modelId="{7D11A3F3-4D87-4A63-A297-3B068116A4B1}" type="parTrans" cxnId="{07B669B5-3318-40F9-865B-84D483352FCD}">
      <dgm:prSet/>
      <dgm:spPr/>
      <dgm:t>
        <a:bodyPr/>
        <a:lstStyle/>
        <a:p>
          <a:endParaRPr lang="it-IT"/>
        </a:p>
      </dgm:t>
    </dgm:pt>
    <dgm:pt modelId="{0BA0250C-1034-4B68-84A2-64B16F40DDDC}" type="sibTrans" cxnId="{07B669B5-3318-40F9-865B-84D483352FCD}">
      <dgm:prSet/>
      <dgm:spPr/>
      <dgm:t>
        <a:bodyPr/>
        <a:lstStyle/>
        <a:p>
          <a:endParaRPr lang="it-IT"/>
        </a:p>
      </dgm:t>
    </dgm:pt>
    <dgm:pt modelId="{3BEEEE4F-4B09-4ADB-9268-2417D8F3847B}">
      <dgm:prSet/>
      <dgm:spPr/>
      <dgm:t>
        <a:bodyPr/>
        <a:lstStyle/>
        <a:p>
          <a:pPr rtl="0"/>
          <a:r>
            <a:rPr lang="it-IT" dirty="0">
              <a:latin typeface="Arial" panose="020B0604020202020204" pitchFamily="34" charset="0"/>
              <a:cs typeface="Arial" panose="020B0604020202020204" pitchFamily="34" charset="0"/>
            </a:rPr>
            <a:t>LIVELLO STANDARD MINIMO</a:t>
          </a:r>
        </a:p>
      </dgm:t>
    </dgm:pt>
    <dgm:pt modelId="{08552F22-4E41-4B1E-AF0A-D4C810121EB7}" type="parTrans" cxnId="{CE88D6C5-7E49-4679-BD56-F25E626CFB81}">
      <dgm:prSet/>
      <dgm:spPr/>
      <dgm:t>
        <a:bodyPr/>
        <a:lstStyle/>
        <a:p>
          <a:endParaRPr lang="it-IT"/>
        </a:p>
      </dgm:t>
    </dgm:pt>
    <dgm:pt modelId="{ADB6ED1E-685A-4549-BC54-E2A1781CC7CF}" type="sibTrans" cxnId="{CE88D6C5-7E49-4679-BD56-F25E626CFB81}">
      <dgm:prSet/>
      <dgm:spPr/>
      <dgm:t>
        <a:bodyPr/>
        <a:lstStyle/>
        <a:p>
          <a:endParaRPr lang="it-IT"/>
        </a:p>
      </dgm:t>
    </dgm:pt>
    <dgm:pt modelId="{0D9E0E0E-3757-4C7B-9528-74C32E35F5FD}">
      <dgm:prSet/>
      <dgm:spPr/>
      <dgm:t>
        <a:bodyPr/>
        <a:lstStyle/>
        <a:p>
          <a:pPr rtl="0"/>
          <a:r>
            <a:rPr lang="it-IT" dirty="0">
              <a:latin typeface="Arial" panose="020B0604020202020204" pitchFamily="34" charset="0"/>
              <a:cs typeface="Arial" panose="020B0604020202020204" pitchFamily="34" charset="0"/>
            </a:rPr>
            <a:t>che devono essere messe in atto per la mitigazione delle condizioni di rischio</a:t>
          </a:r>
        </a:p>
      </dgm:t>
    </dgm:pt>
    <dgm:pt modelId="{7DF8BB33-51B7-41BC-9618-0D2F60B37C49}" type="parTrans" cxnId="{76204591-C2C8-4F13-B495-6D029400D04A}">
      <dgm:prSet/>
      <dgm:spPr/>
      <dgm:t>
        <a:bodyPr/>
        <a:lstStyle/>
        <a:p>
          <a:endParaRPr lang="it-IT"/>
        </a:p>
      </dgm:t>
    </dgm:pt>
    <dgm:pt modelId="{56259CEA-361A-4BAD-912F-6C38A9519718}" type="sibTrans" cxnId="{76204591-C2C8-4F13-B495-6D029400D04A}">
      <dgm:prSet/>
      <dgm:spPr/>
      <dgm:t>
        <a:bodyPr/>
        <a:lstStyle/>
        <a:p>
          <a:endParaRPr lang="it-IT"/>
        </a:p>
      </dgm:t>
    </dgm:pt>
    <dgm:pt modelId="{4F00C906-99A5-4217-8D0C-7AD2CFB78C79}">
      <dgm:prSet/>
      <dgm:spPr/>
      <dgm:t>
        <a:bodyPr/>
        <a:lstStyle/>
        <a:p>
          <a:pPr rtl="0"/>
          <a:r>
            <a:rPr lang="it-IT" dirty="0">
              <a:latin typeface="Arial" panose="020B0604020202020204" pitchFamily="34" charset="0"/>
              <a:cs typeface="Arial" panose="020B0604020202020204" pitchFamily="34" charset="0"/>
            </a:rPr>
            <a:t>di riduzione del rischio</a:t>
          </a:r>
        </a:p>
      </dgm:t>
    </dgm:pt>
    <dgm:pt modelId="{4BD932C7-E9CA-40EC-9E68-20A79569C6D3}" type="parTrans" cxnId="{87DD14BE-79A7-404B-A1C6-2B3A94A4897B}">
      <dgm:prSet/>
      <dgm:spPr/>
      <dgm:t>
        <a:bodyPr/>
        <a:lstStyle/>
        <a:p>
          <a:endParaRPr lang="it-IT"/>
        </a:p>
      </dgm:t>
    </dgm:pt>
    <dgm:pt modelId="{30AEFDFC-3A70-48A0-B455-9DD333995984}" type="sibTrans" cxnId="{87DD14BE-79A7-404B-A1C6-2B3A94A4897B}">
      <dgm:prSet/>
      <dgm:spPr/>
      <dgm:t>
        <a:bodyPr/>
        <a:lstStyle/>
        <a:p>
          <a:endParaRPr lang="it-IT"/>
        </a:p>
      </dgm:t>
    </dgm:pt>
    <dgm:pt modelId="{AF689C7E-A5FA-4EBF-8ABB-17736B2027F3}" type="pres">
      <dgm:prSet presAssocID="{56588F22-D550-4456-AE49-484B0785C00C}" presName="Name0" presStyleCnt="0">
        <dgm:presLayoutVars>
          <dgm:dir/>
          <dgm:animLvl val="lvl"/>
          <dgm:resizeHandles val="exact"/>
        </dgm:presLayoutVars>
      </dgm:prSet>
      <dgm:spPr/>
    </dgm:pt>
    <dgm:pt modelId="{ECF7F562-42C1-48FC-9DC7-2E60F9230F16}" type="pres">
      <dgm:prSet presAssocID="{3BEEEE4F-4B09-4ADB-9268-2417D8F3847B}" presName="boxAndChildren" presStyleCnt="0"/>
      <dgm:spPr/>
    </dgm:pt>
    <dgm:pt modelId="{E85B060B-FA43-46A1-AE4B-2DB2346B6213}" type="pres">
      <dgm:prSet presAssocID="{3BEEEE4F-4B09-4ADB-9268-2417D8F3847B}" presName="parentTextBox" presStyleLbl="node1" presStyleIdx="0" presStyleCnt="2"/>
      <dgm:spPr/>
    </dgm:pt>
    <dgm:pt modelId="{22AA42CB-50C6-4899-88A4-506F78B882B4}" type="pres">
      <dgm:prSet presAssocID="{3BEEEE4F-4B09-4ADB-9268-2417D8F3847B}" presName="entireBox" presStyleLbl="node1" presStyleIdx="0" presStyleCnt="2" custLinFactNeighborY="673"/>
      <dgm:spPr/>
    </dgm:pt>
    <dgm:pt modelId="{0DA6F57B-6124-43F6-AD59-1340A552FC30}" type="pres">
      <dgm:prSet presAssocID="{3BEEEE4F-4B09-4ADB-9268-2417D8F3847B}" presName="descendantBox" presStyleCnt="0"/>
      <dgm:spPr/>
    </dgm:pt>
    <dgm:pt modelId="{3B1A2169-FE67-4137-8013-D0FA3160706B}" type="pres">
      <dgm:prSet presAssocID="{4F00C906-99A5-4217-8D0C-7AD2CFB78C79}" presName="childTextBox" presStyleLbl="fgAccFollowNode1" presStyleIdx="0" presStyleCnt="2" custScaleX="100000" custScaleY="108605" custLinFactNeighborX="134">
        <dgm:presLayoutVars>
          <dgm:bulletEnabled val="1"/>
        </dgm:presLayoutVars>
      </dgm:prSet>
      <dgm:spPr/>
    </dgm:pt>
    <dgm:pt modelId="{AFE6D8D7-A971-4E53-BA5D-8DD82894C2B6}" type="pres">
      <dgm:prSet presAssocID="{0BA0250C-1034-4B68-84A2-64B16F40DDDC}" presName="sp" presStyleCnt="0"/>
      <dgm:spPr/>
    </dgm:pt>
    <dgm:pt modelId="{07B38BFB-9E0B-4F26-984C-A7A5A2DA19DE}" type="pres">
      <dgm:prSet presAssocID="{1509B9C4-66EE-4ECB-8AC2-FFDE9967AD0B}" presName="arrowAndChildren" presStyleCnt="0"/>
      <dgm:spPr/>
    </dgm:pt>
    <dgm:pt modelId="{A04961F0-4569-4459-A52E-5ED811E65BBE}" type="pres">
      <dgm:prSet presAssocID="{1509B9C4-66EE-4ECB-8AC2-FFDE9967AD0B}" presName="parentTextArrow" presStyleLbl="node1" presStyleIdx="0" presStyleCnt="2"/>
      <dgm:spPr/>
    </dgm:pt>
    <dgm:pt modelId="{842BBEA0-BAB7-4990-A4DF-9CE8DD72274C}" type="pres">
      <dgm:prSet presAssocID="{1509B9C4-66EE-4ECB-8AC2-FFDE9967AD0B}" presName="arrow" presStyleLbl="node1" presStyleIdx="1" presStyleCnt="2" custScaleY="112734" custLinFactNeighborX="174" custLinFactNeighborY="-31"/>
      <dgm:spPr/>
    </dgm:pt>
    <dgm:pt modelId="{50AD225C-740D-435E-BB45-5E24AFDD9391}" type="pres">
      <dgm:prSet presAssocID="{1509B9C4-66EE-4ECB-8AC2-FFDE9967AD0B}" presName="descendantArrow" presStyleCnt="0"/>
      <dgm:spPr/>
    </dgm:pt>
    <dgm:pt modelId="{B4754872-15B0-45F9-98A5-64E740AE3988}" type="pres">
      <dgm:prSet presAssocID="{0D9E0E0E-3757-4C7B-9528-74C32E35F5FD}" presName="childTextArrow" presStyleLbl="fgAccFollowNode1" presStyleIdx="1" presStyleCnt="2">
        <dgm:presLayoutVars>
          <dgm:bulletEnabled val="1"/>
        </dgm:presLayoutVars>
      </dgm:prSet>
      <dgm:spPr/>
    </dgm:pt>
  </dgm:ptLst>
  <dgm:cxnLst>
    <dgm:cxn modelId="{6B8DF61D-1DF2-4292-97B1-F46ED2BE158F}" type="presOf" srcId="{0D9E0E0E-3757-4C7B-9528-74C32E35F5FD}" destId="{B4754872-15B0-45F9-98A5-64E740AE3988}" srcOrd="0" destOrd="0" presId="urn:microsoft.com/office/officeart/2005/8/layout/process4"/>
    <dgm:cxn modelId="{22BB6E2C-1D57-4E4D-9D66-7FD0CFDE3978}" type="presOf" srcId="{4F00C906-99A5-4217-8D0C-7AD2CFB78C79}" destId="{3B1A2169-FE67-4137-8013-D0FA3160706B}" srcOrd="0" destOrd="0" presId="urn:microsoft.com/office/officeart/2005/8/layout/process4"/>
    <dgm:cxn modelId="{A1570552-7796-4C4A-97BC-E6D6F8E9D67B}" type="presOf" srcId="{1509B9C4-66EE-4ECB-8AC2-FFDE9967AD0B}" destId="{842BBEA0-BAB7-4990-A4DF-9CE8DD72274C}" srcOrd="1" destOrd="0" presId="urn:microsoft.com/office/officeart/2005/8/layout/process4"/>
    <dgm:cxn modelId="{1609CC53-7891-4A47-A193-D7EE99337093}" type="presOf" srcId="{56588F22-D550-4456-AE49-484B0785C00C}" destId="{AF689C7E-A5FA-4EBF-8ABB-17736B2027F3}" srcOrd="0" destOrd="0" presId="urn:microsoft.com/office/officeart/2005/8/layout/process4"/>
    <dgm:cxn modelId="{76204591-C2C8-4F13-B495-6D029400D04A}" srcId="{1509B9C4-66EE-4ECB-8AC2-FFDE9967AD0B}" destId="{0D9E0E0E-3757-4C7B-9528-74C32E35F5FD}" srcOrd="0" destOrd="0" parTransId="{7DF8BB33-51B7-41BC-9618-0D2F60B37C49}" sibTransId="{56259CEA-361A-4BAD-912F-6C38A9519718}"/>
    <dgm:cxn modelId="{A1298897-0A33-4879-AEC8-81119E737673}" type="presOf" srcId="{1509B9C4-66EE-4ECB-8AC2-FFDE9967AD0B}" destId="{A04961F0-4569-4459-A52E-5ED811E65BBE}" srcOrd="0" destOrd="0" presId="urn:microsoft.com/office/officeart/2005/8/layout/process4"/>
    <dgm:cxn modelId="{0573EEB4-1F5B-4940-842A-E763D1948833}" type="presOf" srcId="{3BEEEE4F-4B09-4ADB-9268-2417D8F3847B}" destId="{22AA42CB-50C6-4899-88A4-506F78B882B4}" srcOrd="1" destOrd="0" presId="urn:microsoft.com/office/officeart/2005/8/layout/process4"/>
    <dgm:cxn modelId="{07B669B5-3318-40F9-865B-84D483352FCD}" srcId="{56588F22-D550-4456-AE49-484B0785C00C}" destId="{1509B9C4-66EE-4ECB-8AC2-FFDE9967AD0B}" srcOrd="0" destOrd="0" parTransId="{7D11A3F3-4D87-4A63-A297-3B068116A4B1}" sibTransId="{0BA0250C-1034-4B68-84A2-64B16F40DDDC}"/>
    <dgm:cxn modelId="{87DD14BE-79A7-404B-A1C6-2B3A94A4897B}" srcId="{3BEEEE4F-4B09-4ADB-9268-2417D8F3847B}" destId="{4F00C906-99A5-4217-8D0C-7AD2CFB78C79}" srcOrd="0" destOrd="0" parTransId="{4BD932C7-E9CA-40EC-9E68-20A79569C6D3}" sibTransId="{30AEFDFC-3A70-48A0-B455-9DD333995984}"/>
    <dgm:cxn modelId="{CE88D6C5-7E49-4679-BD56-F25E626CFB81}" srcId="{56588F22-D550-4456-AE49-484B0785C00C}" destId="{3BEEEE4F-4B09-4ADB-9268-2417D8F3847B}" srcOrd="1" destOrd="0" parTransId="{08552F22-4E41-4B1E-AF0A-D4C810121EB7}" sibTransId="{ADB6ED1E-685A-4549-BC54-E2A1781CC7CF}"/>
    <dgm:cxn modelId="{7A80BBEE-E941-4BFF-A06E-5633D9B78C3F}" type="presOf" srcId="{3BEEEE4F-4B09-4ADB-9268-2417D8F3847B}" destId="{E85B060B-FA43-46A1-AE4B-2DB2346B6213}" srcOrd="0" destOrd="0" presId="urn:microsoft.com/office/officeart/2005/8/layout/process4"/>
    <dgm:cxn modelId="{632C9508-15BC-4F98-9268-1AC39356EFC8}" type="presParOf" srcId="{AF689C7E-A5FA-4EBF-8ABB-17736B2027F3}" destId="{ECF7F562-42C1-48FC-9DC7-2E60F9230F16}" srcOrd="0" destOrd="0" presId="urn:microsoft.com/office/officeart/2005/8/layout/process4"/>
    <dgm:cxn modelId="{B953723C-2BF9-4A59-AFF6-959A1C663FE7}" type="presParOf" srcId="{ECF7F562-42C1-48FC-9DC7-2E60F9230F16}" destId="{E85B060B-FA43-46A1-AE4B-2DB2346B6213}" srcOrd="0" destOrd="0" presId="urn:microsoft.com/office/officeart/2005/8/layout/process4"/>
    <dgm:cxn modelId="{B7433C79-97F9-45C8-9E0A-AB784D430477}" type="presParOf" srcId="{ECF7F562-42C1-48FC-9DC7-2E60F9230F16}" destId="{22AA42CB-50C6-4899-88A4-506F78B882B4}" srcOrd="1" destOrd="0" presId="urn:microsoft.com/office/officeart/2005/8/layout/process4"/>
    <dgm:cxn modelId="{A9EC9DC3-059E-4AB3-8696-7FD89CE816D4}" type="presParOf" srcId="{ECF7F562-42C1-48FC-9DC7-2E60F9230F16}" destId="{0DA6F57B-6124-43F6-AD59-1340A552FC30}" srcOrd="2" destOrd="0" presId="urn:microsoft.com/office/officeart/2005/8/layout/process4"/>
    <dgm:cxn modelId="{B32D7289-05B9-4D2E-BEEB-BD1EF871139F}" type="presParOf" srcId="{0DA6F57B-6124-43F6-AD59-1340A552FC30}" destId="{3B1A2169-FE67-4137-8013-D0FA3160706B}" srcOrd="0" destOrd="0" presId="urn:microsoft.com/office/officeart/2005/8/layout/process4"/>
    <dgm:cxn modelId="{04A076F1-CD19-4990-9697-D2B68E9CEA72}" type="presParOf" srcId="{AF689C7E-A5FA-4EBF-8ABB-17736B2027F3}" destId="{AFE6D8D7-A971-4E53-BA5D-8DD82894C2B6}" srcOrd="1" destOrd="0" presId="urn:microsoft.com/office/officeart/2005/8/layout/process4"/>
    <dgm:cxn modelId="{12C96ABD-6213-4383-8E14-EEA924B378AF}" type="presParOf" srcId="{AF689C7E-A5FA-4EBF-8ABB-17736B2027F3}" destId="{07B38BFB-9E0B-4F26-984C-A7A5A2DA19DE}" srcOrd="2" destOrd="0" presId="urn:microsoft.com/office/officeart/2005/8/layout/process4"/>
    <dgm:cxn modelId="{D0B16F98-0D92-4EDA-B5D2-52BCF1D7B2B8}" type="presParOf" srcId="{07B38BFB-9E0B-4F26-984C-A7A5A2DA19DE}" destId="{A04961F0-4569-4459-A52E-5ED811E65BBE}" srcOrd="0" destOrd="0" presId="urn:microsoft.com/office/officeart/2005/8/layout/process4"/>
    <dgm:cxn modelId="{D9B8BC8B-4B5F-4598-96D6-5EBAA4E28EEE}" type="presParOf" srcId="{07B38BFB-9E0B-4F26-984C-A7A5A2DA19DE}" destId="{842BBEA0-BAB7-4990-A4DF-9CE8DD72274C}" srcOrd="1" destOrd="0" presId="urn:microsoft.com/office/officeart/2005/8/layout/process4"/>
    <dgm:cxn modelId="{904DD255-7902-43E5-8ED3-6650ED057544}" type="presParOf" srcId="{07B38BFB-9E0B-4F26-984C-A7A5A2DA19DE}" destId="{50AD225C-740D-435E-BB45-5E24AFDD9391}" srcOrd="2" destOrd="0" presId="urn:microsoft.com/office/officeart/2005/8/layout/process4"/>
    <dgm:cxn modelId="{CFA96299-7A1D-41BE-8F99-0B4446C95B9F}" type="presParOf" srcId="{50AD225C-740D-435E-BB45-5E24AFDD9391}" destId="{B4754872-15B0-45F9-98A5-64E740AE398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AA42CB-50C6-4899-88A4-506F78B882B4}">
      <dsp:nvSpPr>
        <dsp:cNvPr id="0" name=""/>
        <dsp:cNvSpPr/>
      </dsp:nvSpPr>
      <dsp:spPr>
        <a:xfrm>
          <a:off x="0" y="2236963"/>
          <a:ext cx="6515000" cy="13007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 dirty="0">
              <a:latin typeface="Arial" panose="020B0604020202020204" pitchFamily="34" charset="0"/>
              <a:cs typeface="Arial" panose="020B0604020202020204" pitchFamily="34" charset="0"/>
            </a:rPr>
            <a:t>LIVELLO STANDARD MINIMO</a:t>
          </a:r>
        </a:p>
      </dsp:txBody>
      <dsp:txXfrm>
        <a:off x="0" y="2236963"/>
        <a:ext cx="6515000" cy="702389"/>
      </dsp:txXfrm>
    </dsp:sp>
    <dsp:sp modelId="{3B1A2169-FE67-4137-8013-D0FA3160706B}">
      <dsp:nvSpPr>
        <dsp:cNvPr id="0" name=""/>
        <dsp:cNvSpPr/>
      </dsp:nvSpPr>
      <dsp:spPr>
        <a:xfrm>
          <a:off x="0" y="2886984"/>
          <a:ext cx="6515000" cy="649817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latin typeface="Arial" panose="020B0604020202020204" pitchFamily="34" charset="0"/>
              <a:cs typeface="Arial" panose="020B0604020202020204" pitchFamily="34" charset="0"/>
            </a:rPr>
            <a:t>di riduzione del rischio</a:t>
          </a:r>
        </a:p>
      </dsp:txBody>
      <dsp:txXfrm>
        <a:off x="0" y="2886984"/>
        <a:ext cx="6515000" cy="649817"/>
      </dsp:txXfrm>
    </dsp:sp>
    <dsp:sp modelId="{842BBEA0-BAB7-4990-A4DF-9CE8DD72274C}">
      <dsp:nvSpPr>
        <dsp:cNvPr id="0" name=""/>
        <dsp:cNvSpPr/>
      </dsp:nvSpPr>
      <dsp:spPr>
        <a:xfrm rot="10800000">
          <a:off x="0" y="0"/>
          <a:ext cx="6515000" cy="2255253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 dirty="0">
              <a:latin typeface="Arial" panose="020B0604020202020204" pitchFamily="34" charset="0"/>
              <a:cs typeface="Arial" panose="020B0604020202020204" pitchFamily="34" charset="0"/>
            </a:rPr>
            <a:t>Definizione delle misure NON STRUTTURALI</a:t>
          </a:r>
        </a:p>
      </dsp:txBody>
      <dsp:txXfrm rot="-10800000">
        <a:off x="0" y="0"/>
        <a:ext cx="6515000" cy="791593"/>
      </dsp:txXfrm>
    </dsp:sp>
    <dsp:sp modelId="{B4754872-15B0-45F9-98A5-64E740AE3988}">
      <dsp:nvSpPr>
        <dsp:cNvPr id="0" name=""/>
        <dsp:cNvSpPr/>
      </dsp:nvSpPr>
      <dsp:spPr>
        <a:xfrm>
          <a:off x="0" y="830161"/>
          <a:ext cx="6515000" cy="598152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latin typeface="Arial" panose="020B0604020202020204" pitchFamily="34" charset="0"/>
              <a:cs typeface="Arial" panose="020B0604020202020204" pitchFamily="34" charset="0"/>
            </a:rPr>
            <a:t>che devono essere messe in atto per la mitigazione delle condizioni di rischio</a:t>
          </a:r>
        </a:p>
      </dsp:txBody>
      <dsp:txXfrm>
        <a:off x="0" y="830161"/>
        <a:ext cx="6515000" cy="5981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770AB-DC4A-4C1E-B256-043318E0E1E0}" type="datetimeFigureOut">
              <a:rPr lang="it-IT" smtClean="0"/>
              <a:pPr/>
              <a:t>29/10/19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9B4E0-0FFE-4BE1-871E-B2607001D80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0837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788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3757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62252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8210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42723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89180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989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28189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32062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0781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7772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3334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3448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it-IT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L’attività è stata orientata verso la produzione di mappe di suscettività da alluvione con caratteristiche di completezza territoriale e omogeneità metodologica. Il lavoro è stato impostato nel corso della prima annualità portando a una mappatura di primo livello per la Puglia. Successivamente il lavoro è stato raffinato ed esteso anche agli altri territori interessati. Nella figura sono riportate le mappe di suscettività ottenute per 3 delle Regioni di progetto.</a:t>
            </a:r>
            <a:endParaRPr lang="it-IT" b="0" dirty="0">
              <a:effectLst/>
            </a:endParaRPr>
          </a:p>
          <a:p>
            <a:br>
              <a:rPr lang="it-IT" dirty="0"/>
            </a:b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BA001-7D5B-8144-8308-023EE70E932D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7358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it-IT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L’attività è stata orientata verso la produzione di mappe di suscettività da alluvione con caratteristiche di completezza territoriale e omogeneità metodologica. Il lavoro è stato impostato nel corso della prima annualità portando a una mappatura di primo livello per la Puglia. Successivamente il lavoro è stato raffinato ed esteso anche agli altri territori interessati. Nella figura sono riportate le mappe di suscettività ottenute per 3 delle Regioni di progetto.</a:t>
            </a:r>
            <a:endParaRPr lang="it-IT" b="0" dirty="0">
              <a:effectLst/>
            </a:endParaRPr>
          </a:p>
          <a:p>
            <a:br>
              <a:rPr lang="it-IT" dirty="0"/>
            </a:b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BA001-7D5B-8144-8308-023EE70E932D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388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it-IT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L’attività è stata orientata verso la produzione di mappe di suscettività da alluvione con caratteristiche di completezza territoriale e omogeneità metodologica. Il lavoro è stato impostato nel corso della prima annualità portando a una mappatura di primo livello per la Puglia. Successivamente il lavoro è stato raffinato ed esteso anche agli altri territori interessati. Nella figura sono riportate le mappe di suscettività ottenute per 3 delle Regioni di progetto.</a:t>
            </a:r>
            <a:endParaRPr lang="it-IT" b="0" dirty="0">
              <a:effectLst/>
            </a:endParaRPr>
          </a:p>
          <a:p>
            <a:br>
              <a:rPr lang="it-IT" dirty="0"/>
            </a:b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BA001-7D5B-8144-8308-023EE70E932D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2364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6919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5867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9272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66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2423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o1 con foto"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ggetto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192" y="1324"/>
          <a:ext cx="1190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Diapositiva think-cell" r:id="rId5" imgW="216" imgH="216" progId="TCLayout.ActiveDocument.1">
                  <p:embed/>
                </p:oleObj>
              </mc:Choice>
              <mc:Fallback>
                <p:oleObj name="Diapositiva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2" y="1324"/>
                        <a:ext cx="1190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85750" y="304271"/>
            <a:ext cx="7389159" cy="1104636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it-IT" dirty="0"/>
              <a:t>Fare clic per modificare il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6050" y="1521354"/>
            <a:ext cx="4988859" cy="3626115"/>
          </a:xfrm>
        </p:spPr>
        <p:txBody>
          <a:bodyPr/>
          <a:lstStyle>
            <a:lvl1pPr>
              <a:buClr>
                <a:schemeClr val="accent6">
                  <a:lumMod val="75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buClr>
                <a:schemeClr val="accent6">
                  <a:lumMod val="60000"/>
                  <a:lumOff val="40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buClr>
                <a:schemeClr val="accent6">
                  <a:lumMod val="60000"/>
                  <a:lumOff val="40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buClr>
                <a:schemeClr val="accent6">
                  <a:lumMod val="60000"/>
                  <a:lumOff val="40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06824" y="5296959"/>
            <a:ext cx="1080000" cy="304271"/>
          </a:xfrm>
          <a:prstGeom prst="rect">
            <a:avLst/>
          </a:prstGeom>
        </p:spPr>
        <p:txBody>
          <a:bodyPr lIns="71323" tIns="35662" rIns="71323" bIns="35662"/>
          <a:lstStyle/>
          <a:p>
            <a:fld id="{94EF1AAB-C55E-42AC-8975-517CA5C92E76}" type="datetime1">
              <a:rPr lang="it-IT" smtClean="0"/>
              <a:t>29/10/19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1890000" y="5296959"/>
            <a:ext cx="2700000" cy="304271"/>
          </a:xfrm>
          <a:prstGeom prst="rect">
            <a:avLst/>
          </a:prstGeom>
        </p:spPr>
        <p:txBody>
          <a:bodyPr lIns="71323" tIns="35662" rIns="71323" bIns="35662"/>
          <a:lstStyle>
            <a:lvl1pPr algn="l"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285751" y="5296959"/>
            <a:ext cx="410135" cy="304271"/>
          </a:xfrm>
          <a:prstGeom prst="rect">
            <a:avLst/>
          </a:prstGeom>
        </p:spPr>
        <p:txBody>
          <a:bodyPr lIns="71323" tIns="35662" rIns="71323" bIns="35662"/>
          <a:lstStyle>
            <a:lvl1pPr algn="l">
              <a:defRPr/>
            </a:lvl1pPr>
          </a:lstStyle>
          <a:p>
            <a:fld id="{DC0C9B62-BECD-4D16-B977-8FD23BD5614F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Segnaposto immagine 9"/>
          <p:cNvSpPr>
            <a:spLocks noGrp="1"/>
          </p:cNvSpPr>
          <p:nvPr>
            <p:ph type="pic" sz="quarter" idx="13"/>
          </p:nvPr>
        </p:nvSpPr>
        <p:spPr>
          <a:xfrm>
            <a:off x="285750" y="1521354"/>
            <a:ext cx="2245519" cy="362611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8719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  <p:pic>
        <p:nvPicPr>
          <p:cNvPr id="8" name="Immagine 9" descr="SLIDE_PPT_800x60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8" descr="MARCHIO_DPC.eps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88392"/>
            <a:ext cx="762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907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221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1D3F6FBA-12D5-4839-B8BE-FF71D977FA3E}" type="datetimeFigureOut">
              <a:rPr lang="it-IT" smtClean="0"/>
              <a:pPr/>
              <a:t>29/10/19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63DC9A4-802C-4D91-9638-ACC089C5C79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437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14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121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261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735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29/10/19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3972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9" descr="SLIDE_PPT_800x6002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115616" y="265212"/>
            <a:ext cx="561662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dirty="0"/>
              <a:t>Fare clic per modificare 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1520" y="1333500"/>
            <a:ext cx="864096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pic>
        <p:nvPicPr>
          <p:cNvPr id="8" name="Immagine 7" descr="MARCHIO_DPC.eps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88392"/>
            <a:ext cx="762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054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800" b="1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3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5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5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7.jpeg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6.jpeg"/><Relationship Id="rId5" Type="http://schemas.openxmlformats.org/officeDocument/2006/relationships/image" Target="../media/image3.emf"/><Relationship Id="rId4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9.jpeg"/><Relationship Id="rId2" Type="http://schemas.openxmlformats.org/officeDocument/2006/relationships/tags" Target="../tags/tag16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6.jpeg"/><Relationship Id="rId5" Type="http://schemas.openxmlformats.org/officeDocument/2006/relationships/image" Target="../media/image3.emf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2.jpeg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1.jpeg"/><Relationship Id="rId5" Type="http://schemas.openxmlformats.org/officeDocument/2006/relationships/image" Target="../media/image3.emf"/><Relationship Id="rId4" Type="http://schemas.openxmlformats.org/officeDocument/2006/relationships/oleObject" Target="../embeddings/oleObject5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5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7" descr="MARCHIO_DPC.ep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4654313"/>
            <a:ext cx="930597" cy="72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37829" y="1530513"/>
            <a:ext cx="2260800" cy="89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7829" y="769268"/>
            <a:ext cx="2260800" cy="66234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Immagine 13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110" y="192817"/>
            <a:ext cx="2260238" cy="48115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255825" y="3361556"/>
            <a:ext cx="84583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Protezione civile: verso una </a:t>
            </a:r>
            <a:r>
              <a:rPr lang="it-IT" sz="2800" b="1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governance</a:t>
            </a:r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più forte</a:t>
            </a:r>
          </a:p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la riduzione del rischio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23528" y="4737121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Programma per la mitigazione dei rischi idro e sismico ai fini di protezione civile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376" y="4678602"/>
            <a:ext cx="79057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9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3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07775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4473189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8" name="Segnaposto contenuto 3"/>
          <p:cNvSpPr>
            <a:spLocks noGrp="1"/>
          </p:cNvSpPr>
          <p:nvPr>
            <p:ph sz="half" idx="1"/>
          </p:nvPr>
        </p:nvSpPr>
        <p:spPr>
          <a:xfrm>
            <a:off x="4887162" y="2764983"/>
            <a:ext cx="918102" cy="960107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356616" hangingPunct="0">
              <a:spcBef>
                <a:spcPts val="0"/>
              </a:spcBef>
              <a:buNone/>
            </a:pPr>
            <a:r>
              <a:rPr lang="it-IT" sz="1100" b="1" dirty="0">
                <a:solidFill>
                  <a:srgbClr val="000000"/>
                </a:solidFill>
              </a:rPr>
              <a:t>IOCT</a:t>
            </a:r>
            <a:br>
              <a:rPr lang="it-IT" sz="1100" dirty="0">
                <a:solidFill>
                  <a:srgbClr val="000000"/>
                </a:solidFill>
              </a:rPr>
            </a:br>
            <a:r>
              <a:rPr lang="it-IT" sz="1100" dirty="0">
                <a:solidFill>
                  <a:srgbClr val="000000"/>
                </a:solidFill>
              </a:rPr>
              <a:t>Valutazione operatività del CT</a:t>
            </a:r>
          </a:p>
        </p:txBody>
      </p:sp>
      <p:sp>
        <p:nvSpPr>
          <p:cNvPr id="12" name="Segnaposto contenuto 3"/>
          <p:cNvSpPr txBox="1">
            <a:spLocks/>
          </p:cNvSpPr>
          <p:nvPr/>
        </p:nvSpPr>
        <p:spPr>
          <a:xfrm>
            <a:off x="1214754" y="2404943"/>
            <a:ext cx="3348372" cy="1740193"/>
          </a:xfrm>
          <a:prstGeom prst="rect">
            <a:avLst/>
          </a:prstGeom>
          <a:solidFill>
            <a:srgbClr val="00B050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Componenti </a:t>
            </a:r>
            <a:br>
              <a:rPr lang="it-IT" sz="1100">
                <a:solidFill>
                  <a:srgbClr val="000000"/>
                </a:solidFill>
              </a:rPr>
            </a:br>
            <a:r>
              <a:rPr lang="it-IT" sz="1100">
                <a:solidFill>
                  <a:srgbClr val="000000"/>
                </a:solidFill>
              </a:rPr>
              <a:t>strutturali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14" name="Segnaposto contenuto 3"/>
          <p:cNvSpPr txBox="1">
            <a:spLocks/>
          </p:cNvSpPr>
          <p:nvPr/>
        </p:nvSpPr>
        <p:spPr>
          <a:xfrm>
            <a:off x="2078850" y="2464950"/>
            <a:ext cx="2376264" cy="60006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Valutazione </a:t>
            </a:r>
            <a:br>
              <a:rPr lang="it-IT" sz="1100">
                <a:solidFill>
                  <a:srgbClr val="000000"/>
                </a:solidFill>
              </a:rPr>
            </a:br>
            <a:r>
              <a:rPr lang="it-IT" sz="1100">
                <a:solidFill>
                  <a:srgbClr val="000000"/>
                </a:solidFill>
              </a:rPr>
              <a:t>pericolosità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15" name="Segnaposto contenuto 3"/>
          <p:cNvSpPr txBox="1">
            <a:spLocks/>
          </p:cNvSpPr>
          <p:nvPr/>
        </p:nvSpPr>
        <p:spPr>
          <a:xfrm>
            <a:off x="2078850" y="3125023"/>
            <a:ext cx="2376264" cy="9001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Valutazione </a:t>
            </a:r>
            <a:br>
              <a:rPr lang="it-IT" sz="1100">
                <a:solidFill>
                  <a:srgbClr val="000000"/>
                </a:solidFill>
              </a:rPr>
            </a:br>
            <a:r>
              <a:rPr lang="it-IT" sz="1100">
                <a:solidFill>
                  <a:srgbClr val="000000"/>
                </a:solidFill>
              </a:rPr>
              <a:t>vulnerabilità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16" name="Segnaposto contenuto 3"/>
          <p:cNvSpPr txBox="1">
            <a:spLocks/>
          </p:cNvSpPr>
          <p:nvPr/>
        </p:nvSpPr>
        <p:spPr>
          <a:xfrm>
            <a:off x="3050958" y="2501804"/>
            <a:ext cx="1296144" cy="236718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Pericolosità di base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17" name="Segnaposto contenuto 3"/>
          <p:cNvSpPr txBox="1">
            <a:spLocks/>
          </p:cNvSpPr>
          <p:nvPr/>
        </p:nvSpPr>
        <p:spPr>
          <a:xfrm>
            <a:off x="3050958" y="2764983"/>
            <a:ext cx="1296144" cy="24002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Pericolosità locale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18" name="Segnaposto contenuto 3"/>
          <p:cNvSpPr txBox="1">
            <a:spLocks/>
          </p:cNvSpPr>
          <p:nvPr/>
        </p:nvSpPr>
        <p:spPr>
          <a:xfrm>
            <a:off x="3050958" y="3161383"/>
            <a:ext cx="1296144" cy="23998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Edifici strategici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19" name="Segnaposto contenuto 3"/>
          <p:cNvSpPr txBox="1">
            <a:spLocks/>
          </p:cNvSpPr>
          <p:nvPr/>
        </p:nvSpPr>
        <p:spPr>
          <a:xfrm>
            <a:off x="3050958" y="3425057"/>
            <a:ext cx="1296144" cy="24002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Aree di emergenza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20" name="Segnaposto contenuto 3"/>
          <p:cNvSpPr txBox="1">
            <a:spLocks/>
          </p:cNvSpPr>
          <p:nvPr/>
        </p:nvSpPr>
        <p:spPr>
          <a:xfrm>
            <a:off x="3050958" y="3725090"/>
            <a:ext cx="1296144" cy="24002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Infrastrutture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22" name="Segnaposto contenuto 3"/>
          <p:cNvSpPr txBox="1">
            <a:spLocks/>
          </p:cNvSpPr>
          <p:nvPr/>
        </p:nvSpPr>
        <p:spPr>
          <a:xfrm>
            <a:off x="1214754" y="4265150"/>
            <a:ext cx="3348372" cy="240027"/>
          </a:xfrm>
          <a:prstGeom prst="rect">
            <a:avLst/>
          </a:prstGeom>
          <a:solidFill>
            <a:srgbClr val="00B050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Componenti non strutturali</a:t>
            </a:r>
            <a:endParaRPr lang="it-IT" sz="1100" dirty="0">
              <a:solidFill>
                <a:srgbClr val="000000"/>
              </a:solidFill>
            </a:endParaRPr>
          </a:p>
        </p:txBody>
      </p:sp>
      <p:cxnSp>
        <p:nvCxnSpPr>
          <p:cNvPr id="23" name="Connettore 4 22"/>
          <p:cNvCxnSpPr>
            <a:stCxn id="12" idx="3"/>
            <a:endCxn id="8" idx="1"/>
          </p:cNvCxnSpPr>
          <p:nvPr/>
        </p:nvCxnSpPr>
        <p:spPr>
          <a:xfrm flipV="1">
            <a:off x="4563126" y="3245037"/>
            <a:ext cx="324036" cy="3000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4 23"/>
          <p:cNvCxnSpPr>
            <a:stCxn id="22" idx="3"/>
            <a:endCxn id="8" idx="1"/>
          </p:cNvCxnSpPr>
          <p:nvPr/>
        </p:nvCxnSpPr>
        <p:spPr>
          <a:xfrm flipV="1">
            <a:off x="4563126" y="3245037"/>
            <a:ext cx="324036" cy="114012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4 24"/>
          <p:cNvCxnSpPr>
            <a:stCxn id="26" idx="3"/>
            <a:endCxn id="8" idx="1"/>
          </p:cNvCxnSpPr>
          <p:nvPr/>
        </p:nvCxnSpPr>
        <p:spPr>
          <a:xfrm>
            <a:off x="4563126" y="2183074"/>
            <a:ext cx="324036" cy="106196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Segnaposto contenuto 3"/>
          <p:cNvSpPr txBox="1">
            <a:spLocks/>
          </p:cNvSpPr>
          <p:nvPr/>
        </p:nvSpPr>
        <p:spPr>
          <a:xfrm>
            <a:off x="1214754" y="2021210"/>
            <a:ext cx="3348372" cy="323727"/>
          </a:xfrm>
          <a:prstGeom prst="rect">
            <a:avLst/>
          </a:prstGeom>
          <a:solidFill>
            <a:srgbClr val="00B050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Esposizione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27" name="Segnaposto contenuto 3"/>
          <p:cNvSpPr txBox="1">
            <a:spLocks/>
          </p:cNvSpPr>
          <p:nvPr/>
        </p:nvSpPr>
        <p:spPr>
          <a:xfrm>
            <a:off x="2078850" y="2081218"/>
            <a:ext cx="2376264" cy="18001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100">
                <a:solidFill>
                  <a:srgbClr val="000000"/>
                </a:solidFill>
              </a:rPr>
              <a:t>Selezione elementi esposti</a:t>
            </a:r>
            <a:endParaRPr lang="it-IT" sz="1100" dirty="0">
              <a:solidFill>
                <a:srgbClr val="000000"/>
              </a:solidFill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930612" y="2764983"/>
            <a:ext cx="2156065" cy="810684"/>
          </a:xfrm>
          <a:prstGeom prst="rect">
            <a:avLst/>
          </a:prstGeom>
          <a:noFill/>
        </p:spPr>
        <p:txBody>
          <a:bodyPr wrap="none" lIns="71323" tIns="35662" rIns="71323" bIns="35662" rtlCol="0">
            <a:spAutoFit/>
          </a:bodyPr>
          <a:lstStyle/>
          <a:p>
            <a:r>
              <a:rPr lang="it-IT" sz="1600" b="1" dirty="0"/>
              <a:t>IOCT </a:t>
            </a:r>
          </a:p>
          <a:p>
            <a:r>
              <a:rPr lang="it-IT" sz="1600" dirty="0"/>
              <a:t>Indice di Operatività</a:t>
            </a:r>
          </a:p>
          <a:p>
            <a:r>
              <a:rPr lang="it-IT" sz="1600" dirty="0"/>
              <a:t>del Contesto Territoriale</a:t>
            </a:r>
          </a:p>
        </p:txBody>
      </p:sp>
    </p:spTree>
    <p:extLst>
      <p:ext uri="{BB962C8B-B14F-4D97-AF65-F5344CB8AC3E}">
        <p14:creationId xmlns:p14="http://schemas.microsoft.com/office/powerpoint/2010/main" val="281417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7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064631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4473189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8" name="Segnaposto contenuto 3"/>
          <p:cNvSpPr>
            <a:spLocks noGrp="1"/>
          </p:cNvSpPr>
          <p:nvPr>
            <p:ph sz="half" idx="1"/>
          </p:nvPr>
        </p:nvSpPr>
        <p:spPr>
          <a:xfrm>
            <a:off x="1322296" y="2225832"/>
            <a:ext cx="918102" cy="960107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356616" hangingPunct="0">
              <a:spcBef>
                <a:spcPts val="0"/>
              </a:spcBef>
              <a:buNone/>
            </a:pPr>
            <a:r>
              <a:rPr lang="it-IT" sz="1100" b="1" dirty="0">
                <a:solidFill>
                  <a:srgbClr val="000000"/>
                </a:solidFill>
              </a:rPr>
              <a:t>IOCT</a:t>
            </a:r>
            <a:br>
              <a:rPr lang="it-IT" sz="1100" dirty="0">
                <a:solidFill>
                  <a:srgbClr val="000000"/>
                </a:solidFill>
              </a:rPr>
            </a:br>
            <a:r>
              <a:rPr lang="it-IT" sz="1100" dirty="0">
                <a:solidFill>
                  <a:srgbClr val="000000"/>
                </a:solidFill>
              </a:rPr>
              <a:t>Valutazione operatività del CT</a:t>
            </a:r>
          </a:p>
        </p:txBody>
      </p:sp>
      <p:sp>
        <p:nvSpPr>
          <p:cNvPr id="2" name="Rettangolo 1"/>
          <p:cNvSpPr/>
          <p:nvPr/>
        </p:nvSpPr>
        <p:spPr>
          <a:xfrm>
            <a:off x="2376578" y="2225981"/>
            <a:ext cx="4572000" cy="2780454"/>
          </a:xfrm>
          <a:prstGeom prst="rect">
            <a:avLst/>
          </a:prstGeom>
        </p:spPr>
        <p:txBody>
          <a:bodyPr lIns="71323" tIns="35662" rIns="71323" bIns="35662">
            <a:spAutoFit/>
          </a:bodyPr>
          <a:lstStyle/>
          <a:p>
            <a:pPr lvl="1" algn="just" defTabSz="356616" hangingPunct="0"/>
            <a:r>
              <a:rPr lang="it-IT" sz="1600" b="1" dirty="0"/>
              <a:t>Come si calcola</a:t>
            </a:r>
          </a:p>
          <a:p>
            <a:pPr marL="579501" lvl="1" indent="-222885" defTabSz="356616" hangingPunct="0">
              <a:buFont typeface="Arial" panose="020B0604020202020204" pitchFamily="34" charset="0"/>
              <a:buChar char="•"/>
            </a:pPr>
            <a:r>
              <a:rPr lang="it-IT" sz="1600" b="1" dirty="0"/>
              <a:t>Metodologia probabilistica </a:t>
            </a:r>
            <a:r>
              <a:rPr lang="it-IT" sz="1600" dirty="0"/>
              <a:t>basata su studi di letteratura robusti e validati </a:t>
            </a:r>
          </a:p>
          <a:p>
            <a:pPr marL="579501" lvl="1" indent="-222885" algn="just" defTabSz="356616" hangingPunct="0">
              <a:buFont typeface="Arial" panose="020B0604020202020204" pitchFamily="34" charset="0"/>
              <a:buChar char="•"/>
            </a:pPr>
            <a:r>
              <a:rPr lang="it-IT" sz="1600" b="1" dirty="0"/>
              <a:t>Software</a:t>
            </a:r>
            <a:r>
              <a:rPr lang="it-IT" sz="1600" dirty="0"/>
              <a:t> appositamente realizzato</a:t>
            </a:r>
          </a:p>
          <a:p>
            <a:pPr lvl="1" algn="just" defTabSz="356616" hangingPunct="0"/>
            <a:endParaRPr lang="it-IT" sz="1600" b="1" dirty="0"/>
          </a:p>
          <a:p>
            <a:pPr lvl="1" algn="just" defTabSz="356616" hangingPunct="0"/>
            <a:r>
              <a:rPr lang="it-IT" sz="1600" b="1" dirty="0"/>
              <a:t>Quali sono i risultati</a:t>
            </a:r>
          </a:p>
          <a:p>
            <a:pPr marL="579501" lvl="1" indent="-222885" algn="just" defTabSz="356616" hangingPunct="0">
              <a:buFont typeface="Arial" panose="020B0604020202020204" pitchFamily="34" charset="0"/>
              <a:buChar char="•"/>
            </a:pPr>
            <a:r>
              <a:rPr lang="it-IT" sz="1600" dirty="0"/>
              <a:t>Un </a:t>
            </a:r>
            <a:r>
              <a:rPr lang="it-IT" sz="1600" b="1" dirty="0"/>
              <a:t>Indice di operatività </a:t>
            </a:r>
            <a:r>
              <a:rPr lang="it-IT" sz="1600" dirty="0"/>
              <a:t>per ciascun Contesto Territoriale</a:t>
            </a:r>
          </a:p>
          <a:p>
            <a:pPr marL="579501" lvl="1" indent="-222885" defTabSz="356616" hangingPunct="0">
              <a:buFont typeface="Arial" panose="020B0604020202020204" pitchFamily="34" charset="0"/>
              <a:buChar char="•"/>
            </a:pPr>
            <a:r>
              <a:rPr lang="it-IT" sz="1600" dirty="0"/>
              <a:t>Valutazione</a:t>
            </a:r>
            <a:r>
              <a:rPr lang="it-IT" sz="1600" b="1" dirty="0"/>
              <a:t> </a:t>
            </a:r>
            <a:r>
              <a:rPr lang="it-IT" sz="1600" dirty="0"/>
              <a:t>dell’</a:t>
            </a:r>
            <a:r>
              <a:rPr lang="it-IT" sz="1600" b="1" dirty="0"/>
              <a:t>incidenza di ogni singola componente</a:t>
            </a:r>
            <a:r>
              <a:rPr lang="it-IT" sz="1600" dirty="0"/>
              <a:t> strutturale sull’operatività del sistema 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D1F089BE-3C1B-B142-B65A-39A8370B92E4}"/>
              </a:ext>
            </a:extLst>
          </p:cNvPr>
          <p:cNvGrpSpPr/>
          <p:nvPr/>
        </p:nvGrpSpPr>
        <p:grpSpPr>
          <a:xfrm>
            <a:off x="7740352" y="4668038"/>
            <a:ext cx="809855" cy="676793"/>
            <a:chOff x="755576" y="2503103"/>
            <a:chExt cx="720080" cy="601768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20F2084E-0CA1-7840-A4F1-EDC03FFBCE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5576" y="2857500"/>
              <a:ext cx="720080" cy="247371"/>
            </a:xfrm>
            <a:prstGeom prst="rect">
              <a:avLst/>
            </a:prstGeom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A7927F33-8E43-B344-A8A2-C364F0B06A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5596" y="2503103"/>
              <a:ext cx="360040" cy="360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541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1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52188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4473189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8" name="Segnaposto contenuto 3"/>
          <p:cNvSpPr>
            <a:spLocks noGrp="1"/>
          </p:cNvSpPr>
          <p:nvPr>
            <p:ph sz="half" idx="1"/>
          </p:nvPr>
        </p:nvSpPr>
        <p:spPr>
          <a:xfrm>
            <a:off x="1322296" y="2225832"/>
            <a:ext cx="918102" cy="960107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356616" hangingPunct="0">
              <a:spcBef>
                <a:spcPts val="0"/>
              </a:spcBef>
              <a:buNone/>
            </a:pPr>
            <a:r>
              <a:rPr lang="it-IT" sz="1100" b="1" dirty="0">
                <a:solidFill>
                  <a:srgbClr val="000000"/>
                </a:solidFill>
              </a:rPr>
              <a:t>IOCT</a:t>
            </a:r>
            <a:br>
              <a:rPr lang="it-IT" sz="1100" dirty="0">
                <a:solidFill>
                  <a:srgbClr val="000000"/>
                </a:solidFill>
              </a:rPr>
            </a:br>
            <a:r>
              <a:rPr lang="it-IT" sz="1100" dirty="0">
                <a:solidFill>
                  <a:srgbClr val="000000"/>
                </a:solidFill>
              </a:rPr>
              <a:t>Valutazione operatività del CT</a:t>
            </a:r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2432649" y="2214114"/>
            <a:ext cx="4236711" cy="2780454"/>
          </a:xfrm>
          <a:prstGeom prst="rect">
            <a:avLst/>
          </a:prstGeom>
        </p:spPr>
        <p:txBody>
          <a:bodyPr lIns="71323" tIns="35662" rIns="71323" bIns="35662">
            <a:spAutoFit/>
          </a:bodyPr>
          <a:lstStyle>
            <a:defPPr>
              <a:defRPr lang="it-IT"/>
            </a:defPPr>
            <a:lvl2pPr lvl="1" algn="just" defTabSz="457200" hangingPunct="0">
              <a:defRPr b="1"/>
            </a:lvl2pPr>
          </a:lstStyle>
          <a:p>
            <a:pPr lvl="1"/>
            <a:r>
              <a:rPr lang="it-IT" sz="1600" dirty="0"/>
              <a:t>A cosa serve</a:t>
            </a:r>
          </a:p>
          <a:p>
            <a:pPr marL="936117" lvl="2" indent="-222885">
              <a:buFont typeface="Arial" panose="020B0604020202020204" pitchFamily="34" charset="0"/>
              <a:buChar char="•"/>
            </a:pPr>
            <a:r>
              <a:rPr lang="it-IT" sz="1600" dirty="0"/>
              <a:t>Individuazione delle </a:t>
            </a:r>
            <a:r>
              <a:rPr lang="it-IT" sz="1600" b="1" dirty="0"/>
              <a:t>priorità di intervento</a:t>
            </a:r>
          </a:p>
          <a:p>
            <a:pPr marL="936117" lvl="2" indent="-222885">
              <a:buFont typeface="Arial" panose="020B0604020202020204" pitchFamily="34" charset="0"/>
              <a:buChar char="•"/>
            </a:pPr>
            <a:r>
              <a:rPr lang="it-IT" sz="1600" dirty="0"/>
              <a:t>Supporto alla </a:t>
            </a:r>
            <a:r>
              <a:rPr lang="it-IT" sz="1600" b="1" dirty="0"/>
              <a:t>programmazione</a:t>
            </a:r>
            <a:r>
              <a:rPr lang="it-IT" sz="1600" dirty="0"/>
              <a:t> degli interventi in funzione di obiettivi prefissati</a:t>
            </a:r>
          </a:p>
          <a:p>
            <a:pPr marL="936117" lvl="2" indent="-222885">
              <a:buFont typeface="Arial" panose="020B0604020202020204" pitchFamily="34" charset="0"/>
              <a:buChar char="•"/>
            </a:pPr>
            <a:r>
              <a:rPr lang="it-IT" sz="1600" b="1" dirty="0"/>
              <a:t>Valutazione</a:t>
            </a:r>
            <a:r>
              <a:rPr lang="it-IT" sz="1600" dirty="0"/>
              <a:t> dei benefici di interventi esterni (</a:t>
            </a:r>
            <a:r>
              <a:rPr lang="it-IT" sz="1600" dirty="0" err="1"/>
              <a:t>Rendis</a:t>
            </a:r>
            <a:r>
              <a:rPr lang="it-IT" sz="1600" dirty="0"/>
              <a:t>, </a:t>
            </a:r>
            <a:r>
              <a:rPr lang="it-IT" sz="1600" dirty="0" err="1"/>
              <a:t>Sismabonus</a:t>
            </a:r>
            <a:r>
              <a:rPr lang="it-IT" sz="1600" dirty="0"/>
              <a:t>, art. 11, POR,…)</a:t>
            </a:r>
          </a:p>
          <a:p>
            <a:pPr marL="936117" lvl="2" indent="-222885">
              <a:buFont typeface="Arial" panose="020B0604020202020204" pitchFamily="34" charset="0"/>
              <a:buChar char="•"/>
            </a:pPr>
            <a:r>
              <a:rPr lang="it-IT" sz="1600" dirty="0"/>
              <a:t>Misurazione di </a:t>
            </a:r>
            <a:r>
              <a:rPr lang="it-IT" sz="1600" b="1" i="1" dirty="0"/>
              <a:t>performance </a:t>
            </a:r>
          </a:p>
          <a:p>
            <a:pPr lvl="2"/>
            <a:endParaRPr lang="it-IT" sz="1600" dirty="0"/>
          </a:p>
        </p:txBody>
      </p:sp>
      <p:sp>
        <p:nvSpPr>
          <p:cNvPr id="12" name="Rectangle 45">
            <a:extLst>
              <a:ext uri="{FF2B5EF4-FFF2-40B4-BE49-F238E27FC236}">
                <a16:creationId xmlns:a16="http://schemas.microsoft.com/office/drawing/2014/main" id="{68185632-55C7-4D73-A728-5C0197514CD4}"/>
              </a:ext>
            </a:extLst>
          </p:cNvPr>
          <p:cNvSpPr/>
          <p:nvPr/>
        </p:nvSpPr>
        <p:spPr>
          <a:xfrm>
            <a:off x="6709192" y="2214113"/>
            <a:ext cx="2264435" cy="1549348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marL="222885" indent="-222885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Sperimentazione su 2 CT per Regione</a:t>
            </a:r>
          </a:p>
          <a:p>
            <a:pPr marL="222885" indent="-222885">
              <a:buClr>
                <a:srgbClr val="1DA1A4"/>
              </a:buClr>
              <a:buFont typeface="Wingdings" panose="05000000000000000000" pitchFamily="2" charset="2"/>
              <a:buChar char="v"/>
            </a:pPr>
            <a:endParaRPr lang="it-IT" sz="16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  <a:p>
            <a:pPr marL="222885" indent="-222885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Sperimentazione in Toscana e Liguria</a:t>
            </a:r>
          </a:p>
          <a:p>
            <a:pPr>
              <a:buClr>
                <a:srgbClr val="1DA1A4"/>
              </a:buClr>
            </a:pPr>
            <a:endParaRPr lang="it-IT" sz="16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933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5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097437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4473189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8" name="Segnaposto contenuto 3"/>
          <p:cNvSpPr>
            <a:spLocks noGrp="1"/>
          </p:cNvSpPr>
          <p:nvPr>
            <p:ph sz="half" idx="1"/>
          </p:nvPr>
        </p:nvSpPr>
        <p:spPr>
          <a:xfrm>
            <a:off x="1322296" y="2225832"/>
            <a:ext cx="918102" cy="960107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356616" hangingPunct="0">
              <a:spcBef>
                <a:spcPts val="0"/>
              </a:spcBef>
              <a:buNone/>
            </a:pPr>
            <a:r>
              <a:rPr lang="it-IT" sz="1100" b="1" dirty="0">
                <a:solidFill>
                  <a:srgbClr val="000000"/>
                </a:solidFill>
              </a:rPr>
              <a:t>IOCT</a:t>
            </a:r>
            <a:br>
              <a:rPr lang="it-IT" sz="1100" dirty="0">
                <a:solidFill>
                  <a:srgbClr val="000000"/>
                </a:solidFill>
              </a:rPr>
            </a:br>
            <a:r>
              <a:rPr lang="it-IT" sz="1100" dirty="0">
                <a:solidFill>
                  <a:srgbClr val="000000"/>
                </a:solidFill>
              </a:rPr>
              <a:t>Valutazione operatività del CT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0194" y="2272370"/>
            <a:ext cx="3912190" cy="338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uppo 13"/>
          <p:cNvGrpSpPr/>
          <p:nvPr/>
        </p:nvGrpSpPr>
        <p:grpSpPr>
          <a:xfrm>
            <a:off x="1053483" y="3324834"/>
            <a:ext cx="1448411" cy="1735118"/>
            <a:chOff x="800452" y="1528218"/>
            <a:chExt cx="3588922" cy="3869405"/>
          </a:xfrm>
        </p:grpSpPr>
        <p:sp>
          <p:nvSpPr>
            <p:cNvPr id="15" name="Figura a mano libera 14"/>
            <p:cNvSpPr/>
            <p:nvPr/>
          </p:nvSpPr>
          <p:spPr>
            <a:xfrm>
              <a:off x="800452" y="1528218"/>
              <a:ext cx="3588922" cy="3540932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Figura a mano libera 15"/>
            <p:cNvSpPr/>
            <p:nvPr/>
          </p:nvSpPr>
          <p:spPr>
            <a:xfrm>
              <a:off x="994299" y="3013599"/>
              <a:ext cx="2556769" cy="1236144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Figura a mano libera 16"/>
            <p:cNvSpPr/>
            <p:nvPr/>
          </p:nvSpPr>
          <p:spPr>
            <a:xfrm>
              <a:off x="2689934" y="2317072"/>
              <a:ext cx="843379" cy="1926454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Figura a mano libera 17"/>
            <p:cNvSpPr/>
            <p:nvPr/>
          </p:nvSpPr>
          <p:spPr>
            <a:xfrm>
              <a:off x="3332529" y="2849383"/>
              <a:ext cx="618385" cy="763832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Figura a mano libera 18"/>
            <p:cNvSpPr/>
            <p:nvPr/>
          </p:nvSpPr>
          <p:spPr>
            <a:xfrm rot="16200000">
              <a:off x="1993042" y="2163227"/>
              <a:ext cx="483663" cy="720080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Figura a mano libera 19"/>
            <p:cNvSpPr/>
            <p:nvPr/>
          </p:nvSpPr>
          <p:spPr>
            <a:xfrm rot="16200000">
              <a:off x="1257585" y="3219588"/>
              <a:ext cx="843703" cy="695590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Figura a mano libera 21"/>
            <p:cNvSpPr/>
            <p:nvPr/>
          </p:nvSpPr>
          <p:spPr>
            <a:xfrm>
              <a:off x="1606093" y="2189369"/>
              <a:ext cx="2114056" cy="2500189"/>
            </a:xfrm>
            <a:custGeom>
              <a:avLst/>
              <a:gdLst>
                <a:gd name="connsiteX0" fmla="*/ 765 w 2114056"/>
                <a:gd name="connsiteY0" fmla="*/ 1272922 h 2500189"/>
                <a:gd name="connsiteX1" fmla="*/ 471282 w 2114056"/>
                <a:gd name="connsiteY1" fmla="*/ 251990 h 2500189"/>
                <a:gd name="connsiteX2" fmla="*/ 1101596 w 2114056"/>
                <a:gd name="connsiteY2" fmla="*/ 21171 h 2500189"/>
                <a:gd name="connsiteX3" fmla="*/ 1749666 w 2114056"/>
                <a:gd name="connsiteY3" fmla="*/ 642608 h 2500189"/>
                <a:gd name="connsiteX4" fmla="*/ 2078140 w 2114056"/>
                <a:gd name="connsiteY4" fmla="*/ 935571 h 2500189"/>
                <a:gd name="connsiteX5" fmla="*/ 906288 w 2114056"/>
                <a:gd name="connsiteY5" fmla="*/ 1610274 h 2500189"/>
                <a:gd name="connsiteX6" fmla="*/ 861899 w 2114056"/>
                <a:gd name="connsiteY6" fmla="*/ 2498041 h 2500189"/>
                <a:gd name="connsiteX7" fmla="*/ 373627 w 2114056"/>
                <a:gd name="connsiteY7" fmla="*/ 1841093 h 2500189"/>
                <a:gd name="connsiteX8" fmla="*/ 765 w 2114056"/>
                <a:gd name="connsiteY8" fmla="*/ 1272922 h 250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056" h="2500189">
                  <a:moveTo>
                    <a:pt x="765" y="1272922"/>
                  </a:moveTo>
                  <a:cubicBezTo>
                    <a:pt x="17041" y="1008071"/>
                    <a:pt x="287810" y="460615"/>
                    <a:pt x="471282" y="251990"/>
                  </a:cubicBezTo>
                  <a:cubicBezTo>
                    <a:pt x="654754" y="43365"/>
                    <a:pt x="888532" y="-43932"/>
                    <a:pt x="1101596" y="21171"/>
                  </a:cubicBezTo>
                  <a:cubicBezTo>
                    <a:pt x="1314660" y="86274"/>
                    <a:pt x="1586909" y="490208"/>
                    <a:pt x="1749666" y="642608"/>
                  </a:cubicBezTo>
                  <a:cubicBezTo>
                    <a:pt x="1912423" y="795008"/>
                    <a:pt x="2218703" y="774293"/>
                    <a:pt x="2078140" y="935571"/>
                  </a:cubicBezTo>
                  <a:cubicBezTo>
                    <a:pt x="1937577" y="1096849"/>
                    <a:pt x="1108995" y="1349862"/>
                    <a:pt x="906288" y="1610274"/>
                  </a:cubicBezTo>
                  <a:cubicBezTo>
                    <a:pt x="703581" y="1870686"/>
                    <a:pt x="950676" y="2459571"/>
                    <a:pt x="861899" y="2498041"/>
                  </a:cubicBezTo>
                  <a:cubicBezTo>
                    <a:pt x="773122" y="2536511"/>
                    <a:pt x="515670" y="2048239"/>
                    <a:pt x="373627" y="1841093"/>
                  </a:cubicBezTo>
                  <a:cubicBezTo>
                    <a:pt x="231584" y="1633947"/>
                    <a:pt x="-15511" y="1537773"/>
                    <a:pt x="765" y="1272922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Rettangolo arrotondato 22"/>
            <p:cNvSpPr/>
            <p:nvPr/>
          </p:nvSpPr>
          <p:spPr>
            <a:xfrm>
              <a:off x="2473910" y="2113369"/>
              <a:ext cx="432048" cy="218123"/>
            </a:xfrm>
            <a:prstGeom prst="roundRect">
              <a:avLst/>
            </a:prstGeom>
            <a:solidFill>
              <a:srgbClr val="FFA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Rettangolo arrotondato 23"/>
            <p:cNvSpPr/>
            <p:nvPr/>
          </p:nvSpPr>
          <p:spPr>
            <a:xfrm>
              <a:off x="1500900" y="3376719"/>
              <a:ext cx="216024" cy="21602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Rettangolo arrotondato 24"/>
            <p:cNvSpPr/>
            <p:nvPr/>
          </p:nvSpPr>
          <p:spPr>
            <a:xfrm>
              <a:off x="3220518" y="2740321"/>
              <a:ext cx="432048" cy="218123"/>
            </a:xfrm>
            <a:prstGeom prst="roundRect">
              <a:avLst/>
            </a:prstGeom>
            <a:solidFill>
              <a:srgbClr val="FFA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Figura a mano libera 25"/>
            <p:cNvSpPr/>
            <p:nvPr/>
          </p:nvSpPr>
          <p:spPr>
            <a:xfrm>
              <a:off x="2512381" y="3133817"/>
              <a:ext cx="1189607" cy="1571348"/>
            </a:xfrm>
            <a:custGeom>
              <a:avLst/>
              <a:gdLst>
                <a:gd name="connsiteX0" fmla="*/ 1189607 w 1189607"/>
                <a:gd name="connsiteY0" fmla="*/ 0 h 1571348"/>
                <a:gd name="connsiteX1" fmla="*/ 834501 w 1189607"/>
                <a:gd name="connsiteY1" fmla="*/ 807868 h 1571348"/>
                <a:gd name="connsiteX2" fmla="*/ 0 w 1189607"/>
                <a:gd name="connsiteY2" fmla="*/ 1571348 h 15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607" h="1571348">
                  <a:moveTo>
                    <a:pt x="1189607" y="0"/>
                  </a:moveTo>
                  <a:cubicBezTo>
                    <a:pt x="1111188" y="272988"/>
                    <a:pt x="1032769" y="545977"/>
                    <a:pt x="834501" y="807868"/>
                  </a:cubicBezTo>
                  <a:cubicBezTo>
                    <a:pt x="636233" y="1069759"/>
                    <a:pt x="318116" y="1320553"/>
                    <a:pt x="0" y="157134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Ovale 26"/>
            <p:cNvSpPr/>
            <p:nvPr/>
          </p:nvSpPr>
          <p:spPr>
            <a:xfrm>
              <a:off x="3620023" y="3002866"/>
              <a:ext cx="216024" cy="21602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Rettangolo arrotondato 27"/>
            <p:cNvSpPr/>
            <p:nvPr/>
          </p:nvSpPr>
          <p:spPr>
            <a:xfrm>
              <a:off x="1820400" y="4243526"/>
              <a:ext cx="432048" cy="218123"/>
            </a:xfrm>
            <a:prstGeom prst="roundRect">
              <a:avLst/>
            </a:prstGeom>
            <a:solidFill>
              <a:srgbClr val="FFA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Figura a mano libera 28"/>
            <p:cNvSpPr/>
            <p:nvPr/>
          </p:nvSpPr>
          <p:spPr>
            <a:xfrm>
              <a:off x="1917123" y="2459115"/>
              <a:ext cx="642445" cy="1521996"/>
            </a:xfrm>
            <a:custGeom>
              <a:avLst/>
              <a:gdLst>
                <a:gd name="connsiteX0" fmla="*/ 249028 w 642445"/>
                <a:gd name="connsiteY0" fmla="*/ 0 h 1521996"/>
                <a:gd name="connsiteX1" fmla="*/ 639646 w 642445"/>
                <a:gd name="connsiteY1" fmla="*/ 1242873 h 1521996"/>
                <a:gd name="connsiteX2" fmla="*/ 71475 w 642445"/>
                <a:gd name="connsiteY2" fmla="*/ 1491448 h 1521996"/>
                <a:gd name="connsiteX3" fmla="*/ 27087 w 642445"/>
                <a:gd name="connsiteY3" fmla="*/ 1509203 h 152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445" h="1521996">
                  <a:moveTo>
                    <a:pt x="249028" y="0"/>
                  </a:moveTo>
                  <a:cubicBezTo>
                    <a:pt x="459133" y="497149"/>
                    <a:pt x="669238" y="994298"/>
                    <a:pt x="639646" y="1242873"/>
                  </a:cubicBezTo>
                  <a:cubicBezTo>
                    <a:pt x="610054" y="1491448"/>
                    <a:pt x="173568" y="1447060"/>
                    <a:pt x="71475" y="1491448"/>
                  </a:cubicBezTo>
                  <a:cubicBezTo>
                    <a:pt x="-30618" y="1535836"/>
                    <a:pt x="-1766" y="1522519"/>
                    <a:pt x="27087" y="15092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0" name="Rettangolo arrotondato 29"/>
            <p:cNvSpPr/>
            <p:nvPr/>
          </p:nvSpPr>
          <p:spPr>
            <a:xfrm>
              <a:off x="1839822" y="3881223"/>
              <a:ext cx="216024" cy="21602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Ovale 30"/>
            <p:cNvSpPr/>
            <p:nvPr/>
          </p:nvSpPr>
          <p:spPr>
            <a:xfrm>
              <a:off x="2009808" y="2331492"/>
              <a:ext cx="216024" cy="21602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arrotondato 31"/>
            <p:cNvSpPr/>
            <p:nvPr/>
          </p:nvSpPr>
          <p:spPr>
            <a:xfrm>
              <a:off x="2280576" y="3581909"/>
              <a:ext cx="432048" cy="335989"/>
            </a:xfrm>
            <a:prstGeom prst="roundRect">
              <a:avLst/>
            </a:prstGeom>
            <a:solidFill>
              <a:srgbClr val="DA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Figura a mano libera 32"/>
            <p:cNvSpPr/>
            <p:nvPr/>
          </p:nvSpPr>
          <p:spPr>
            <a:xfrm>
              <a:off x="2459115" y="4767309"/>
              <a:ext cx="8877" cy="630314"/>
            </a:xfrm>
            <a:custGeom>
              <a:avLst/>
              <a:gdLst>
                <a:gd name="connsiteX0" fmla="*/ 0 w 8877"/>
                <a:gd name="connsiteY0" fmla="*/ 0 h 630314"/>
                <a:gd name="connsiteX1" fmla="*/ 8877 w 8877"/>
                <a:gd name="connsiteY1" fmla="*/ 630314 h 6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7" h="630314">
                  <a:moveTo>
                    <a:pt x="0" y="0"/>
                  </a:moveTo>
                  <a:lnTo>
                    <a:pt x="8877" y="630314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Rettangolo arrotondato 33"/>
            <p:cNvSpPr/>
            <p:nvPr/>
          </p:nvSpPr>
          <p:spPr>
            <a:xfrm>
              <a:off x="2378889" y="4585692"/>
              <a:ext cx="216024" cy="216024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5" name="TextBox 22"/>
          <p:cNvSpPr txBox="1"/>
          <p:nvPr/>
        </p:nvSpPr>
        <p:spPr>
          <a:xfrm>
            <a:off x="630888" y="4992565"/>
            <a:ext cx="2214246" cy="2412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661" tIns="35661" rIns="35661" bIns="35661" numCol="1" spcCol="29718" rtlCol="0" anchor="t">
            <a:spAutoFit/>
          </a:bodyPr>
          <a:lstStyle/>
          <a:p>
            <a:pPr algn="ctr"/>
            <a:r>
              <a:rPr lang="it-IT" sz="11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Contesto Territoriale (CT)</a:t>
            </a:r>
          </a:p>
        </p:txBody>
      </p:sp>
      <p:sp>
        <p:nvSpPr>
          <p:cNvPr id="36" name="Figura a mano libera 35"/>
          <p:cNvSpPr/>
          <p:nvPr/>
        </p:nvSpPr>
        <p:spPr>
          <a:xfrm>
            <a:off x="4498554" y="2739619"/>
            <a:ext cx="2075698" cy="2758253"/>
          </a:xfrm>
          <a:custGeom>
            <a:avLst/>
            <a:gdLst>
              <a:gd name="connsiteX0" fmla="*/ 0 w 3103200"/>
              <a:gd name="connsiteY0" fmla="*/ 864000 h 3492000"/>
              <a:gd name="connsiteX1" fmla="*/ 1548000 w 3103200"/>
              <a:gd name="connsiteY1" fmla="*/ 0 h 3492000"/>
              <a:gd name="connsiteX2" fmla="*/ 3103200 w 3103200"/>
              <a:gd name="connsiteY2" fmla="*/ 892800 h 3492000"/>
              <a:gd name="connsiteX3" fmla="*/ 3103200 w 3103200"/>
              <a:gd name="connsiteY3" fmla="*/ 2664000 h 3492000"/>
              <a:gd name="connsiteX4" fmla="*/ 1677600 w 3103200"/>
              <a:gd name="connsiteY4" fmla="*/ 3492000 h 3492000"/>
              <a:gd name="connsiteX5" fmla="*/ 2671200 w 3103200"/>
              <a:gd name="connsiteY5" fmla="*/ 2426400 h 3492000"/>
              <a:gd name="connsiteX6" fmla="*/ 2836800 w 3103200"/>
              <a:gd name="connsiteY6" fmla="*/ 1080000 h 3492000"/>
              <a:gd name="connsiteX7" fmla="*/ 1569600 w 3103200"/>
              <a:gd name="connsiteY7" fmla="*/ 482400 h 3492000"/>
              <a:gd name="connsiteX8" fmla="*/ 0 w 3103200"/>
              <a:gd name="connsiteY8" fmla="*/ 864000 h 3492000"/>
              <a:gd name="connsiteX0" fmla="*/ 0 w 3103200"/>
              <a:gd name="connsiteY0" fmla="*/ 864000 h 3492000"/>
              <a:gd name="connsiteX1" fmla="*/ 1548000 w 3103200"/>
              <a:gd name="connsiteY1" fmla="*/ 0 h 3492000"/>
              <a:gd name="connsiteX2" fmla="*/ 3103200 w 3103200"/>
              <a:gd name="connsiteY2" fmla="*/ 892800 h 3492000"/>
              <a:gd name="connsiteX3" fmla="*/ 3103200 w 3103200"/>
              <a:gd name="connsiteY3" fmla="*/ 2664000 h 3492000"/>
              <a:gd name="connsiteX4" fmla="*/ 1677600 w 3103200"/>
              <a:gd name="connsiteY4" fmla="*/ 3492000 h 3492000"/>
              <a:gd name="connsiteX5" fmla="*/ 2671200 w 3103200"/>
              <a:gd name="connsiteY5" fmla="*/ 2426400 h 3492000"/>
              <a:gd name="connsiteX6" fmla="*/ 2779200 w 3103200"/>
              <a:gd name="connsiteY6" fmla="*/ 1087200 h 3492000"/>
              <a:gd name="connsiteX7" fmla="*/ 1569600 w 3103200"/>
              <a:gd name="connsiteY7" fmla="*/ 482400 h 3492000"/>
              <a:gd name="connsiteX8" fmla="*/ 0 w 3103200"/>
              <a:gd name="connsiteY8" fmla="*/ 864000 h 3492000"/>
              <a:gd name="connsiteX0" fmla="*/ 0 w 3103200"/>
              <a:gd name="connsiteY0" fmla="*/ 864000 h 3492000"/>
              <a:gd name="connsiteX1" fmla="*/ 1548000 w 3103200"/>
              <a:gd name="connsiteY1" fmla="*/ 0 h 3492000"/>
              <a:gd name="connsiteX2" fmla="*/ 3103200 w 3103200"/>
              <a:gd name="connsiteY2" fmla="*/ 892800 h 3492000"/>
              <a:gd name="connsiteX3" fmla="*/ 3103200 w 3103200"/>
              <a:gd name="connsiteY3" fmla="*/ 2664000 h 3492000"/>
              <a:gd name="connsiteX4" fmla="*/ 1677600 w 3103200"/>
              <a:gd name="connsiteY4" fmla="*/ 3492000 h 3492000"/>
              <a:gd name="connsiteX5" fmla="*/ 2448000 w 3103200"/>
              <a:gd name="connsiteY5" fmla="*/ 2289600 h 3492000"/>
              <a:gd name="connsiteX6" fmla="*/ 2779200 w 3103200"/>
              <a:gd name="connsiteY6" fmla="*/ 1087200 h 3492000"/>
              <a:gd name="connsiteX7" fmla="*/ 1569600 w 3103200"/>
              <a:gd name="connsiteY7" fmla="*/ 482400 h 3492000"/>
              <a:gd name="connsiteX8" fmla="*/ 0 w 3103200"/>
              <a:gd name="connsiteY8" fmla="*/ 864000 h 3492000"/>
              <a:gd name="connsiteX0" fmla="*/ 0 w 3103200"/>
              <a:gd name="connsiteY0" fmla="*/ 864000 h 3549600"/>
              <a:gd name="connsiteX1" fmla="*/ 1548000 w 3103200"/>
              <a:gd name="connsiteY1" fmla="*/ 0 h 3549600"/>
              <a:gd name="connsiteX2" fmla="*/ 3103200 w 3103200"/>
              <a:gd name="connsiteY2" fmla="*/ 892800 h 3549600"/>
              <a:gd name="connsiteX3" fmla="*/ 3103200 w 3103200"/>
              <a:gd name="connsiteY3" fmla="*/ 2664000 h 3549600"/>
              <a:gd name="connsiteX4" fmla="*/ 1591200 w 3103200"/>
              <a:gd name="connsiteY4" fmla="*/ 3549600 h 3549600"/>
              <a:gd name="connsiteX5" fmla="*/ 2448000 w 3103200"/>
              <a:gd name="connsiteY5" fmla="*/ 2289600 h 3549600"/>
              <a:gd name="connsiteX6" fmla="*/ 2779200 w 3103200"/>
              <a:gd name="connsiteY6" fmla="*/ 1087200 h 3549600"/>
              <a:gd name="connsiteX7" fmla="*/ 1569600 w 3103200"/>
              <a:gd name="connsiteY7" fmla="*/ 482400 h 3549600"/>
              <a:gd name="connsiteX8" fmla="*/ 0 w 3103200"/>
              <a:gd name="connsiteY8" fmla="*/ 864000 h 3549600"/>
              <a:gd name="connsiteX0" fmla="*/ 37259 w 3140459"/>
              <a:gd name="connsiteY0" fmla="*/ 864000 h 3549600"/>
              <a:gd name="connsiteX1" fmla="*/ 1585259 w 3140459"/>
              <a:gd name="connsiteY1" fmla="*/ 0 h 3549600"/>
              <a:gd name="connsiteX2" fmla="*/ 3140459 w 3140459"/>
              <a:gd name="connsiteY2" fmla="*/ 892800 h 3549600"/>
              <a:gd name="connsiteX3" fmla="*/ 3140459 w 3140459"/>
              <a:gd name="connsiteY3" fmla="*/ 2664000 h 3549600"/>
              <a:gd name="connsiteX4" fmla="*/ 1628459 w 3140459"/>
              <a:gd name="connsiteY4" fmla="*/ 3549600 h 3549600"/>
              <a:gd name="connsiteX5" fmla="*/ 2485259 w 3140459"/>
              <a:gd name="connsiteY5" fmla="*/ 2289600 h 3549600"/>
              <a:gd name="connsiteX6" fmla="*/ 2816459 w 3140459"/>
              <a:gd name="connsiteY6" fmla="*/ 1087200 h 3549600"/>
              <a:gd name="connsiteX7" fmla="*/ 0 w 3140459"/>
              <a:gd name="connsiteY7" fmla="*/ 2701818 h 3549600"/>
              <a:gd name="connsiteX8" fmla="*/ 37259 w 3140459"/>
              <a:gd name="connsiteY8" fmla="*/ 864000 h 3549600"/>
              <a:gd name="connsiteX0" fmla="*/ 37259 w 3140459"/>
              <a:gd name="connsiteY0" fmla="*/ 286952 h 2972552"/>
              <a:gd name="connsiteX1" fmla="*/ 1549749 w 3140459"/>
              <a:gd name="connsiteY1" fmla="*/ 0 h 2972552"/>
              <a:gd name="connsiteX2" fmla="*/ 3140459 w 3140459"/>
              <a:gd name="connsiteY2" fmla="*/ 315752 h 2972552"/>
              <a:gd name="connsiteX3" fmla="*/ 3140459 w 3140459"/>
              <a:gd name="connsiteY3" fmla="*/ 2086952 h 2972552"/>
              <a:gd name="connsiteX4" fmla="*/ 1628459 w 3140459"/>
              <a:gd name="connsiteY4" fmla="*/ 2972552 h 2972552"/>
              <a:gd name="connsiteX5" fmla="*/ 2485259 w 3140459"/>
              <a:gd name="connsiteY5" fmla="*/ 1712552 h 2972552"/>
              <a:gd name="connsiteX6" fmla="*/ 2816459 w 3140459"/>
              <a:gd name="connsiteY6" fmla="*/ 510152 h 2972552"/>
              <a:gd name="connsiteX7" fmla="*/ 0 w 3140459"/>
              <a:gd name="connsiteY7" fmla="*/ 2124770 h 2972552"/>
              <a:gd name="connsiteX8" fmla="*/ 37259 w 3140459"/>
              <a:gd name="connsiteY8" fmla="*/ 286952 h 2972552"/>
              <a:gd name="connsiteX0" fmla="*/ 37259 w 3140459"/>
              <a:gd name="connsiteY0" fmla="*/ 553282 h 3238882"/>
              <a:gd name="connsiteX1" fmla="*/ 1603015 w 3140459"/>
              <a:gd name="connsiteY1" fmla="*/ 0 h 3238882"/>
              <a:gd name="connsiteX2" fmla="*/ 3140459 w 3140459"/>
              <a:gd name="connsiteY2" fmla="*/ 582082 h 3238882"/>
              <a:gd name="connsiteX3" fmla="*/ 3140459 w 3140459"/>
              <a:gd name="connsiteY3" fmla="*/ 2353282 h 3238882"/>
              <a:gd name="connsiteX4" fmla="*/ 1628459 w 3140459"/>
              <a:gd name="connsiteY4" fmla="*/ 3238882 h 3238882"/>
              <a:gd name="connsiteX5" fmla="*/ 2485259 w 3140459"/>
              <a:gd name="connsiteY5" fmla="*/ 1978882 h 3238882"/>
              <a:gd name="connsiteX6" fmla="*/ 2816459 w 3140459"/>
              <a:gd name="connsiteY6" fmla="*/ 776482 h 3238882"/>
              <a:gd name="connsiteX7" fmla="*/ 0 w 3140459"/>
              <a:gd name="connsiteY7" fmla="*/ 2391100 h 3238882"/>
              <a:gd name="connsiteX8" fmla="*/ 37259 w 3140459"/>
              <a:gd name="connsiteY8" fmla="*/ 553282 h 3238882"/>
              <a:gd name="connsiteX0" fmla="*/ 37259 w 3140459"/>
              <a:gd name="connsiteY0" fmla="*/ 553282 h 3238882"/>
              <a:gd name="connsiteX1" fmla="*/ 1603015 w 3140459"/>
              <a:gd name="connsiteY1" fmla="*/ 0 h 3238882"/>
              <a:gd name="connsiteX2" fmla="*/ 3140459 w 3140459"/>
              <a:gd name="connsiteY2" fmla="*/ 582082 h 3238882"/>
              <a:gd name="connsiteX3" fmla="*/ 3140459 w 3140459"/>
              <a:gd name="connsiteY3" fmla="*/ 2353282 h 3238882"/>
              <a:gd name="connsiteX4" fmla="*/ 1628459 w 3140459"/>
              <a:gd name="connsiteY4" fmla="*/ 3238882 h 3238882"/>
              <a:gd name="connsiteX5" fmla="*/ 2485259 w 3140459"/>
              <a:gd name="connsiteY5" fmla="*/ 1978882 h 3238882"/>
              <a:gd name="connsiteX6" fmla="*/ 1040925 w 3140459"/>
              <a:gd name="connsiteY6" fmla="*/ 2720692 h 3238882"/>
              <a:gd name="connsiteX7" fmla="*/ 0 w 3140459"/>
              <a:gd name="connsiteY7" fmla="*/ 2391100 h 3238882"/>
              <a:gd name="connsiteX8" fmla="*/ 37259 w 3140459"/>
              <a:gd name="connsiteY8" fmla="*/ 553282 h 3238882"/>
              <a:gd name="connsiteX0" fmla="*/ 37259 w 3140459"/>
              <a:gd name="connsiteY0" fmla="*/ 553282 h 3238882"/>
              <a:gd name="connsiteX1" fmla="*/ 1603015 w 3140459"/>
              <a:gd name="connsiteY1" fmla="*/ 0 h 3238882"/>
              <a:gd name="connsiteX2" fmla="*/ 2403612 w 3140459"/>
              <a:gd name="connsiteY2" fmla="*/ 963821 h 3238882"/>
              <a:gd name="connsiteX3" fmla="*/ 3140459 w 3140459"/>
              <a:gd name="connsiteY3" fmla="*/ 2353282 h 3238882"/>
              <a:gd name="connsiteX4" fmla="*/ 1628459 w 3140459"/>
              <a:gd name="connsiteY4" fmla="*/ 3238882 h 3238882"/>
              <a:gd name="connsiteX5" fmla="*/ 2485259 w 3140459"/>
              <a:gd name="connsiteY5" fmla="*/ 1978882 h 3238882"/>
              <a:gd name="connsiteX6" fmla="*/ 1040925 w 3140459"/>
              <a:gd name="connsiteY6" fmla="*/ 2720692 h 3238882"/>
              <a:gd name="connsiteX7" fmla="*/ 0 w 3140459"/>
              <a:gd name="connsiteY7" fmla="*/ 2391100 h 3238882"/>
              <a:gd name="connsiteX8" fmla="*/ 37259 w 3140459"/>
              <a:gd name="connsiteY8" fmla="*/ 553282 h 3238882"/>
              <a:gd name="connsiteX0" fmla="*/ 37259 w 3140459"/>
              <a:gd name="connsiteY0" fmla="*/ 553282 h 3238882"/>
              <a:gd name="connsiteX1" fmla="*/ 1603015 w 3140459"/>
              <a:gd name="connsiteY1" fmla="*/ 0 h 3238882"/>
              <a:gd name="connsiteX2" fmla="*/ 2767597 w 3140459"/>
              <a:gd name="connsiteY2" fmla="*/ 786267 h 3238882"/>
              <a:gd name="connsiteX3" fmla="*/ 3140459 w 3140459"/>
              <a:gd name="connsiteY3" fmla="*/ 2353282 h 3238882"/>
              <a:gd name="connsiteX4" fmla="*/ 1628459 w 3140459"/>
              <a:gd name="connsiteY4" fmla="*/ 3238882 h 3238882"/>
              <a:gd name="connsiteX5" fmla="*/ 2485259 w 3140459"/>
              <a:gd name="connsiteY5" fmla="*/ 1978882 h 3238882"/>
              <a:gd name="connsiteX6" fmla="*/ 1040925 w 3140459"/>
              <a:gd name="connsiteY6" fmla="*/ 2720692 h 3238882"/>
              <a:gd name="connsiteX7" fmla="*/ 0 w 3140459"/>
              <a:gd name="connsiteY7" fmla="*/ 2391100 h 3238882"/>
              <a:gd name="connsiteX8" fmla="*/ 37259 w 3140459"/>
              <a:gd name="connsiteY8" fmla="*/ 553282 h 3238882"/>
              <a:gd name="connsiteX0" fmla="*/ 37259 w 3140459"/>
              <a:gd name="connsiteY0" fmla="*/ 553282 h 3238882"/>
              <a:gd name="connsiteX1" fmla="*/ 1603015 w 3140459"/>
              <a:gd name="connsiteY1" fmla="*/ 0 h 3238882"/>
              <a:gd name="connsiteX2" fmla="*/ 2767597 w 3140459"/>
              <a:gd name="connsiteY2" fmla="*/ 786267 h 3238882"/>
              <a:gd name="connsiteX3" fmla="*/ 3140459 w 3140459"/>
              <a:gd name="connsiteY3" fmla="*/ 2353282 h 3238882"/>
              <a:gd name="connsiteX4" fmla="*/ 1628459 w 3140459"/>
              <a:gd name="connsiteY4" fmla="*/ 3238882 h 3238882"/>
              <a:gd name="connsiteX5" fmla="*/ 1242385 w 3140459"/>
              <a:gd name="connsiteY5" fmla="*/ 3053080 h 3238882"/>
              <a:gd name="connsiteX6" fmla="*/ 1040925 w 3140459"/>
              <a:gd name="connsiteY6" fmla="*/ 2720692 h 3238882"/>
              <a:gd name="connsiteX7" fmla="*/ 0 w 3140459"/>
              <a:gd name="connsiteY7" fmla="*/ 2391100 h 3238882"/>
              <a:gd name="connsiteX8" fmla="*/ 37259 w 3140459"/>
              <a:gd name="connsiteY8" fmla="*/ 553282 h 3238882"/>
              <a:gd name="connsiteX0" fmla="*/ 37259 w 2767597"/>
              <a:gd name="connsiteY0" fmla="*/ 553282 h 3238882"/>
              <a:gd name="connsiteX1" fmla="*/ 1603015 w 2767597"/>
              <a:gd name="connsiteY1" fmla="*/ 0 h 3238882"/>
              <a:gd name="connsiteX2" fmla="*/ 2767597 w 2767597"/>
              <a:gd name="connsiteY2" fmla="*/ 786267 h 3238882"/>
              <a:gd name="connsiteX3" fmla="*/ 2492389 w 2767597"/>
              <a:gd name="connsiteY3" fmla="*/ 2007052 h 3238882"/>
              <a:gd name="connsiteX4" fmla="*/ 1628459 w 2767597"/>
              <a:gd name="connsiteY4" fmla="*/ 3238882 h 3238882"/>
              <a:gd name="connsiteX5" fmla="*/ 1242385 w 2767597"/>
              <a:gd name="connsiteY5" fmla="*/ 3053080 h 3238882"/>
              <a:gd name="connsiteX6" fmla="*/ 1040925 w 2767597"/>
              <a:gd name="connsiteY6" fmla="*/ 2720692 h 3238882"/>
              <a:gd name="connsiteX7" fmla="*/ 0 w 2767597"/>
              <a:gd name="connsiteY7" fmla="*/ 2391100 h 3238882"/>
              <a:gd name="connsiteX8" fmla="*/ 37259 w 2767597"/>
              <a:gd name="connsiteY8" fmla="*/ 553282 h 3238882"/>
              <a:gd name="connsiteX0" fmla="*/ 37259 w 2767597"/>
              <a:gd name="connsiteY0" fmla="*/ 553282 h 3238882"/>
              <a:gd name="connsiteX1" fmla="*/ 1603015 w 2767597"/>
              <a:gd name="connsiteY1" fmla="*/ 0 h 3238882"/>
              <a:gd name="connsiteX2" fmla="*/ 2767597 w 2767597"/>
              <a:gd name="connsiteY2" fmla="*/ 786267 h 3238882"/>
              <a:gd name="connsiteX3" fmla="*/ 2199426 w 2767597"/>
              <a:gd name="connsiteY3" fmla="*/ 1900520 h 3238882"/>
              <a:gd name="connsiteX4" fmla="*/ 1628459 w 2767597"/>
              <a:gd name="connsiteY4" fmla="*/ 3238882 h 3238882"/>
              <a:gd name="connsiteX5" fmla="*/ 1242385 w 2767597"/>
              <a:gd name="connsiteY5" fmla="*/ 3053080 h 3238882"/>
              <a:gd name="connsiteX6" fmla="*/ 1040925 w 2767597"/>
              <a:gd name="connsiteY6" fmla="*/ 2720692 h 3238882"/>
              <a:gd name="connsiteX7" fmla="*/ 0 w 2767597"/>
              <a:gd name="connsiteY7" fmla="*/ 2391100 h 3238882"/>
              <a:gd name="connsiteX8" fmla="*/ 37259 w 2767597"/>
              <a:gd name="connsiteY8" fmla="*/ 553282 h 3238882"/>
              <a:gd name="connsiteX0" fmla="*/ 37259 w 2767597"/>
              <a:gd name="connsiteY0" fmla="*/ 553282 h 3238882"/>
              <a:gd name="connsiteX1" fmla="*/ 1603015 w 2767597"/>
              <a:gd name="connsiteY1" fmla="*/ 0 h 3238882"/>
              <a:gd name="connsiteX2" fmla="*/ 2767597 w 2767597"/>
              <a:gd name="connsiteY2" fmla="*/ 786267 h 3238882"/>
              <a:gd name="connsiteX3" fmla="*/ 2474633 w 2767597"/>
              <a:gd name="connsiteY3" fmla="*/ 1971542 h 3238882"/>
              <a:gd name="connsiteX4" fmla="*/ 1628459 w 2767597"/>
              <a:gd name="connsiteY4" fmla="*/ 3238882 h 3238882"/>
              <a:gd name="connsiteX5" fmla="*/ 1242385 w 2767597"/>
              <a:gd name="connsiteY5" fmla="*/ 3053080 h 3238882"/>
              <a:gd name="connsiteX6" fmla="*/ 1040925 w 2767597"/>
              <a:gd name="connsiteY6" fmla="*/ 2720692 h 3238882"/>
              <a:gd name="connsiteX7" fmla="*/ 0 w 2767597"/>
              <a:gd name="connsiteY7" fmla="*/ 2391100 h 3238882"/>
              <a:gd name="connsiteX8" fmla="*/ 37259 w 2767597"/>
              <a:gd name="connsiteY8" fmla="*/ 553282 h 3238882"/>
              <a:gd name="connsiteX0" fmla="*/ 37259 w 2767597"/>
              <a:gd name="connsiteY0" fmla="*/ 553282 h 3238882"/>
              <a:gd name="connsiteX1" fmla="*/ 1603015 w 2767597"/>
              <a:gd name="connsiteY1" fmla="*/ 0 h 3238882"/>
              <a:gd name="connsiteX2" fmla="*/ 2767597 w 2767597"/>
              <a:gd name="connsiteY2" fmla="*/ 786267 h 3238882"/>
              <a:gd name="connsiteX3" fmla="*/ 2474633 w 2767597"/>
              <a:gd name="connsiteY3" fmla="*/ 1971542 h 3238882"/>
              <a:gd name="connsiteX4" fmla="*/ 1628459 w 2767597"/>
              <a:gd name="connsiteY4" fmla="*/ 3238882 h 3238882"/>
              <a:gd name="connsiteX5" fmla="*/ 1242385 w 2767597"/>
              <a:gd name="connsiteY5" fmla="*/ 3053080 h 3238882"/>
              <a:gd name="connsiteX6" fmla="*/ 845616 w 2767597"/>
              <a:gd name="connsiteY6" fmla="*/ 2844979 h 3238882"/>
              <a:gd name="connsiteX7" fmla="*/ 0 w 2767597"/>
              <a:gd name="connsiteY7" fmla="*/ 2391100 h 3238882"/>
              <a:gd name="connsiteX8" fmla="*/ 37259 w 2767597"/>
              <a:gd name="connsiteY8" fmla="*/ 553282 h 3238882"/>
              <a:gd name="connsiteX0" fmla="*/ 37259 w 2767597"/>
              <a:gd name="connsiteY0" fmla="*/ 553282 h 3309903"/>
              <a:gd name="connsiteX1" fmla="*/ 1603015 w 2767597"/>
              <a:gd name="connsiteY1" fmla="*/ 0 h 3309903"/>
              <a:gd name="connsiteX2" fmla="*/ 2767597 w 2767597"/>
              <a:gd name="connsiteY2" fmla="*/ 786267 h 3309903"/>
              <a:gd name="connsiteX3" fmla="*/ 2474633 w 2767597"/>
              <a:gd name="connsiteY3" fmla="*/ 1971542 h 3309903"/>
              <a:gd name="connsiteX4" fmla="*/ 1601826 w 2767597"/>
              <a:gd name="connsiteY4" fmla="*/ 3309903 h 3309903"/>
              <a:gd name="connsiteX5" fmla="*/ 1242385 w 2767597"/>
              <a:gd name="connsiteY5" fmla="*/ 3053080 h 3309903"/>
              <a:gd name="connsiteX6" fmla="*/ 845616 w 2767597"/>
              <a:gd name="connsiteY6" fmla="*/ 2844979 h 3309903"/>
              <a:gd name="connsiteX7" fmla="*/ 0 w 2767597"/>
              <a:gd name="connsiteY7" fmla="*/ 2391100 h 3309903"/>
              <a:gd name="connsiteX8" fmla="*/ 37259 w 2767597"/>
              <a:gd name="connsiteY8" fmla="*/ 553282 h 3309903"/>
              <a:gd name="connsiteX0" fmla="*/ 37259 w 2767597"/>
              <a:gd name="connsiteY0" fmla="*/ 553282 h 3309903"/>
              <a:gd name="connsiteX1" fmla="*/ 1603015 w 2767597"/>
              <a:gd name="connsiteY1" fmla="*/ 0 h 3309903"/>
              <a:gd name="connsiteX2" fmla="*/ 2767597 w 2767597"/>
              <a:gd name="connsiteY2" fmla="*/ 786267 h 3309903"/>
              <a:gd name="connsiteX3" fmla="*/ 2474633 w 2767597"/>
              <a:gd name="connsiteY3" fmla="*/ 1971542 h 3309903"/>
              <a:gd name="connsiteX4" fmla="*/ 1601826 w 2767597"/>
              <a:gd name="connsiteY4" fmla="*/ 3309903 h 3309903"/>
              <a:gd name="connsiteX5" fmla="*/ 1242385 w 2767597"/>
              <a:gd name="connsiteY5" fmla="*/ 3079713 h 3309903"/>
              <a:gd name="connsiteX6" fmla="*/ 845616 w 2767597"/>
              <a:gd name="connsiteY6" fmla="*/ 2844979 h 3309903"/>
              <a:gd name="connsiteX7" fmla="*/ 0 w 2767597"/>
              <a:gd name="connsiteY7" fmla="*/ 2391100 h 3309903"/>
              <a:gd name="connsiteX8" fmla="*/ 37259 w 2767597"/>
              <a:gd name="connsiteY8" fmla="*/ 553282 h 3309903"/>
              <a:gd name="connsiteX0" fmla="*/ 28382 w 2767597"/>
              <a:gd name="connsiteY0" fmla="*/ 571037 h 3309903"/>
              <a:gd name="connsiteX1" fmla="*/ 1603015 w 2767597"/>
              <a:gd name="connsiteY1" fmla="*/ 0 h 3309903"/>
              <a:gd name="connsiteX2" fmla="*/ 2767597 w 2767597"/>
              <a:gd name="connsiteY2" fmla="*/ 786267 h 3309903"/>
              <a:gd name="connsiteX3" fmla="*/ 2474633 w 2767597"/>
              <a:gd name="connsiteY3" fmla="*/ 1971542 h 3309903"/>
              <a:gd name="connsiteX4" fmla="*/ 1601826 w 2767597"/>
              <a:gd name="connsiteY4" fmla="*/ 3309903 h 3309903"/>
              <a:gd name="connsiteX5" fmla="*/ 1242385 w 2767597"/>
              <a:gd name="connsiteY5" fmla="*/ 3079713 h 3309903"/>
              <a:gd name="connsiteX6" fmla="*/ 845616 w 2767597"/>
              <a:gd name="connsiteY6" fmla="*/ 2844979 h 3309903"/>
              <a:gd name="connsiteX7" fmla="*/ 0 w 2767597"/>
              <a:gd name="connsiteY7" fmla="*/ 2391100 h 3309903"/>
              <a:gd name="connsiteX8" fmla="*/ 28382 w 2767597"/>
              <a:gd name="connsiteY8" fmla="*/ 571037 h 3309903"/>
              <a:gd name="connsiteX0" fmla="*/ 28382 w 2767597"/>
              <a:gd name="connsiteY0" fmla="*/ 571037 h 3309903"/>
              <a:gd name="connsiteX1" fmla="*/ 1567505 w 2767597"/>
              <a:gd name="connsiteY1" fmla="*/ 0 h 3309903"/>
              <a:gd name="connsiteX2" fmla="*/ 2767597 w 2767597"/>
              <a:gd name="connsiteY2" fmla="*/ 786267 h 3309903"/>
              <a:gd name="connsiteX3" fmla="*/ 2474633 w 2767597"/>
              <a:gd name="connsiteY3" fmla="*/ 1971542 h 3309903"/>
              <a:gd name="connsiteX4" fmla="*/ 1601826 w 2767597"/>
              <a:gd name="connsiteY4" fmla="*/ 3309903 h 3309903"/>
              <a:gd name="connsiteX5" fmla="*/ 1242385 w 2767597"/>
              <a:gd name="connsiteY5" fmla="*/ 3079713 h 3309903"/>
              <a:gd name="connsiteX6" fmla="*/ 845616 w 2767597"/>
              <a:gd name="connsiteY6" fmla="*/ 2844979 h 3309903"/>
              <a:gd name="connsiteX7" fmla="*/ 0 w 2767597"/>
              <a:gd name="connsiteY7" fmla="*/ 2391100 h 3309903"/>
              <a:gd name="connsiteX8" fmla="*/ 28382 w 2767597"/>
              <a:gd name="connsiteY8" fmla="*/ 571037 h 330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7597" h="3309903">
                <a:moveTo>
                  <a:pt x="28382" y="571037"/>
                </a:moveTo>
                <a:lnTo>
                  <a:pt x="1567505" y="0"/>
                </a:lnTo>
                <a:lnTo>
                  <a:pt x="2767597" y="786267"/>
                </a:lnTo>
                <a:lnTo>
                  <a:pt x="2474633" y="1971542"/>
                </a:lnTo>
                <a:lnTo>
                  <a:pt x="1601826" y="3309903"/>
                </a:lnTo>
                <a:lnTo>
                  <a:pt x="1242385" y="3079713"/>
                </a:lnTo>
                <a:lnTo>
                  <a:pt x="845616" y="2844979"/>
                </a:lnTo>
                <a:lnTo>
                  <a:pt x="0" y="2391100"/>
                </a:lnTo>
                <a:lnTo>
                  <a:pt x="28382" y="571037"/>
                </a:lnTo>
                <a:close/>
              </a:path>
            </a:pathLst>
          </a:custGeom>
          <a:pattFill prst="wdUpDiag">
            <a:fgClr>
              <a:schemeClr val="accent3">
                <a:lumMod val="75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7" name="Fumetto 2 36"/>
          <p:cNvSpPr/>
          <p:nvPr/>
        </p:nvSpPr>
        <p:spPr>
          <a:xfrm>
            <a:off x="4018881" y="1906452"/>
            <a:ext cx="801752" cy="600067"/>
          </a:xfrm>
          <a:prstGeom prst="wedgeRoundRectCallout">
            <a:avLst>
              <a:gd name="adj1" fmla="val 46915"/>
              <a:gd name="adj2" fmla="val 169972"/>
              <a:gd name="adj3" fmla="val 16667"/>
            </a:avLst>
          </a:prstGeom>
          <a:solidFill>
            <a:schemeClr val="bg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r>
              <a:rPr lang="it-IT" sz="11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IOCT</a:t>
            </a:r>
          </a:p>
        </p:txBody>
      </p:sp>
      <p:sp>
        <p:nvSpPr>
          <p:cNvPr id="38" name="Rettangolo 37"/>
          <p:cNvSpPr/>
          <p:nvPr/>
        </p:nvSpPr>
        <p:spPr>
          <a:xfrm>
            <a:off x="8332712" y="1767314"/>
            <a:ext cx="1026114" cy="420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" name="Rettangolo 1"/>
          <p:cNvSpPr/>
          <p:nvPr/>
        </p:nvSpPr>
        <p:spPr>
          <a:xfrm>
            <a:off x="6468941" y="2417885"/>
            <a:ext cx="1147396" cy="439615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137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9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492529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4473189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8" name="Segnaposto contenuto 3"/>
          <p:cNvSpPr>
            <a:spLocks noGrp="1"/>
          </p:cNvSpPr>
          <p:nvPr>
            <p:ph sz="half" idx="1"/>
          </p:nvPr>
        </p:nvSpPr>
        <p:spPr>
          <a:xfrm>
            <a:off x="1322296" y="2225832"/>
            <a:ext cx="918102" cy="960107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356616" hangingPunct="0">
              <a:spcBef>
                <a:spcPts val="0"/>
              </a:spcBef>
              <a:buNone/>
            </a:pPr>
            <a:r>
              <a:rPr lang="it-IT" sz="1100" b="1" dirty="0">
                <a:solidFill>
                  <a:srgbClr val="000000"/>
                </a:solidFill>
              </a:rPr>
              <a:t>IOCT</a:t>
            </a:r>
            <a:br>
              <a:rPr lang="it-IT" sz="1100" dirty="0">
                <a:solidFill>
                  <a:srgbClr val="000000"/>
                </a:solidFill>
              </a:rPr>
            </a:br>
            <a:r>
              <a:rPr lang="it-IT" sz="1100" dirty="0">
                <a:solidFill>
                  <a:srgbClr val="000000"/>
                </a:solidFill>
              </a:rPr>
              <a:t>Valutazione operatività del CT</a:t>
            </a:r>
          </a:p>
        </p:txBody>
      </p:sp>
      <p:grpSp>
        <p:nvGrpSpPr>
          <p:cNvPr id="14" name="Gruppo 13"/>
          <p:cNvGrpSpPr/>
          <p:nvPr/>
        </p:nvGrpSpPr>
        <p:grpSpPr>
          <a:xfrm>
            <a:off x="1053483" y="3324834"/>
            <a:ext cx="1448411" cy="1735118"/>
            <a:chOff x="800452" y="1528218"/>
            <a:chExt cx="3588922" cy="3869405"/>
          </a:xfrm>
        </p:grpSpPr>
        <p:sp>
          <p:nvSpPr>
            <p:cNvPr id="15" name="Figura a mano libera 14"/>
            <p:cNvSpPr/>
            <p:nvPr/>
          </p:nvSpPr>
          <p:spPr>
            <a:xfrm>
              <a:off x="800452" y="1528218"/>
              <a:ext cx="3588922" cy="3540932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Figura a mano libera 15"/>
            <p:cNvSpPr/>
            <p:nvPr/>
          </p:nvSpPr>
          <p:spPr>
            <a:xfrm>
              <a:off x="994299" y="3013599"/>
              <a:ext cx="2556769" cy="1236144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Figura a mano libera 16"/>
            <p:cNvSpPr/>
            <p:nvPr/>
          </p:nvSpPr>
          <p:spPr>
            <a:xfrm>
              <a:off x="2689934" y="2317072"/>
              <a:ext cx="843379" cy="1926454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Figura a mano libera 17"/>
            <p:cNvSpPr/>
            <p:nvPr/>
          </p:nvSpPr>
          <p:spPr>
            <a:xfrm>
              <a:off x="3332529" y="2849383"/>
              <a:ext cx="618385" cy="763832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Figura a mano libera 18"/>
            <p:cNvSpPr/>
            <p:nvPr/>
          </p:nvSpPr>
          <p:spPr>
            <a:xfrm rot="16200000">
              <a:off x="1993042" y="2163227"/>
              <a:ext cx="483663" cy="720080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Figura a mano libera 19"/>
            <p:cNvSpPr/>
            <p:nvPr/>
          </p:nvSpPr>
          <p:spPr>
            <a:xfrm rot="16200000">
              <a:off x="1257585" y="3219588"/>
              <a:ext cx="843703" cy="695590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Figura a mano libera 21"/>
            <p:cNvSpPr/>
            <p:nvPr/>
          </p:nvSpPr>
          <p:spPr>
            <a:xfrm>
              <a:off x="1606093" y="2189369"/>
              <a:ext cx="2114056" cy="2500189"/>
            </a:xfrm>
            <a:custGeom>
              <a:avLst/>
              <a:gdLst>
                <a:gd name="connsiteX0" fmla="*/ 765 w 2114056"/>
                <a:gd name="connsiteY0" fmla="*/ 1272922 h 2500189"/>
                <a:gd name="connsiteX1" fmla="*/ 471282 w 2114056"/>
                <a:gd name="connsiteY1" fmla="*/ 251990 h 2500189"/>
                <a:gd name="connsiteX2" fmla="*/ 1101596 w 2114056"/>
                <a:gd name="connsiteY2" fmla="*/ 21171 h 2500189"/>
                <a:gd name="connsiteX3" fmla="*/ 1749666 w 2114056"/>
                <a:gd name="connsiteY3" fmla="*/ 642608 h 2500189"/>
                <a:gd name="connsiteX4" fmla="*/ 2078140 w 2114056"/>
                <a:gd name="connsiteY4" fmla="*/ 935571 h 2500189"/>
                <a:gd name="connsiteX5" fmla="*/ 906288 w 2114056"/>
                <a:gd name="connsiteY5" fmla="*/ 1610274 h 2500189"/>
                <a:gd name="connsiteX6" fmla="*/ 861899 w 2114056"/>
                <a:gd name="connsiteY6" fmla="*/ 2498041 h 2500189"/>
                <a:gd name="connsiteX7" fmla="*/ 373627 w 2114056"/>
                <a:gd name="connsiteY7" fmla="*/ 1841093 h 2500189"/>
                <a:gd name="connsiteX8" fmla="*/ 765 w 2114056"/>
                <a:gd name="connsiteY8" fmla="*/ 1272922 h 250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056" h="2500189">
                  <a:moveTo>
                    <a:pt x="765" y="1272922"/>
                  </a:moveTo>
                  <a:cubicBezTo>
                    <a:pt x="17041" y="1008071"/>
                    <a:pt x="287810" y="460615"/>
                    <a:pt x="471282" y="251990"/>
                  </a:cubicBezTo>
                  <a:cubicBezTo>
                    <a:pt x="654754" y="43365"/>
                    <a:pt x="888532" y="-43932"/>
                    <a:pt x="1101596" y="21171"/>
                  </a:cubicBezTo>
                  <a:cubicBezTo>
                    <a:pt x="1314660" y="86274"/>
                    <a:pt x="1586909" y="490208"/>
                    <a:pt x="1749666" y="642608"/>
                  </a:cubicBezTo>
                  <a:cubicBezTo>
                    <a:pt x="1912423" y="795008"/>
                    <a:pt x="2218703" y="774293"/>
                    <a:pt x="2078140" y="935571"/>
                  </a:cubicBezTo>
                  <a:cubicBezTo>
                    <a:pt x="1937577" y="1096849"/>
                    <a:pt x="1108995" y="1349862"/>
                    <a:pt x="906288" y="1610274"/>
                  </a:cubicBezTo>
                  <a:cubicBezTo>
                    <a:pt x="703581" y="1870686"/>
                    <a:pt x="950676" y="2459571"/>
                    <a:pt x="861899" y="2498041"/>
                  </a:cubicBezTo>
                  <a:cubicBezTo>
                    <a:pt x="773122" y="2536511"/>
                    <a:pt x="515670" y="2048239"/>
                    <a:pt x="373627" y="1841093"/>
                  </a:cubicBezTo>
                  <a:cubicBezTo>
                    <a:pt x="231584" y="1633947"/>
                    <a:pt x="-15511" y="1537773"/>
                    <a:pt x="765" y="1272922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Rettangolo arrotondato 22"/>
            <p:cNvSpPr/>
            <p:nvPr/>
          </p:nvSpPr>
          <p:spPr>
            <a:xfrm>
              <a:off x="2473910" y="2113369"/>
              <a:ext cx="432048" cy="218123"/>
            </a:xfrm>
            <a:prstGeom prst="roundRect">
              <a:avLst/>
            </a:prstGeom>
            <a:solidFill>
              <a:srgbClr val="FFA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Rettangolo arrotondato 23"/>
            <p:cNvSpPr/>
            <p:nvPr/>
          </p:nvSpPr>
          <p:spPr>
            <a:xfrm>
              <a:off x="1500900" y="3376719"/>
              <a:ext cx="216024" cy="21602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Rettangolo arrotondato 24"/>
            <p:cNvSpPr/>
            <p:nvPr/>
          </p:nvSpPr>
          <p:spPr>
            <a:xfrm>
              <a:off x="3220518" y="2740321"/>
              <a:ext cx="432048" cy="218123"/>
            </a:xfrm>
            <a:prstGeom prst="roundRect">
              <a:avLst/>
            </a:prstGeom>
            <a:solidFill>
              <a:srgbClr val="FFA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Figura a mano libera 25"/>
            <p:cNvSpPr/>
            <p:nvPr/>
          </p:nvSpPr>
          <p:spPr>
            <a:xfrm>
              <a:off x="2512381" y="3133817"/>
              <a:ext cx="1189607" cy="1571348"/>
            </a:xfrm>
            <a:custGeom>
              <a:avLst/>
              <a:gdLst>
                <a:gd name="connsiteX0" fmla="*/ 1189607 w 1189607"/>
                <a:gd name="connsiteY0" fmla="*/ 0 h 1571348"/>
                <a:gd name="connsiteX1" fmla="*/ 834501 w 1189607"/>
                <a:gd name="connsiteY1" fmla="*/ 807868 h 1571348"/>
                <a:gd name="connsiteX2" fmla="*/ 0 w 1189607"/>
                <a:gd name="connsiteY2" fmla="*/ 1571348 h 15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607" h="1571348">
                  <a:moveTo>
                    <a:pt x="1189607" y="0"/>
                  </a:moveTo>
                  <a:cubicBezTo>
                    <a:pt x="1111188" y="272988"/>
                    <a:pt x="1032769" y="545977"/>
                    <a:pt x="834501" y="807868"/>
                  </a:cubicBezTo>
                  <a:cubicBezTo>
                    <a:pt x="636233" y="1069759"/>
                    <a:pt x="318116" y="1320553"/>
                    <a:pt x="0" y="157134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Ovale 26"/>
            <p:cNvSpPr/>
            <p:nvPr/>
          </p:nvSpPr>
          <p:spPr>
            <a:xfrm>
              <a:off x="3620023" y="3002866"/>
              <a:ext cx="216024" cy="21602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Rettangolo arrotondato 27"/>
            <p:cNvSpPr/>
            <p:nvPr/>
          </p:nvSpPr>
          <p:spPr>
            <a:xfrm>
              <a:off x="1820400" y="4243526"/>
              <a:ext cx="432048" cy="218123"/>
            </a:xfrm>
            <a:prstGeom prst="roundRect">
              <a:avLst/>
            </a:prstGeom>
            <a:solidFill>
              <a:srgbClr val="FFA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Figura a mano libera 28"/>
            <p:cNvSpPr/>
            <p:nvPr/>
          </p:nvSpPr>
          <p:spPr>
            <a:xfrm>
              <a:off x="1917123" y="2459115"/>
              <a:ext cx="642445" cy="1521996"/>
            </a:xfrm>
            <a:custGeom>
              <a:avLst/>
              <a:gdLst>
                <a:gd name="connsiteX0" fmla="*/ 249028 w 642445"/>
                <a:gd name="connsiteY0" fmla="*/ 0 h 1521996"/>
                <a:gd name="connsiteX1" fmla="*/ 639646 w 642445"/>
                <a:gd name="connsiteY1" fmla="*/ 1242873 h 1521996"/>
                <a:gd name="connsiteX2" fmla="*/ 71475 w 642445"/>
                <a:gd name="connsiteY2" fmla="*/ 1491448 h 1521996"/>
                <a:gd name="connsiteX3" fmla="*/ 27087 w 642445"/>
                <a:gd name="connsiteY3" fmla="*/ 1509203 h 152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445" h="1521996">
                  <a:moveTo>
                    <a:pt x="249028" y="0"/>
                  </a:moveTo>
                  <a:cubicBezTo>
                    <a:pt x="459133" y="497149"/>
                    <a:pt x="669238" y="994298"/>
                    <a:pt x="639646" y="1242873"/>
                  </a:cubicBezTo>
                  <a:cubicBezTo>
                    <a:pt x="610054" y="1491448"/>
                    <a:pt x="173568" y="1447060"/>
                    <a:pt x="71475" y="1491448"/>
                  </a:cubicBezTo>
                  <a:cubicBezTo>
                    <a:pt x="-30618" y="1535836"/>
                    <a:pt x="-1766" y="1522519"/>
                    <a:pt x="27087" y="15092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0" name="Rettangolo arrotondato 29"/>
            <p:cNvSpPr/>
            <p:nvPr/>
          </p:nvSpPr>
          <p:spPr>
            <a:xfrm>
              <a:off x="1839822" y="3881223"/>
              <a:ext cx="216024" cy="21602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Ovale 30"/>
            <p:cNvSpPr/>
            <p:nvPr/>
          </p:nvSpPr>
          <p:spPr>
            <a:xfrm>
              <a:off x="2009808" y="2331492"/>
              <a:ext cx="216024" cy="21602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arrotondato 31"/>
            <p:cNvSpPr/>
            <p:nvPr/>
          </p:nvSpPr>
          <p:spPr>
            <a:xfrm>
              <a:off x="2280576" y="3581909"/>
              <a:ext cx="432048" cy="335989"/>
            </a:xfrm>
            <a:prstGeom prst="roundRect">
              <a:avLst/>
            </a:prstGeom>
            <a:solidFill>
              <a:srgbClr val="DA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Figura a mano libera 32"/>
            <p:cNvSpPr/>
            <p:nvPr/>
          </p:nvSpPr>
          <p:spPr>
            <a:xfrm>
              <a:off x="2459115" y="4767309"/>
              <a:ext cx="8877" cy="630314"/>
            </a:xfrm>
            <a:custGeom>
              <a:avLst/>
              <a:gdLst>
                <a:gd name="connsiteX0" fmla="*/ 0 w 8877"/>
                <a:gd name="connsiteY0" fmla="*/ 0 h 630314"/>
                <a:gd name="connsiteX1" fmla="*/ 8877 w 8877"/>
                <a:gd name="connsiteY1" fmla="*/ 630314 h 6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7" h="630314">
                  <a:moveTo>
                    <a:pt x="0" y="0"/>
                  </a:moveTo>
                  <a:lnTo>
                    <a:pt x="8877" y="630314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Rettangolo arrotondato 33"/>
            <p:cNvSpPr/>
            <p:nvPr/>
          </p:nvSpPr>
          <p:spPr>
            <a:xfrm>
              <a:off x="2378889" y="4585692"/>
              <a:ext cx="216024" cy="216024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5" name="TextBox 22"/>
          <p:cNvSpPr txBox="1"/>
          <p:nvPr/>
        </p:nvSpPr>
        <p:spPr>
          <a:xfrm>
            <a:off x="630888" y="4992565"/>
            <a:ext cx="2214246" cy="2412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661" tIns="35661" rIns="35661" bIns="35661" numCol="1" spcCol="29718" rtlCol="0" anchor="t">
            <a:spAutoFit/>
          </a:bodyPr>
          <a:lstStyle/>
          <a:p>
            <a:pPr algn="ctr"/>
            <a:r>
              <a:rPr lang="it-IT" sz="11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Contesto Territoriale (CT)</a:t>
            </a:r>
          </a:p>
        </p:txBody>
      </p:sp>
      <p:sp>
        <p:nvSpPr>
          <p:cNvPr id="38" name="Rettangolo 37"/>
          <p:cNvSpPr/>
          <p:nvPr/>
        </p:nvSpPr>
        <p:spPr>
          <a:xfrm>
            <a:off x="8332712" y="1767314"/>
            <a:ext cx="1026114" cy="420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grpSp>
        <p:nvGrpSpPr>
          <p:cNvPr id="47" name="Gruppo 46"/>
          <p:cNvGrpSpPr/>
          <p:nvPr/>
        </p:nvGrpSpPr>
        <p:grpSpPr>
          <a:xfrm>
            <a:off x="3560194" y="1682369"/>
            <a:ext cx="3969077" cy="4005337"/>
            <a:chOff x="3744393" y="697260"/>
            <a:chExt cx="5292103" cy="4806404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393" y="1442020"/>
              <a:ext cx="5216253" cy="406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Figura a mano libera 48"/>
            <p:cNvSpPr/>
            <p:nvPr/>
          </p:nvSpPr>
          <p:spPr>
            <a:xfrm>
              <a:off x="5032800" y="1692000"/>
              <a:ext cx="3103200" cy="3549600"/>
            </a:xfrm>
            <a:custGeom>
              <a:avLst/>
              <a:gdLst>
                <a:gd name="connsiteX0" fmla="*/ 0 w 3103200"/>
                <a:gd name="connsiteY0" fmla="*/ 864000 h 3492000"/>
                <a:gd name="connsiteX1" fmla="*/ 1548000 w 3103200"/>
                <a:gd name="connsiteY1" fmla="*/ 0 h 3492000"/>
                <a:gd name="connsiteX2" fmla="*/ 3103200 w 3103200"/>
                <a:gd name="connsiteY2" fmla="*/ 892800 h 3492000"/>
                <a:gd name="connsiteX3" fmla="*/ 3103200 w 3103200"/>
                <a:gd name="connsiteY3" fmla="*/ 2664000 h 3492000"/>
                <a:gd name="connsiteX4" fmla="*/ 1677600 w 3103200"/>
                <a:gd name="connsiteY4" fmla="*/ 3492000 h 3492000"/>
                <a:gd name="connsiteX5" fmla="*/ 2671200 w 3103200"/>
                <a:gd name="connsiteY5" fmla="*/ 2426400 h 3492000"/>
                <a:gd name="connsiteX6" fmla="*/ 2836800 w 3103200"/>
                <a:gd name="connsiteY6" fmla="*/ 1080000 h 3492000"/>
                <a:gd name="connsiteX7" fmla="*/ 1569600 w 3103200"/>
                <a:gd name="connsiteY7" fmla="*/ 482400 h 3492000"/>
                <a:gd name="connsiteX8" fmla="*/ 0 w 3103200"/>
                <a:gd name="connsiteY8" fmla="*/ 864000 h 3492000"/>
                <a:gd name="connsiteX0" fmla="*/ 0 w 3103200"/>
                <a:gd name="connsiteY0" fmla="*/ 864000 h 3492000"/>
                <a:gd name="connsiteX1" fmla="*/ 1548000 w 3103200"/>
                <a:gd name="connsiteY1" fmla="*/ 0 h 3492000"/>
                <a:gd name="connsiteX2" fmla="*/ 3103200 w 3103200"/>
                <a:gd name="connsiteY2" fmla="*/ 892800 h 3492000"/>
                <a:gd name="connsiteX3" fmla="*/ 3103200 w 3103200"/>
                <a:gd name="connsiteY3" fmla="*/ 2664000 h 3492000"/>
                <a:gd name="connsiteX4" fmla="*/ 1677600 w 3103200"/>
                <a:gd name="connsiteY4" fmla="*/ 3492000 h 3492000"/>
                <a:gd name="connsiteX5" fmla="*/ 2671200 w 3103200"/>
                <a:gd name="connsiteY5" fmla="*/ 2426400 h 3492000"/>
                <a:gd name="connsiteX6" fmla="*/ 2779200 w 3103200"/>
                <a:gd name="connsiteY6" fmla="*/ 1087200 h 3492000"/>
                <a:gd name="connsiteX7" fmla="*/ 1569600 w 3103200"/>
                <a:gd name="connsiteY7" fmla="*/ 482400 h 3492000"/>
                <a:gd name="connsiteX8" fmla="*/ 0 w 3103200"/>
                <a:gd name="connsiteY8" fmla="*/ 864000 h 3492000"/>
                <a:gd name="connsiteX0" fmla="*/ 0 w 3103200"/>
                <a:gd name="connsiteY0" fmla="*/ 864000 h 3492000"/>
                <a:gd name="connsiteX1" fmla="*/ 1548000 w 3103200"/>
                <a:gd name="connsiteY1" fmla="*/ 0 h 3492000"/>
                <a:gd name="connsiteX2" fmla="*/ 3103200 w 3103200"/>
                <a:gd name="connsiteY2" fmla="*/ 892800 h 3492000"/>
                <a:gd name="connsiteX3" fmla="*/ 3103200 w 3103200"/>
                <a:gd name="connsiteY3" fmla="*/ 2664000 h 3492000"/>
                <a:gd name="connsiteX4" fmla="*/ 1677600 w 3103200"/>
                <a:gd name="connsiteY4" fmla="*/ 3492000 h 3492000"/>
                <a:gd name="connsiteX5" fmla="*/ 2448000 w 3103200"/>
                <a:gd name="connsiteY5" fmla="*/ 2289600 h 3492000"/>
                <a:gd name="connsiteX6" fmla="*/ 2779200 w 3103200"/>
                <a:gd name="connsiteY6" fmla="*/ 1087200 h 3492000"/>
                <a:gd name="connsiteX7" fmla="*/ 1569600 w 3103200"/>
                <a:gd name="connsiteY7" fmla="*/ 482400 h 3492000"/>
                <a:gd name="connsiteX8" fmla="*/ 0 w 3103200"/>
                <a:gd name="connsiteY8" fmla="*/ 864000 h 3492000"/>
                <a:gd name="connsiteX0" fmla="*/ 0 w 3103200"/>
                <a:gd name="connsiteY0" fmla="*/ 864000 h 3549600"/>
                <a:gd name="connsiteX1" fmla="*/ 1548000 w 3103200"/>
                <a:gd name="connsiteY1" fmla="*/ 0 h 3549600"/>
                <a:gd name="connsiteX2" fmla="*/ 3103200 w 3103200"/>
                <a:gd name="connsiteY2" fmla="*/ 892800 h 3549600"/>
                <a:gd name="connsiteX3" fmla="*/ 3103200 w 3103200"/>
                <a:gd name="connsiteY3" fmla="*/ 2664000 h 3549600"/>
                <a:gd name="connsiteX4" fmla="*/ 1591200 w 3103200"/>
                <a:gd name="connsiteY4" fmla="*/ 3549600 h 3549600"/>
                <a:gd name="connsiteX5" fmla="*/ 2448000 w 3103200"/>
                <a:gd name="connsiteY5" fmla="*/ 2289600 h 3549600"/>
                <a:gd name="connsiteX6" fmla="*/ 2779200 w 3103200"/>
                <a:gd name="connsiteY6" fmla="*/ 1087200 h 3549600"/>
                <a:gd name="connsiteX7" fmla="*/ 1569600 w 3103200"/>
                <a:gd name="connsiteY7" fmla="*/ 482400 h 3549600"/>
                <a:gd name="connsiteX8" fmla="*/ 0 w 3103200"/>
                <a:gd name="connsiteY8" fmla="*/ 864000 h 3549600"/>
                <a:gd name="connsiteX0" fmla="*/ 0 w 3103200"/>
                <a:gd name="connsiteY0" fmla="*/ 864000 h 3549600"/>
                <a:gd name="connsiteX1" fmla="*/ 1548000 w 3103200"/>
                <a:gd name="connsiteY1" fmla="*/ 0 h 3549600"/>
                <a:gd name="connsiteX2" fmla="*/ 3103200 w 3103200"/>
                <a:gd name="connsiteY2" fmla="*/ 892800 h 3549600"/>
                <a:gd name="connsiteX3" fmla="*/ 3103200 w 3103200"/>
                <a:gd name="connsiteY3" fmla="*/ 2664000 h 3549600"/>
                <a:gd name="connsiteX4" fmla="*/ 1591200 w 3103200"/>
                <a:gd name="connsiteY4" fmla="*/ 3549600 h 3549600"/>
                <a:gd name="connsiteX5" fmla="*/ 2448000 w 3103200"/>
                <a:gd name="connsiteY5" fmla="*/ 2289600 h 3549600"/>
                <a:gd name="connsiteX6" fmla="*/ 2726283 w 3103200"/>
                <a:gd name="connsiteY6" fmla="*/ 1077833 h 3549600"/>
                <a:gd name="connsiteX7" fmla="*/ 2779200 w 3103200"/>
                <a:gd name="connsiteY7" fmla="*/ 1087200 h 3549600"/>
                <a:gd name="connsiteX8" fmla="*/ 1569600 w 3103200"/>
                <a:gd name="connsiteY8" fmla="*/ 482400 h 3549600"/>
                <a:gd name="connsiteX9" fmla="*/ 0 w 3103200"/>
                <a:gd name="connsiteY9" fmla="*/ 864000 h 3549600"/>
                <a:gd name="connsiteX0" fmla="*/ 0 w 3103200"/>
                <a:gd name="connsiteY0" fmla="*/ 864000 h 3549600"/>
                <a:gd name="connsiteX1" fmla="*/ 1548000 w 3103200"/>
                <a:gd name="connsiteY1" fmla="*/ 0 h 3549600"/>
                <a:gd name="connsiteX2" fmla="*/ 3103200 w 3103200"/>
                <a:gd name="connsiteY2" fmla="*/ 892800 h 3549600"/>
                <a:gd name="connsiteX3" fmla="*/ 3103200 w 3103200"/>
                <a:gd name="connsiteY3" fmla="*/ 2664000 h 3549600"/>
                <a:gd name="connsiteX4" fmla="*/ 1591200 w 3103200"/>
                <a:gd name="connsiteY4" fmla="*/ 3549600 h 3549600"/>
                <a:gd name="connsiteX5" fmla="*/ 2430245 w 3103200"/>
                <a:gd name="connsiteY5" fmla="*/ 2289600 h 3549600"/>
                <a:gd name="connsiteX6" fmla="*/ 2726283 w 3103200"/>
                <a:gd name="connsiteY6" fmla="*/ 1077833 h 3549600"/>
                <a:gd name="connsiteX7" fmla="*/ 2779200 w 3103200"/>
                <a:gd name="connsiteY7" fmla="*/ 1087200 h 3549600"/>
                <a:gd name="connsiteX8" fmla="*/ 1569600 w 3103200"/>
                <a:gd name="connsiteY8" fmla="*/ 482400 h 3549600"/>
                <a:gd name="connsiteX9" fmla="*/ 0 w 3103200"/>
                <a:gd name="connsiteY9" fmla="*/ 864000 h 354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3200" h="3549600">
                  <a:moveTo>
                    <a:pt x="0" y="864000"/>
                  </a:moveTo>
                  <a:lnTo>
                    <a:pt x="1548000" y="0"/>
                  </a:lnTo>
                  <a:lnTo>
                    <a:pt x="3103200" y="892800"/>
                  </a:lnTo>
                  <a:lnTo>
                    <a:pt x="3103200" y="2664000"/>
                  </a:lnTo>
                  <a:lnTo>
                    <a:pt x="1591200" y="3549600"/>
                  </a:lnTo>
                  <a:lnTo>
                    <a:pt x="2430245" y="2289600"/>
                  </a:lnTo>
                  <a:cubicBezTo>
                    <a:pt x="2540762" y="1900474"/>
                    <a:pt x="2615766" y="1466959"/>
                    <a:pt x="2726283" y="1077833"/>
                  </a:cubicBezTo>
                  <a:lnTo>
                    <a:pt x="2779200" y="1087200"/>
                  </a:lnTo>
                  <a:lnTo>
                    <a:pt x="1569600" y="482400"/>
                  </a:lnTo>
                  <a:lnTo>
                    <a:pt x="0" y="864000"/>
                  </a:lnTo>
                  <a:close/>
                </a:path>
              </a:pathLst>
            </a:custGeom>
            <a:pattFill prst="wdUpDiag">
              <a:fgClr>
                <a:srgbClr val="FF0000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0" name="Fumetto 2 49"/>
            <p:cNvSpPr/>
            <p:nvPr/>
          </p:nvSpPr>
          <p:spPr>
            <a:xfrm>
              <a:off x="6660232" y="697260"/>
              <a:ext cx="2300414" cy="864096"/>
            </a:xfrm>
            <a:prstGeom prst="wedgeRoundRectCallout">
              <a:avLst>
                <a:gd name="adj1" fmla="val -44933"/>
                <a:gd name="adj2" fmla="val 108328"/>
                <a:gd name="adj3" fmla="val 16667"/>
              </a:avLst>
            </a:prstGeom>
            <a:solidFill>
              <a:schemeClr val="bg2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100" dirty="0">
                  <a:solidFill>
                    <a:schemeClr val="tx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Costo per la massima operatività (strutturale)</a:t>
              </a:r>
            </a:p>
          </p:txBody>
        </p:sp>
        <p:sp>
          <p:nvSpPr>
            <p:cNvPr id="51" name="Rettangolo 50"/>
            <p:cNvSpPr/>
            <p:nvPr/>
          </p:nvSpPr>
          <p:spPr>
            <a:xfrm>
              <a:off x="7668344" y="1633364"/>
              <a:ext cx="1368152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60086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02343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5534823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8" name="Rettangolo 37"/>
          <p:cNvSpPr/>
          <p:nvPr/>
        </p:nvSpPr>
        <p:spPr>
          <a:xfrm>
            <a:off x="8332712" y="1767314"/>
            <a:ext cx="1026114" cy="420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6" name="Segnaposto contenuto 3"/>
          <p:cNvSpPr txBox="1">
            <a:spLocks/>
          </p:cNvSpPr>
          <p:nvPr/>
        </p:nvSpPr>
        <p:spPr>
          <a:xfrm>
            <a:off x="5518749" y="2257245"/>
            <a:ext cx="1106337" cy="2731698"/>
          </a:xfrm>
          <a:prstGeom prst="rect">
            <a:avLst/>
          </a:prstGeom>
          <a:solidFill>
            <a:srgbClr val="00B0F0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600" dirty="0">
                <a:solidFill>
                  <a:srgbClr val="000000"/>
                </a:solidFill>
              </a:rPr>
              <a:t>2020</a:t>
            </a:r>
          </a:p>
          <a:p>
            <a:pPr marL="0" indent="0" algn="ctr">
              <a:buNone/>
            </a:pPr>
            <a:r>
              <a:rPr lang="it-IT" sz="1600" dirty="0">
                <a:solidFill>
                  <a:srgbClr val="000000"/>
                </a:solidFill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634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10" name="Oggetto 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F0CBA263-A132-7744-A409-ABFED26D60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617" y="1921396"/>
            <a:ext cx="2292271" cy="3240000"/>
          </a:xfrm>
          <a:effectLst>
            <a:outerShdw blurRad="50800" dist="50800" dir="5400000" algn="ctr" rotWithShape="0">
              <a:schemeClr val="bg1">
                <a:lumMod val="50000"/>
              </a:scheme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5E9D550-2259-BC4F-9D5C-CD9C15D7E2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1921396"/>
            <a:ext cx="2289549" cy="32400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50000"/>
              </a:schemeClr>
            </a:outerShdw>
          </a:effectLst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320F4B69-A3B2-3D47-8558-C8E916E9406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1469" y="1921396"/>
            <a:ext cx="2289549" cy="32400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50000"/>
              </a:schemeClr>
            </a:outerShdw>
          </a:effectLst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7E7670C-59FA-9A48-9909-CF43B45D51CE}"/>
              </a:ext>
            </a:extLst>
          </p:cNvPr>
          <p:cNvSpPr txBox="1"/>
          <p:nvPr/>
        </p:nvSpPr>
        <p:spPr>
          <a:xfrm>
            <a:off x="1244908" y="5250039"/>
            <a:ext cx="1517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Presenza</a:t>
            </a:r>
            <a:r>
              <a:rPr lang="en-GB" dirty="0"/>
              <a:t> di ES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282F94FF-854C-C84A-9C67-26CB723E3DC7}"/>
              </a:ext>
            </a:extLst>
          </p:cNvPr>
          <p:cNvSpPr txBox="1"/>
          <p:nvPr/>
        </p:nvSpPr>
        <p:spPr>
          <a:xfrm>
            <a:off x="3687131" y="5250039"/>
            <a:ext cx="1949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Raggiungibilità</a:t>
            </a:r>
            <a:r>
              <a:rPr lang="en-GB" dirty="0"/>
              <a:t> ES2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141ED33C-E4DB-E74C-A58B-56FA64E28073}"/>
              </a:ext>
            </a:extLst>
          </p:cNvPr>
          <p:cNvSpPr txBox="1"/>
          <p:nvPr/>
        </p:nvSpPr>
        <p:spPr>
          <a:xfrm>
            <a:off x="6150842" y="5250039"/>
            <a:ext cx="1949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Raggiungibilità</a:t>
            </a:r>
            <a:r>
              <a:rPr lang="en-GB" dirty="0"/>
              <a:t> ES3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BE0D7C5-23F1-C242-9282-536B186ACB2B}"/>
              </a:ext>
            </a:extLst>
          </p:cNvPr>
          <p:cNvSpPr/>
          <p:nvPr/>
        </p:nvSpPr>
        <p:spPr>
          <a:xfrm>
            <a:off x="5534823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843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10" name="Oggetto 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F0CBA263-A132-7744-A409-ABFED26D60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617" y="1921396"/>
            <a:ext cx="2292271" cy="3240000"/>
          </a:xfrm>
          <a:effectLst>
            <a:outerShdw blurRad="50800" dist="50800" dir="5400000" algn="ctr" rotWithShape="0">
              <a:schemeClr val="bg1">
                <a:lumMod val="50000"/>
              </a:schemeClr>
            </a:outerShdw>
          </a:effectLst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7E7670C-59FA-9A48-9909-CF43B45D51CE}"/>
              </a:ext>
            </a:extLst>
          </p:cNvPr>
          <p:cNvSpPr txBox="1"/>
          <p:nvPr/>
        </p:nvSpPr>
        <p:spPr>
          <a:xfrm>
            <a:off x="1244908" y="5250039"/>
            <a:ext cx="1517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Presenza</a:t>
            </a:r>
            <a:r>
              <a:rPr lang="en-GB" dirty="0"/>
              <a:t> di ES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282F94FF-854C-C84A-9C67-26CB723E3DC7}"/>
              </a:ext>
            </a:extLst>
          </p:cNvPr>
          <p:cNvSpPr txBox="1"/>
          <p:nvPr/>
        </p:nvSpPr>
        <p:spPr>
          <a:xfrm>
            <a:off x="3687131" y="5250039"/>
            <a:ext cx="2077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ES2 </a:t>
            </a:r>
            <a:r>
              <a:rPr lang="en-GB" sz="1200" dirty="0" err="1"/>
              <a:t>Popolazione</a:t>
            </a:r>
            <a:r>
              <a:rPr lang="en-GB" sz="1200" dirty="0"/>
              <a:t> </a:t>
            </a:r>
            <a:r>
              <a:rPr lang="en-GB" sz="1200" dirty="0" err="1"/>
              <a:t>raggiungibile</a:t>
            </a:r>
            <a:r>
              <a:rPr lang="en-GB" sz="1200" dirty="0"/>
              <a:t> </a:t>
            </a:r>
          </a:p>
          <a:p>
            <a:r>
              <a:rPr lang="en-GB" sz="1200" dirty="0"/>
              <a:t>in 20 </a:t>
            </a:r>
            <a:r>
              <a:rPr lang="en-GB" sz="1200" dirty="0" err="1"/>
              <a:t>minuti</a:t>
            </a:r>
            <a:endParaRPr lang="en-GB" sz="12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C85AF09-000F-B14A-88E7-A5A3D3C2537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7131" y="1921396"/>
            <a:ext cx="2289549" cy="324000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C5304AC1-C4F5-C248-82BD-E7984AE8320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3420" y="1921756"/>
            <a:ext cx="2289549" cy="3240000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048A3BB-62DE-5247-974F-11C4201E4B0D}"/>
              </a:ext>
            </a:extLst>
          </p:cNvPr>
          <p:cNvSpPr txBox="1"/>
          <p:nvPr/>
        </p:nvSpPr>
        <p:spPr>
          <a:xfrm>
            <a:off x="6012160" y="5250039"/>
            <a:ext cx="2077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ES3 </a:t>
            </a:r>
            <a:r>
              <a:rPr lang="en-GB" sz="1200" dirty="0" err="1"/>
              <a:t>Popolazione</a:t>
            </a:r>
            <a:r>
              <a:rPr lang="en-GB" sz="1200" dirty="0"/>
              <a:t> </a:t>
            </a:r>
            <a:r>
              <a:rPr lang="en-GB" sz="1200" dirty="0" err="1"/>
              <a:t>raggiungibile</a:t>
            </a:r>
            <a:r>
              <a:rPr lang="en-GB" sz="1200" dirty="0"/>
              <a:t> </a:t>
            </a:r>
          </a:p>
          <a:p>
            <a:r>
              <a:rPr lang="en-GB" sz="1200" dirty="0"/>
              <a:t>in 20 </a:t>
            </a:r>
            <a:r>
              <a:rPr lang="en-GB" sz="1200" dirty="0" err="1"/>
              <a:t>minuti</a:t>
            </a:r>
            <a:endParaRPr lang="en-GB" sz="1200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B8DA5620-BC75-7144-81DB-90251370EC82}"/>
              </a:ext>
            </a:extLst>
          </p:cNvPr>
          <p:cNvSpPr/>
          <p:nvPr/>
        </p:nvSpPr>
        <p:spPr>
          <a:xfrm>
            <a:off x="5534823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295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10" name="Oggetto 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7E7670C-59FA-9A48-9909-CF43B45D51CE}"/>
              </a:ext>
            </a:extLst>
          </p:cNvPr>
          <p:cNvSpPr txBox="1"/>
          <p:nvPr/>
        </p:nvSpPr>
        <p:spPr>
          <a:xfrm>
            <a:off x="1244908" y="5250039"/>
            <a:ext cx="1712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Accessibilità</a:t>
            </a:r>
            <a:r>
              <a:rPr lang="en-GB" dirty="0"/>
              <a:t> ES1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282F94FF-854C-C84A-9C67-26CB723E3DC7}"/>
              </a:ext>
            </a:extLst>
          </p:cNvPr>
          <p:cNvSpPr txBox="1"/>
          <p:nvPr/>
        </p:nvSpPr>
        <p:spPr>
          <a:xfrm>
            <a:off x="3687131" y="5250039"/>
            <a:ext cx="1712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Accessibilità</a:t>
            </a:r>
            <a:r>
              <a:rPr lang="en-GB" dirty="0"/>
              <a:t> ES2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048A3BB-62DE-5247-974F-11C4201E4B0D}"/>
              </a:ext>
            </a:extLst>
          </p:cNvPr>
          <p:cNvSpPr txBox="1"/>
          <p:nvPr/>
        </p:nvSpPr>
        <p:spPr>
          <a:xfrm>
            <a:off x="6244304" y="5250039"/>
            <a:ext cx="1712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Accessibilità</a:t>
            </a:r>
            <a:r>
              <a:rPr lang="en-GB" dirty="0"/>
              <a:t> ES3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59BE3367-B8E8-4F44-BD85-4469BBFB07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37" y="1940364"/>
            <a:ext cx="2291251" cy="32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185B17CE-C5FF-A14E-8F92-5B2C9C6C4B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615" y="1927376"/>
            <a:ext cx="2290860" cy="32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66AD169-0C8F-CF46-BA14-E9764F5F9A6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202" y="1921756"/>
            <a:ext cx="2290860" cy="32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CFB0A96A-A568-4F4A-B7B6-2147265FC5E3}"/>
              </a:ext>
            </a:extLst>
          </p:cNvPr>
          <p:cNvSpPr/>
          <p:nvPr/>
        </p:nvSpPr>
        <p:spPr>
          <a:xfrm>
            <a:off x="5534823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805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7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L’affiancamento</a:t>
            </a:r>
          </a:p>
        </p:txBody>
      </p:sp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505682"/>
              </p:ext>
            </p:extLst>
          </p:nvPr>
        </p:nvGraphicFramePr>
        <p:xfrm>
          <a:off x="1308509" y="1050256"/>
          <a:ext cx="6426714" cy="347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endParaRPr lang="it-IT" sz="900" dirty="0"/>
                    </a:p>
                  </a:txBody>
                  <a:tcPr marL="68580" marR="68580" marT="28575" marB="2857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0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it-IT" sz="12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BASILICATA</a:t>
                      </a:r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0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it-IT" sz="12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CAMPANIA</a:t>
                      </a:r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0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it-IT" sz="12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PUGLIA</a:t>
                      </a:r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0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it-IT" sz="12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CALABRIA</a:t>
                      </a:r>
                    </a:p>
                  </a:txBody>
                  <a:tcPr marL="68580" marR="68580" marT="28575" marB="2857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0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it-IT" sz="12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/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SICILIA</a:t>
                      </a:r>
                    </a:p>
                  </a:txBody>
                  <a:tcPr marL="68580" marR="68580" marT="28575" marB="2857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Ovale 11"/>
          <p:cNvSpPr/>
          <p:nvPr/>
        </p:nvSpPr>
        <p:spPr>
          <a:xfrm>
            <a:off x="2857487" y="3664180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2857487" y="3184127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2857487" y="4204240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>
            <a:off x="4953459" y="3664180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8" name="Ovale 17"/>
          <p:cNvSpPr/>
          <p:nvPr/>
        </p:nvSpPr>
        <p:spPr>
          <a:xfrm>
            <a:off x="4953459" y="4204240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9" name="Ovale 18"/>
          <p:cNvSpPr/>
          <p:nvPr/>
        </p:nvSpPr>
        <p:spPr>
          <a:xfrm>
            <a:off x="1799564" y="3184127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0" name="Ovale 19"/>
          <p:cNvSpPr/>
          <p:nvPr/>
        </p:nvSpPr>
        <p:spPr>
          <a:xfrm>
            <a:off x="1799564" y="4204240"/>
            <a:ext cx="179215" cy="19532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2" name="Ovale 21"/>
          <p:cNvSpPr/>
          <p:nvPr/>
        </p:nvSpPr>
        <p:spPr>
          <a:xfrm>
            <a:off x="1799564" y="2644067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3" name="Ovale 22"/>
          <p:cNvSpPr/>
          <p:nvPr/>
        </p:nvSpPr>
        <p:spPr>
          <a:xfrm>
            <a:off x="3901888" y="3184127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4" name="Ovale 23"/>
          <p:cNvSpPr/>
          <p:nvPr/>
        </p:nvSpPr>
        <p:spPr>
          <a:xfrm>
            <a:off x="3901888" y="4204240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5" name="Ovale 24"/>
          <p:cNvSpPr/>
          <p:nvPr/>
        </p:nvSpPr>
        <p:spPr>
          <a:xfrm>
            <a:off x="3901888" y="2644067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6" name="Ovale 25"/>
          <p:cNvSpPr/>
          <p:nvPr/>
        </p:nvSpPr>
        <p:spPr>
          <a:xfrm>
            <a:off x="3901888" y="3664180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7" name="Ovale 26"/>
          <p:cNvSpPr/>
          <p:nvPr/>
        </p:nvSpPr>
        <p:spPr>
          <a:xfrm>
            <a:off x="6043841" y="3184127"/>
            <a:ext cx="179215" cy="19532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8" name="Ovale 27"/>
          <p:cNvSpPr/>
          <p:nvPr/>
        </p:nvSpPr>
        <p:spPr>
          <a:xfrm>
            <a:off x="6043841" y="4204240"/>
            <a:ext cx="179215" cy="19532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9" name="Ovale 28"/>
          <p:cNvSpPr/>
          <p:nvPr/>
        </p:nvSpPr>
        <p:spPr>
          <a:xfrm>
            <a:off x="6043841" y="2644067"/>
            <a:ext cx="179215" cy="19532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1" name="Ovale 30"/>
          <p:cNvSpPr/>
          <p:nvPr/>
        </p:nvSpPr>
        <p:spPr>
          <a:xfrm>
            <a:off x="4953459" y="2644067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2" name="Ovale 31"/>
          <p:cNvSpPr/>
          <p:nvPr/>
        </p:nvSpPr>
        <p:spPr>
          <a:xfrm>
            <a:off x="2857486" y="2644067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3" name="Ovale 32"/>
          <p:cNvSpPr/>
          <p:nvPr/>
        </p:nvSpPr>
        <p:spPr>
          <a:xfrm>
            <a:off x="1810415" y="3664180"/>
            <a:ext cx="179215" cy="19532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4" name="Ovale 33"/>
          <p:cNvSpPr/>
          <p:nvPr/>
        </p:nvSpPr>
        <p:spPr>
          <a:xfrm>
            <a:off x="1362515" y="4550796"/>
            <a:ext cx="186642" cy="19532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5" name="Ovale 34"/>
          <p:cNvSpPr/>
          <p:nvPr/>
        </p:nvSpPr>
        <p:spPr>
          <a:xfrm>
            <a:off x="4362227" y="4565264"/>
            <a:ext cx="186642" cy="19532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6" name="Ovale 35"/>
          <p:cNvSpPr/>
          <p:nvPr/>
        </p:nvSpPr>
        <p:spPr>
          <a:xfrm>
            <a:off x="2928689" y="4565264"/>
            <a:ext cx="167534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7" name="CasellaDiTesto 36"/>
          <p:cNvSpPr txBox="1"/>
          <p:nvPr/>
        </p:nvSpPr>
        <p:spPr>
          <a:xfrm>
            <a:off x="1542876" y="4556720"/>
            <a:ext cx="1211001" cy="241298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it-IT" sz="1100" dirty="0"/>
              <a:t>Attività conclusa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3090708" y="4563129"/>
            <a:ext cx="964315" cy="410575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it-IT" sz="1100" dirty="0"/>
              <a:t>Attività avviata</a:t>
            </a:r>
          </a:p>
        </p:txBody>
      </p:sp>
      <p:sp>
        <p:nvSpPr>
          <p:cNvPr id="39" name="CasellaDiTesto 38"/>
          <p:cNvSpPr txBox="1"/>
          <p:nvPr/>
        </p:nvSpPr>
        <p:spPr>
          <a:xfrm>
            <a:off x="4526000" y="4556720"/>
            <a:ext cx="1211001" cy="241298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it-IT" sz="1100" dirty="0"/>
              <a:t>Attività da avviare</a:t>
            </a:r>
          </a:p>
        </p:txBody>
      </p:sp>
      <p:sp>
        <p:nvSpPr>
          <p:cNvPr id="40" name="Ovale 39"/>
          <p:cNvSpPr/>
          <p:nvPr/>
        </p:nvSpPr>
        <p:spPr>
          <a:xfrm>
            <a:off x="1799564" y="2119309"/>
            <a:ext cx="179215" cy="19532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41" name="Ovale 40"/>
          <p:cNvSpPr/>
          <p:nvPr/>
        </p:nvSpPr>
        <p:spPr>
          <a:xfrm>
            <a:off x="3901888" y="2119309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42" name="Ovale 41"/>
          <p:cNvSpPr/>
          <p:nvPr/>
        </p:nvSpPr>
        <p:spPr>
          <a:xfrm>
            <a:off x="6043841" y="2119309"/>
            <a:ext cx="179215" cy="19532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43" name="Ovale 42"/>
          <p:cNvSpPr/>
          <p:nvPr/>
        </p:nvSpPr>
        <p:spPr>
          <a:xfrm>
            <a:off x="4953459" y="2119309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44" name="Ovale 43"/>
          <p:cNvSpPr/>
          <p:nvPr/>
        </p:nvSpPr>
        <p:spPr>
          <a:xfrm>
            <a:off x="2857486" y="2119309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45" name="Ovale 44">
            <a:extLst>
              <a:ext uri="{FF2B5EF4-FFF2-40B4-BE49-F238E27FC236}">
                <a16:creationId xmlns:a16="http://schemas.microsoft.com/office/drawing/2014/main" id="{3101365F-6EC9-D14D-ADD4-61BAB4F475DD}"/>
              </a:ext>
            </a:extLst>
          </p:cNvPr>
          <p:cNvSpPr/>
          <p:nvPr/>
        </p:nvSpPr>
        <p:spPr>
          <a:xfrm>
            <a:off x="4953459" y="3184127"/>
            <a:ext cx="179215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46" name="Ovale 45">
            <a:extLst>
              <a:ext uri="{FF2B5EF4-FFF2-40B4-BE49-F238E27FC236}">
                <a16:creationId xmlns:a16="http://schemas.microsoft.com/office/drawing/2014/main" id="{A88104CD-F86D-7841-B401-EEA60B8E7AE5}"/>
              </a:ext>
            </a:extLst>
          </p:cNvPr>
          <p:cNvSpPr/>
          <p:nvPr/>
        </p:nvSpPr>
        <p:spPr>
          <a:xfrm>
            <a:off x="1380438" y="4914534"/>
            <a:ext cx="186642" cy="19532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99DF3319-F529-1D4B-B776-2C9A102EA92C}"/>
              </a:ext>
            </a:extLst>
          </p:cNvPr>
          <p:cNvSpPr txBox="1"/>
          <p:nvPr/>
        </p:nvSpPr>
        <p:spPr>
          <a:xfrm>
            <a:off x="1560799" y="4920458"/>
            <a:ext cx="1211001" cy="241298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it-IT" sz="1100" dirty="0"/>
              <a:t>Adozione</a:t>
            </a:r>
          </a:p>
        </p:txBody>
      </p:sp>
      <p:sp>
        <p:nvSpPr>
          <p:cNvPr id="48" name="Ovale 47">
            <a:extLst>
              <a:ext uri="{FF2B5EF4-FFF2-40B4-BE49-F238E27FC236}">
                <a16:creationId xmlns:a16="http://schemas.microsoft.com/office/drawing/2014/main" id="{566D01D1-644D-624D-A320-DD123A5787E4}"/>
              </a:ext>
            </a:extLst>
          </p:cNvPr>
          <p:cNvSpPr/>
          <p:nvPr/>
        </p:nvSpPr>
        <p:spPr>
          <a:xfrm>
            <a:off x="6060650" y="3670289"/>
            <a:ext cx="167534" cy="1953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920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Cosa è</a:t>
            </a:r>
          </a:p>
        </p:txBody>
      </p:sp>
      <p:sp>
        <p:nvSpPr>
          <p:cNvPr id="3" name="Rettangolo 2"/>
          <p:cNvSpPr/>
          <p:nvPr/>
        </p:nvSpPr>
        <p:spPr>
          <a:xfrm>
            <a:off x="1304925" y="1361670"/>
            <a:ext cx="5934075" cy="1426237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algn="just">
              <a:buClr>
                <a:srgbClr val="FDB014"/>
              </a:buClr>
            </a:pPr>
            <a:r>
              <a:rPr lang="it-IT" sz="2200" dirty="0">
                <a:ea typeface="Segoe UI" panose="020B0502040204020203" pitchFamily="34" charset="0"/>
                <a:cs typeface="Segoe UI" panose="020B0502040204020203" pitchFamily="34" charset="0"/>
              </a:rPr>
              <a:t>Un programma per il rafforzamento della </a:t>
            </a:r>
            <a:r>
              <a:rPr lang="it-IT" sz="2200" i="1" dirty="0" err="1">
                <a:ea typeface="Segoe UI" panose="020B0502040204020203" pitchFamily="34" charset="0"/>
                <a:cs typeface="Segoe UI" panose="020B0502040204020203" pitchFamily="34" charset="0"/>
              </a:rPr>
              <a:t>governance</a:t>
            </a:r>
            <a:r>
              <a:rPr lang="it-IT" sz="2200" dirty="0">
                <a:ea typeface="Segoe UI" panose="020B0502040204020203" pitchFamily="34" charset="0"/>
                <a:cs typeface="Segoe UI" panose="020B0502040204020203" pitchFamily="34" charset="0"/>
              </a:rPr>
              <a:t> in materia di </a:t>
            </a:r>
            <a:r>
              <a:rPr lang="it-IT" sz="2200" b="1" dirty="0">
                <a:ea typeface="Segoe UI" panose="020B0502040204020203" pitchFamily="34" charset="0"/>
                <a:cs typeface="Segoe UI" panose="020B0502040204020203" pitchFamily="34" charset="0"/>
              </a:rPr>
              <a:t>riduzione del rischio </a:t>
            </a:r>
            <a:r>
              <a:rPr lang="it-IT" sz="2200" dirty="0">
                <a:ea typeface="Segoe UI" panose="020B0502040204020203" pitchFamily="34" charset="0"/>
                <a:cs typeface="Segoe UI" panose="020B0502040204020203" pitchFamily="34" charset="0"/>
              </a:rPr>
              <a:t>idrogeologico</a:t>
            </a:r>
            <a:r>
              <a:rPr lang="it-IT" sz="2200" b="1" dirty="0"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it-IT" sz="2200" dirty="0">
                <a:ea typeface="Segoe UI" panose="020B0502040204020203" pitchFamily="34" charset="0"/>
                <a:cs typeface="Segoe UI" panose="020B0502040204020203" pitchFamily="34" charset="0"/>
              </a:rPr>
              <a:t>sismico e vulcanico </a:t>
            </a:r>
            <a:r>
              <a:rPr lang="it-IT" sz="2200" b="1" dirty="0">
                <a:ea typeface="Segoe UI" panose="020B0502040204020203" pitchFamily="34" charset="0"/>
                <a:cs typeface="Segoe UI" panose="020B0502040204020203" pitchFamily="34" charset="0"/>
              </a:rPr>
              <a:t>ai fini di protezione civile</a:t>
            </a:r>
          </a:p>
        </p:txBody>
      </p:sp>
      <p:sp>
        <p:nvSpPr>
          <p:cNvPr id="14" name="Rectangle 45">
            <a:extLst>
              <a:ext uri="{FF2B5EF4-FFF2-40B4-BE49-F238E27FC236}">
                <a16:creationId xmlns:a16="http://schemas.microsoft.com/office/drawing/2014/main" id="{68185632-55C7-4D73-A728-5C0197514CD4}"/>
              </a:ext>
            </a:extLst>
          </p:cNvPr>
          <p:cNvSpPr/>
          <p:nvPr/>
        </p:nvSpPr>
        <p:spPr>
          <a:xfrm>
            <a:off x="1328827" y="2857500"/>
            <a:ext cx="5204648" cy="2103346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Basilicata</a:t>
            </a:r>
          </a:p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</a:rPr>
              <a:t>Calabria</a:t>
            </a:r>
          </a:p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Campania</a:t>
            </a:r>
          </a:p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Puglia</a:t>
            </a:r>
          </a:p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Sicilia</a:t>
            </a:r>
          </a:p>
          <a:p>
            <a:pPr algn="just">
              <a:buClr>
                <a:srgbClr val="1DA1A4"/>
              </a:buClr>
            </a:pPr>
            <a:endParaRPr lang="it-IT" sz="22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597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1" name="Diapositiva think-cell" r:id="rId5" imgW="216" imgH="216" progId="TCLayout.ActiveDocument.1">
                  <p:embed/>
                </p:oleObj>
              </mc:Choice>
              <mc:Fallback>
                <p:oleObj name="Diapositiva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Alcuni risultati</a:t>
            </a:r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68185632-55C7-4D73-A728-5C0197514CD4}"/>
              </a:ext>
            </a:extLst>
          </p:cNvPr>
          <p:cNvSpPr/>
          <p:nvPr/>
        </p:nvSpPr>
        <p:spPr>
          <a:xfrm>
            <a:off x="1238251" y="1472013"/>
            <a:ext cx="7086599" cy="2534233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marL="222885" indent="-222885" algn="just">
              <a:buClr>
                <a:srgbClr val="FDB014"/>
              </a:buClr>
              <a:buFont typeface="Wingdings" panose="05000000000000000000" pitchFamily="2" charset="2"/>
              <a:buChar char="v"/>
            </a:pPr>
            <a:r>
              <a:rPr lang="it-IT" sz="1600" b="1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partecipazione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 attiva delle Regioni coinvolte nel Programma</a:t>
            </a:r>
          </a:p>
          <a:p>
            <a:pPr marL="222885" indent="-222885" algn="just">
              <a:buClr>
                <a:srgbClr val="FDB01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le Regioni hanno iniziato a legiferare per </a:t>
            </a:r>
            <a:r>
              <a:rPr lang="it-IT" sz="1600" b="1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recepire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 quanto definito nel Programma</a:t>
            </a:r>
          </a:p>
          <a:p>
            <a:pPr marL="222885" indent="-222885" algn="just">
              <a:buClr>
                <a:srgbClr val="FDB01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miglioramento di tempi e condizioni dei processi attuativi attraverso la </a:t>
            </a:r>
            <a:r>
              <a:rPr lang="it-IT" sz="1600" b="1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standardizzazione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 e la </a:t>
            </a:r>
            <a:r>
              <a:rPr lang="it-IT" sz="1600" b="1" dirty="0" err="1">
                <a:solidFill>
                  <a:schemeClr val="bg2">
                    <a:lumMod val="50000"/>
                  </a:schemeClr>
                </a:solidFill>
                <a:latin typeface="Calibri"/>
              </a:rPr>
              <a:t>modularizzazione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 delle attività</a:t>
            </a:r>
          </a:p>
          <a:p>
            <a:pPr marL="222885" indent="-222885" algn="just">
              <a:buClr>
                <a:srgbClr val="FDB014"/>
              </a:buClr>
              <a:buFont typeface="Wingdings" panose="05000000000000000000" pitchFamily="2" charset="2"/>
              <a:buChar char="v"/>
            </a:pPr>
            <a:r>
              <a:rPr lang="it-IT" sz="1600" b="1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adozione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 in Regioni anche non coinvolte direttamente nel Programma</a:t>
            </a:r>
          </a:p>
          <a:p>
            <a:pPr marL="222885" indent="-222885" algn="just">
              <a:buClr>
                <a:srgbClr val="FDB01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si è avviato un processo di </a:t>
            </a:r>
            <a:r>
              <a:rPr lang="it-IT" sz="1600" b="1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sensibilizzazione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 in tutto il Paese finalizzato alla ottimizzazione dei processi di gestione dell’emergenza, a partire dalla messa a punto di strategie di coesione territoriale e di valutazione della resilienza dei territori</a:t>
            </a:r>
          </a:p>
          <a:p>
            <a:pPr marL="222885" indent="-222885" algn="just">
              <a:buClr>
                <a:srgbClr val="FDB014"/>
              </a:buClr>
              <a:buFont typeface="Wingdings" panose="05000000000000000000" pitchFamily="2" charset="2"/>
              <a:buChar char="v"/>
            </a:pPr>
            <a:endParaRPr lang="it-IT" sz="1600" dirty="0">
              <a:solidFill>
                <a:schemeClr val="bg2">
                  <a:lumMod val="50000"/>
                </a:scheme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32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7" descr="MARCHIO_DPC.ep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4251" y="4117430"/>
            <a:ext cx="818666" cy="7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495" y="1230313"/>
            <a:ext cx="4572000" cy="378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F:\Progetti\2019\PON\Atti\2019\ACT\20190617PresentazioneTemplate\Materiali\Homepage_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2990" y="1230313"/>
            <a:ext cx="3591011" cy="270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5552989" y="4548611"/>
            <a:ext cx="3591011" cy="933795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r>
              <a:rPr lang="it-IT" sz="2800" b="1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Riduzione del rischio ai fini di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3074755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7" descr="MARCHIO_DPC.ep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4654313"/>
            <a:ext cx="930597" cy="72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37829" y="1530513"/>
            <a:ext cx="2260800" cy="89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7829" y="769268"/>
            <a:ext cx="2260800" cy="66234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Immagine 13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110" y="192817"/>
            <a:ext cx="2260238" cy="48115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255825" y="3361556"/>
            <a:ext cx="84583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Protezione civile: verso una </a:t>
            </a:r>
            <a:r>
              <a:rPr lang="it-IT" sz="2800" b="1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governance</a:t>
            </a:r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più forte</a:t>
            </a:r>
          </a:p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la riduzione del rischio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23528" y="4737121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/>
              <a:t>Mitigazione del rischio idrogeologico e idraulico</a:t>
            </a:r>
            <a:endParaRPr lang="it-IT" b="1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376" y="4678602"/>
            <a:ext cx="79057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995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OBIETTIVI GENERALI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it-IT" sz="1800" b="1" dirty="0"/>
              <a:t>Rafforzare la capacità istituzionale </a:t>
            </a:r>
            <a:r>
              <a:rPr lang="it-IT" sz="1800" dirty="0"/>
              <a:t>e rendere efficiente  l’azione delle Regioni per la riduzione del rischio idrogeologico, sismico e vulcanico ai fini di protezione civile</a:t>
            </a:r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r>
              <a:rPr lang="it-IT" sz="1800" dirty="0"/>
              <a:t>Raggiungere degli </a:t>
            </a:r>
            <a:r>
              <a:rPr lang="it-IT" sz="1800" b="1" dirty="0"/>
              <a:t>standard minimi </a:t>
            </a:r>
            <a:r>
              <a:rPr lang="it-IT" sz="1800" dirty="0"/>
              <a:t>su tutto il territorio, attraverso un </a:t>
            </a:r>
            <a:r>
              <a:rPr lang="it-IT" sz="1800" b="1" dirty="0"/>
              <a:t>percorso</a:t>
            </a:r>
            <a:r>
              <a:rPr lang="it-IT" sz="1800" dirty="0"/>
              <a:t> di programmazione degli interventi per </a:t>
            </a:r>
            <a:br>
              <a:rPr lang="it-IT" sz="1800" dirty="0"/>
            </a:br>
            <a:r>
              <a:rPr lang="it-IT" sz="1800" b="1" dirty="0">
                <a:solidFill>
                  <a:srgbClr val="FF0000"/>
                </a:solidFill>
              </a:rPr>
              <a:t>la riduzione dei rischi ai fini di protezione civile</a:t>
            </a:r>
            <a:r>
              <a:rPr lang="it-IT" sz="1800" b="1" dirty="0"/>
              <a:t> </a:t>
            </a:r>
            <a:br>
              <a:rPr lang="it-IT" sz="1800" b="1" dirty="0"/>
            </a:br>
            <a:r>
              <a:rPr lang="it-IT" sz="1800" dirty="0"/>
              <a:t>e di resilienza socio-economica</a:t>
            </a:r>
          </a:p>
          <a:p>
            <a:pPr marL="0" indent="0">
              <a:buNone/>
            </a:pPr>
            <a:r>
              <a:rPr lang="it-IT" sz="1800" dirty="0"/>
              <a:t>documento sugli STANDARD MINIMI approvato dal Dipartimento della protezione civile e condiviso dall’Agenzia per la coesione territoriale (dicembre 2015).</a:t>
            </a:r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r>
              <a:rPr lang="it-IT" sz="1800" dirty="0"/>
              <a:t>Tale percorso costituisce il </a:t>
            </a:r>
            <a:r>
              <a:rPr lang="it-IT" sz="1800" b="1" dirty="0">
                <a:solidFill>
                  <a:srgbClr val="FF0000"/>
                </a:solidFill>
              </a:rPr>
              <a:t>progetto standard</a:t>
            </a:r>
          </a:p>
        </p:txBody>
      </p:sp>
    </p:spTree>
    <p:extLst>
      <p:ext uri="{BB962C8B-B14F-4D97-AF65-F5344CB8AC3E}">
        <p14:creationId xmlns:p14="http://schemas.microsoft.com/office/powerpoint/2010/main" val="33376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5616624" cy="792088"/>
          </a:xfrm>
        </p:spPr>
        <p:txBody>
          <a:bodyPr/>
          <a:lstStyle/>
          <a:p>
            <a:r>
              <a:rPr lang="it-IT" sz="2400" dirty="0"/>
              <a:t>Mitigazione del rischio idrogeologico e idraulico</a:t>
            </a:r>
          </a:p>
        </p:txBody>
      </p:sp>
      <p:grpSp>
        <p:nvGrpSpPr>
          <p:cNvPr id="5" name="Gruppo 4"/>
          <p:cNvGrpSpPr/>
          <p:nvPr/>
        </p:nvGrpSpPr>
        <p:grpSpPr>
          <a:xfrm>
            <a:off x="683568" y="1417340"/>
            <a:ext cx="7744310" cy="3990038"/>
            <a:chOff x="644809" y="1700213"/>
            <a:chExt cx="8248366" cy="4451205"/>
          </a:xfrm>
        </p:grpSpPr>
        <p:sp>
          <p:nvSpPr>
            <p:cNvPr id="6" name="Decisione 5"/>
            <p:cNvSpPr/>
            <p:nvPr/>
          </p:nvSpPr>
          <p:spPr>
            <a:xfrm>
              <a:off x="3059832" y="3013767"/>
              <a:ext cx="3060016" cy="1387651"/>
            </a:xfrm>
            <a:prstGeom prst="flowChartDecision">
              <a:avLst/>
            </a:prstGeom>
            <a:solidFill>
              <a:schemeClr val="bg1">
                <a:lumMod val="85000"/>
              </a:schemeClr>
            </a:solidFill>
            <a:ln>
              <a:prstDash val="sysDash"/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600" dirty="0">
                  <a:solidFill>
                    <a:srgbClr val="000000"/>
                  </a:solidFill>
                </a:rPr>
                <a:t>MITIGAZIONE DEL RISCHIO</a:t>
              </a:r>
            </a:p>
          </p:txBody>
        </p:sp>
        <p:sp>
          <p:nvSpPr>
            <p:cNvPr id="7" name="Rettangolo arrotondato 6"/>
            <p:cNvSpPr/>
            <p:nvPr/>
          </p:nvSpPr>
          <p:spPr>
            <a:xfrm>
              <a:off x="3240088" y="1700213"/>
              <a:ext cx="2700337" cy="541337"/>
            </a:xfrm>
            <a:prstGeom prst="roundRect">
              <a:avLst/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400" dirty="0">
                  <a:solidFill>
                    <a:srgbClr val="000000"/>
                  </a:solidFill>
                </a:rPr>
                <a:t>MISURE NON STRUTTURALI</a:t>
              </a:r>
            </a:p>
          </p:txBody>
        </p:sp>
        <p:sp>
          <p:nvSpPr>
            <p:cNvPr id="8" name="Rettangolo arrotondato 7"/>
            <p:cNvSpPr/>
            <p:nvPr/>
          </p:nvSpPr>
          <p:spPr>
            <a:xfrm>
              <a:off x="3240088" y="5138738"/>
              <a:ext cx="2700337" cy="539750"/>
            </a:xfrm>
            <a:prstGeom prst="roundRect">
              <a:avLst/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400" dirty="0">
                  <a:solidFill>
                    <a:srgbClr val="000000"/>
                  </a:solidFill>
                </a:rPr>
                <a:t>MISURE STRUTTURALI</a:t>
              </a:r>
            </a:p>
          </p:txBody>
        </p:sp>
        <p:sp>
          <p:nvSpPr>
            <p:cNvPr id="9" name="Freccia a sinistra 8"/>
            <p:cNvSpPr/>
            <p:nvPr/>
          </p:nvSpPr>
          <p:spPr>
            <a:xfrm>
              <a:off x="2555875" y="1808163"/>
              <a:ext cx="576263" cy="144462"/>
            </a:xfrm>
            <a:prstGeom prst="lef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" name="Freccia a destra 9"/>
            <p:cNvSpPr/>
            <p:nvPr/>
          </p:nvSpPr>
          <p:spPr>
            <a:xfrm>
              <a:off x="6011863" y="1808163"/>
              <a:ext cx="576262" cy="14446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" name="Rettangolo 10"/>
            <p:cNvSpPr/>
            <p:nvPr/>
          </p:nvSpPr>
          <p:spPr>
            <a:xfrm>
              <a:off x="755650" y="1736725"/>
              <a:ext cx="1619250" cy="468313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dirty="0">
                  <a:solidFill>
                    <a:srgbClr val="000000"/>
                  </a:solidFill>
                </a:rPr>
                <a:t>ATTIVE</a:t>
              </a:r>
            </a:p>
          </p:txBody>
        </p:sp>
        <p:sp>
          <p:nvSpPr>
            <p:cNvPr id="12" name="Rettangolo 11"/>
            <p:cNvSpPr/>
            <p:nvPr/>
          </p:nvSpPr>
          <p:spPr>
            <a:xfrm>
              <a:off x="755650" y="2347913"/>
              <a:ext cx="1619250" cy="466725"/>
            </a:xfrm>
            <a:prstGeom prst="rect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dirty="0">
                  <a:solidFill>
                    <a:srgbClr val="000000"/>
                  </a:solidFill>
                </a:rPr>
                <a:t>SISTEMA DI ALLERTAMENTO</a:t>
              </a:r>
            </a:p>
          </p:txBody>
        </p:sp>
        <p:sp>
          <p:nvSpPr>
            <p:cNvPr id="13" name="Rettangolo 12"/>
            <p:cNvSpPr/>
            <p:nvPr/>
          </p:nvSpPr>
          <p:spPr>
            <a:xfrm>
              <a:off x="6804025" y="1808163"/>
              <a:ext cx="1620838" cy="3968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dirty="0">
                  <a:solidFill>
                    <a:srgbClr val="000000"/>
                  </a:solidFill>
                </a:rPr>
                <a:t>PASSIVE</a:t>
              </a:r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6804025" y="2314575"/>
              <a:ext cx="1620838" cy="649288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dirty="0">
                  <a:solidFill>
                    <a:srgbClr val="000000"/>
                  </a:solidFill>
                </a:rPr>
                <a:t>NORME DI USO E TRASFORMAZIONI DEL TERRITORIO</a:t>
              </a:r>
            </a:p>
          </p:txBody>
        </p:sp>
        <p:sp>
          <p:nvSpPr>
            <p:cNvPr id="15" name="Rettangolo 14"/>
            <p:cNvSpPr/>
            <p:nvPr/>
          </p:nvSpPr>
          <p:spPr>
            <a:xfrm>
              <a:off x="6804025" y="3106738"/>
              <a:ext cx="1619250" cy="466725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dirty="0">
                  <a:solidFill>
                    <a:srgbClr val="000000"/>
                  </a:solidFill>
                </a:rPr>
                <a:t>COPERTURA ASSICURATIVA</a:t>
              </a:r>
            </a:p>
          </p:txBody>
        </p:sp>
        <p:sp>
          <p:nvSpPr>
            <p:cNvPr id="16" name="Freccia a sinistra 15"/>
            <p:cNvSpPr/>
            <p:nvPr/>
          </p:nvSpPr>
          <p:spPr>
            <a:xfrm>
              <a:off x="2555875" y="5353050"/>
              <a:ext cx="576263" cy="144463"/>
            </a:xfrm>
            <a:prstGeom prst="lef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7" name="Freccia a destra 16"/>
            <p:cNvSpPr/>
            <p:nvPr/>
          </p:nvSpPr>
          <p:spPr>
            <a:xfrm>
              <a:off x="6011863" y="5372100"/>
              <a:ext cx="576262" cy="144463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644809" y="4964331"/>
              <a:ext cx="1800225" cy="1187087"/>
            </a:xfrm>
            <a:prstGeom prst="rect">
              <a:avLst/>
            </a:prstGeom>
            <a:solidFill>
              <a:srgbClr val="92D050"/>
            </a:solidFill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1200" dirty="0">
                <a:solidFill>
                  <a:srgbClr val="000000"/>
                </a:solidFill>
              </a:endParaRP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dirty="0">
                  <a:solidFill>
                    <a:srgbClr val="000000"/>
                  </a:solidFill>
                </a:rPr>
                <a:t>INTERVENTI STRUTTURALI = OPERE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dirty="0">
                  <a:solidFill>
                    <a:srgbClr val="000000"/>
                  </a:solidFill>
                </a:rPr>
                <a:t>(es. argini, canali, opere stabilizzazione versanti </a:t>
              </a:r>
              <a:r>
                <a:rPr lang="it-IT" sz="1200" dirty="0" err="1">
                  <a:solidFill>
                    <a:srgbClr val="000000"/>
                  </a:solidFill>
                </a:rPr>
                <a:t>etc</a:t>
              </a:r>
              <a:r>
                <a:rPr lang="it-IT" sz="1200" dirty="0">
                  <a:solidFill>
                    <a:srgbClr val="000000"/>
                  </a:solidFill>
                </a:rPr>
                <a:t>)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1200" dirty="0">
                <a:solidFill>
                  <a:srgbClr val="000000"/>
                </a:solidFill>
              </a:endParaRP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Freccia in su 18"/>
            <p:cNvSpPr/>
            <p:nvPr/>
          </p:nvSpPr>
          <p:spPr>
            <a:xfrm>
              <a:off x="4473575" y="2241550"/>
              <a:ext cx="288925" cy="573088"/>
            </a:xfrm>
            <a:prstGeom prst="upArrow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0" name="Rettangolo 19"/>
            <p:cNvSpPr/>
            <p:nvPr/>
          </p:nvSpPr>
          <p:spPr>
            <a:xfrm>
              <a:off x="755650" y="2924175"/>
              <a:ext cx="1619250" cy="466725"/>
            </a:xfrm>
            <a:prstGeom prst="rect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dirty="0">
                  <a:solidFill>
                    <a:srgbClr val="000000"/>
                  </a:solidFill>
                </a:rPr>
                <a:t>PIANI DI EMERGENZA</a:t>
              </a:r>
            </a:p>
          </p:txBody>
        </p:sp>
        <p:sp>
          <p:nvSpPr>
            <p:cNvPr id="21" name="Freccia in giù 20"/>
            <p:cNvSpPr/>
            <p:nvPr/>
          </p:nvSpPr>
          <p:spPr>
            <a:xfrm>
              <a:off x="4427538" y="4618038"/>
              <a:ext cx="315912" cy="539750"/>
            </a:xfrm>
            <a:prstGeom prst="downArrow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2" name="Rettangolo 21"/>
            <p:cNvSpPr/>
            <p:nvPr/>
          </p:nvSpPr>
          <p:spPr>
            <a:xfrm>
              <a:off x="6769100" y="5121275"/>
              <a:ext cx="2124075" cy="611188"/>
            </a:xfrm>
            <a:prstGeom prst="rect">
              <a:avLst/>
            </a:prstGeom>
            <a:solidFill>
              <a:srgbClr val="92D050"/>
            </a:solidFill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dirty="0">
                  <a:solidFill>
                    <a:srgbClr val="000000"/>
                  </a:solidFill>
                </a:rPr>
                <a:t>MANUTENZIONE ORDINARIA/STRAORDINARIA OPERE</a:t>
              </a: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773113" y="3498850"/>
              <a:ext cx="1601787" cy="474663"/>
            </a:xfrm>
            <a:prstGeom prst="rect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it-IT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200">
                  <a:solidFill>
                    <a:schemeClr val="dk1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pPr defTabSz="914400">
                <a:defRPr/>
              </a:pPr>
              <a:r>
                <a:rPr lang="it-IT" dirty="0">
                  <a:solidFill>
                    <a:srgbClr val="000000"/>
                  </a:solidFill>
                </a:rPr>
                <a:t>FORMAZIONE OPERATORI</a:t>
              </a:r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760413" y="4054475"/>
              <a:ext cx="1614487" cy="527050"/>
            </a:xfrm>
            <a:prstGeom prst="rect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it-IT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200">
                  <a:solidFill>
                    <a:schemeClr val="dk1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pPr defTabSz="914400">
                <a:defRPr/>
              </a:pPr>
              <a:r>
                <a:rPr lang="it-IT" dirty="0">
                  <a:solidFill>
                    <a:srgbClr val="000000"/>
                  </a:solidFill>
                </a:rPr>
                <a:t>INFORMAZIONE POPOLAZIONE</a:t>
              </a:r>
            </a:p>
          </p:txBody>
        </p:sp>
      </p:grpSp>
      <p:sp>
        <p:nvSpPr>
          <p:cNvPr id="25" name="Rettangolo 24"/>
          <p:cNvSpPr/>
          <p:nvPr/>
        </p:nvSpPr>
        <p:spPr bwMode="auto">
          <a:xfrm>
            <a:off x="645302" y="1179223"/>
            <a:ext cx="1790700" cy="3095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26" name="CasellaDiTesto 25"/>
          <p:cNvSpPr txBox="1"/>
          <p:nvPr/>
        </p:nvSpPr>
        <p:spPr bwMode="auto">
          <a:xfrm>
            <a:off x="2545539" y="3682711"/>
            <a:ext cx="15113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FF0000"/>
                </a:solidFill>
                <a:latin typeface="Calibri"/>
                <a:ea typeface="+mn-ea"/>
              </a:rPr>
              <a:t>Misure di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161746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5616624" cy="792088"/>
          </a:xfrm>
        </p:spPr>
        <p:txBody>
          <a:bodyPr/>
          <a:lstStyle/>
          <a:p>
            <a:r>
              <a:rPr lang="it-IT" sz="2400" dirty="0"/>
              <a:t>Prevenzione non strutturale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D24FEC9-1C41-431C-A1F2-0A141E5805F3}"/>
              </a:ext>
            </a:extLst>
          </p:cNvPr>
          <p:cNvSpPr/>
          <p:nvPr/>
        </p:nvSpPr>
        <p:spPr>
          <a:xfrm>
            <a:off x="283221" y="1289073"/>
            <a:ext cx="17478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Attività di </a:t>
            </a:r>
            <a:r>
              <a:rPr lang="it-IT" b="1" dirty="0"/>
              <a:t>prevenzione non strutturale di protezione civile </a:t>
            </a:r>
            <a:r>
              <a:rPr lang="it-IT" dirty="0"/>
              <a:t>(di interesse PON) 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F0F46015-23E4-4382-AAFF-20EAC2264160}"/>
              </a:ext>
            </a:extLst>
          </p:cNvPr>
          <p:cNvSpPr/>
          <p:nvPr/>
        </p:nvSpPr>
        <p:spPr>
          <a:xfrm>
            <a:off x="299404" y="3015632"/>
            <a:ext cx="173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i="1" dirty="0"/>
              <a:t>Art.2 comma 4 </a:t>
            </a:r>
          </a:p>
          <a:p>
            <a:r>
              <a:rPr lang="it-IT" sz="1400" i="1" dirty="0"/>
              <a:t>Dlgs.1/2018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B1E5CD2-DF95-4737-B540-001EFADB55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9572" y="1057301"/>
            <a:ext cx="5540440" cy="432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96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467544" y="1417340"/>
            <a:ext cx="7920880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6575" indent="-536575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it-IT" sz="2200" b="1" dirty="0">
                <a:solidFill>
                  <a:schemeClr val="dk1"/>
                </a:solidFill>
              </a:rPr>
              <a:t>Individuazione e caratterizzazione di Contesti Territoriali</a:t>
            </a:r>
          </a:p>
          <a:p>
            <a:pPr marL="536575" indent="-536575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it-IT" sz="2200" b="1" dirty="0">
                <a:solidFill>
                  <a:schemeClr val="dk1"/>
                </a:solidFill>
              </a:rPr>
              <a:t>Potenziamento dei sistemi di previsione e di allertamento</a:t>
            </a:r>
          </a:p>
          <a:p>
            <a:pPr marL="536575" indent="-536575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it-IT" sz="2200" b="1" dirty="0">
                <a:solidFill>
                  <a:schemeClr val="dk1"/>
                </a:solidFill>
              </a:rPr>
              <a:t>Censimento dati sugli eventi</a:t>
            </a:r>
          </a:p>
          <a:p>
            <a:pPr marL="536575" indent="-536575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it-IT" sz="2200" b="1" dirty="0">
                <a:solidFill>
                  <a:schemeClr val="dk1"/>
                </a:solidFill>
              </a:rPr>
              <a:t>Miglioramento della pianificazione di emergenza comunale e intercomunale</a:t>
            </a:r>
          </a:p>
          <a:p>
            <a:pPr marL="536575" indent="-536575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it-IT" sz="2200" b="1" dirty="0">
                <a:solidFill>
                  <a:schemeClr val="dk1"/>
                </a:solidFill>
              </a:rPr>
              <a:t>Miglioramento della risposta in caso di evento</a:t>
            </a:r>
          </a:p>
          <a:p>
            <a:pPr marL="536575" indent="-536575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it-IT" sz="2200" b="1" dirty="0">
                <a:solidFill>
                  <a:schemeClr val="dk1"/>
                </a:solidFill>
              </a:rPr>
              <a:t>Definizione di criteri per individuazione degli interventi non strutturali necessari a raggiungere un livello standard minimo di riduzione del rischio </a:t>
            </a:r>
            <a:endParaRPr lang="it-IT" sz="2200" dirty="0"/>
          </a:p>
        </p:txBody>
      </p:sp>
      <p:sp>
        <p:nvSpPr>
          <p:cNvPr id="3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5616624" cy="792088"/>
          </a:xfrm>
        </p:spPr>
        <p:txBody>
          <a:bodyPr/>
          <a:lstStyle/>
          <a:p>
            <a:r>
              <a:rPr lang="it-IT" sz="2400" dirty="0"/>
              <a:t>Le azioni di prevenzione non strutturale  previste nel Programma </a:t>
            </a:r>
          </a:p>
        </p:txBody>
      </p:sp>
    </p:spTree>
    <p:extLst>
      <p:ext uri="{BB962C8B-B14F-4D97-AF65-F5344CB8AC3E}">
        <p14:creationId xmlns:p14="http://schemas.microsoft.com/office/powerpoint/2010/main" val="25615264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66659" y="528808"/>
            <a:ext cx="5616624" cy="792088"/>
          </a:xfrm>
        </p:spPr>
        <p:txBody>
          <a:bodyPr/>
          <a:lstStyle/>
          <a:p>
            <a:r>
              <a:rPr lang="it-IT" sz="2400" dirty="0"/>
              <a:t>Supporto al DPC per la realizzazione del Programma: RTI – Fondazione CIMA</a:t>
            </a:r>
          </a:p>
        </p:txBody>
      </p:sp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67544" y="3001516"/>
            <a:ext cx="658737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cs typeface="Arial" charset="0"/>
              </a:rPr>
              <a:t>Fondazione CIMA </a:t>
            </a:r>
            <a:r>
              <a:rPr lang="it-IT" sz="1800" dirty="0">
                <a:cs typeface="Arial" charset="0"/>
              </a:rPr>
              <a:t>– Capofila  (Savona, Tirana)</a:t>
            </a:r>
          </a:p>
          <a:p>
            <a:pPr marL="285750" indent="-28575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cs typeface="Arial" charset="0"/>
              </a:rPr>
              <a:t>Fondazione Politecnico di Milano </a:t>
            </a:r>
            <a:r>
              <a:rPr lang="it-IT" sz="1800" dirty="0">
                <a:cs typeface="Arial" charset="0"/>
              </a:rPr>
              <a:t>(Milano)</a:t>
            </a:r>
          </a:p>
          <a:p>
            <a:pPr marL="285750" indent="-28575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cs typeface="Arial" charset="0"/>
              </a:rPr>
              <a:t>CNR – IRPI </a:t>
            </a:r>
            <a:r>
              <a:rPr lang="it-IT" sz="1800" dirty="0">
                <a:cs typeface="Arial" charset="0"/>
              </a:rPr>
              <a:t>(Perugia, Bari, </a:t>
            </a:r>
            <a:r>
              <a:rPr lang="it-IT" sz="1800" b="1" dirty="0">
                <a:cs typeface="Arial" charset="0"/>
              </a:rPr>
              <a:t>Cosenza</a:t>
            </a:r>
            <a:r>
              <a:rPr lang="it-IT" sz="1800" dirty="0">
                <a:cs typeface="Arial" charset="0"/>
              </a:rPr>
              <a:t>, Padova, Torino)</a:t>
            </a:r>
          </a:p>
          <a:p>
            <a:pPr marL="285750" indent="-28575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cs typeface="Arial" charset="0"/>
              </a:rPr>
              <a:t>Università della Calabria - </a:t>
            </a:r>
            <a:r>
              <a:rPr lang="it-IT" sz="1800" b="1" dirty="0" err="1">
                <a:cs typeface="Arial" charset="0"/>
              </a:rPr>
              <a:t>CAMILab</a:t>
            </a:r>
            <a:r>
              <a:rPr lang="it-IT" sz="1800" b="1" dirty="0">
                <a:cs typeface="Arial" charset="0"/>
              </a:rPr>
              <a:t> </a:t>
            </a:r>
            <a:r>
              <a:rPr lang="it-IT" sz="1800" dirty="0">
                <a:cs typeface="Arial" charset="0"/>
              </a:rPr>
              <a:t>(</a:t>
            </a:r>
            <a:r>
              <a:rPr lang="it-IT" sz="1800" b="1" dirty="0">
                <a:cs typeface="Arial" charset="0"/>
              </a:rPr>
              <a:t>Rende, CS</a:t>
            </a:r>
            <a:r>
              <a:rPr lang="it-IT" sz="1800" dirty="0">
                <a:cs typeface="Arial" charset="0"/>
              </a:rPr>
              <a:t>)</a:t>
            </a:r>
          </a:p>
          <a:p>
            <a:pPr marL="285750" indent="-28575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cs typeface="Arial" charset="0"/>
              </a:rPr>
              <a:t>CINID – Consorzio interuniversitario per l’idrologia </a:t>
            </a:r>
            <a:r>
              <a:rPr lang="it-IT" sz="1800" dirty="0">
                <a:cs typeface="Arial" charset="0"/>
              </a:rPr>
              <a:t> (Torino, Padova, Firenze, Napoli Federico II, Salerno, Cagliari, </a:t>
            </a:r>
            <a:r>
              <a:rPr lang="it-IT" sz="1800" b="1" dirty="0">
                <a:cs typeface="Arial" charset="0"/>
              </a:rPr>
              <a:t>Cosenza</a:t>
            </a:r>
            <a:r>
              <a:rPr lang="it-IT" sz="1800" dirty="0">
                <a:cs typeface="Arial" charset="0"/>
              </a:rPr>
              <a:t>, Palermo, Catania, Potenza, Bologna)</a:t>
            </a:r>
          </a:p>
          <a:p>
            <a:pPr marL="285750" indent="-28575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endParaRPr lang="it-IT" sz="1800" dirty="0" err="1">
              <a:cs typeface="Arial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0B2E694-77DD-E345-85ED-7BAC5F47B8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9268" y="1944532"/>
            <a:ext cx="2600885" cy="1440160"/>
          </a:xfrm>
          <a:prstGeom prst="rect">
            <a:avLst/>
          </a:prstGeom>
        </p:spPr>
      </p:pic>
      <p:sp>
        <p:nvSpPr>
          <p:cNvPr id="8" name="CasellaDiTesto 5"/>
          <p:cNvSpPr txBox="1">
            <a:spLocks noChangeArrowheads="1"/>
          </p:cNvSpPr>
          <p:nvPr/>
        </p:nvSpPr>
        <p:spPr bwMode="auto">
          <a:xfrm>
            <a:off x="467544" y="1849388"/>
            <a:ext cx="62157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2000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Raggruppamento temporaneo di Imprese costituito il 14.09.17 ai fini della realizzazione delle attività di progetto</a:t>
            </a:r>
          </a:p>
        </p:txBody>
      </p:sp>
    </p:spTree>
    <p:extLst>
      <p:ext uri="{BB962C8B-B14F-4D97-AF65-F5344CB8AC3E}">
        <p14:creationId xmlns:p14="http://schemas.microsoft.com/office/powerpoint/2010/main" val="59660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5616624" cy="792088"/>
          </a:xfrm>
        </p:spPr>
        <p:txBody>
          <a:bodyPr/>
          <a:lstStyle/>
          <a:p>
            <a:br>
              <a:rPr lang="it-IT" sz="2400" dirty="0"/>
            </a:br>
            <a:r>
              <a:rPr lang="it-IT" sz="2400" dirty="0"/>
              <a:t>Caratterizzazione dei Contesti Territoriali e definizione di Indicatori</a:t>
            </a:r>
            <a:br>
              <a:rPr lang="it-IT" sz="2400" dirty="0"/>
            </a:br>
            <a:endParaRPr lang="it-IT" sz="24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10870"/>
            <a:ext cx="8154842" cy="4587099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79512" y="1110870"/>
            <a:ext cx="8568952" cy="378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192128" y="1132684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CNR – IRPI – Sezione di Cosenza</a:t>
            </a:r>
          </a:p>
        </p:txBody>
      </p:sp>
    </p:spTree>
    <p:extLst>
      <p:ext uri="{BB962C8B-B14F-4D97-AF65-F5344CB8AC3E}">
        <p14:creationId xmlns:p14="http://schemas.microsoft.com/office/powerpoint/2010/main" val="284098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B9EEA12B-43B5-3E41-AB8E-817094830C0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5" y="2119047"/>
            <a:ext cx="6292063" cy="3461687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68391B4-C61D-AF4E-8D8D-3346CFFFB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3712" y="1478278"/>
            <a:ext cx="4248472" cy="857250"/>
          </a:xfrm>
        </p:spPr>
        <p:txBody>
          <a:bodyPr>
            <a:noAutofit/>
          </a:bodyPr>
          <a:lstStyle/>
          <a:p>
            <a:pPr algn="l"/>
            <a:br>
              <a:rPr lang="it-IT" sz="2100" dirty="0"/>
            </a:br>
            <a:r>
              <a:rPr lang="it-IT" sz="1800" dirty="0"/>
              <a:t>Mappatura della pericolosità dei fenomeni idrogeologici e idraulici non analizzati nei PAI e/o PGRA</a:t>
            </a:r>
            <a:br>
              <a:rPr lang="it-IT" sz="1800" dirty="0"/>
            </a:br>
            <a:br>
              <a:rPr lang="it-IT" sz="2100" b="0" dirty="0"/>
            </a:br>
            <a:endParaRPr lang="it-IT" sz="2100" b="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467544" y="1293612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Fondazione Politecnico di Milano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187624" y="337220"/>
            <a:ext cx="561662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400" dirty="0"/>
              <a:t>Potenziamento sistemi di previsione e allertamento 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F68391B4-C61D-AF4E-8D8D-3346CFFFBE06}"/>
              </a:ext>
            </a:extLst>
          </p:cNvPr>
          <p:cNvSpPr txBox="1">
            <a:spLocks/>
          </p:cNvSpPr>
          <p:nvPr/>
        </p:nvSpPr>
        <p:spPr>
          <a:xfrm>
            <a:off x="5236076" y="3033447"/>
            <a:ext cx="367240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just"/>
            <a:br>
              <a:rPr lang="it-IT" sz="2100" dirty="0"/>
            </a:br>
            <a:r>
              <a:rPr lang="it-IT" sz="1800" b="0" u="sng" dirty="0"/>
              <a:t>Mappa di suscettività da alluvione </a:t>
            </a:r>
            <a:r>
              <a:rPr lang="it-IT" sz="1800" b="0" dirty="0"/>
              <a:t>Realizzata per 3 regioni del PON</a:t>
            </a:r>
            <a:br>
              <a:rPr lang="it-IT" sz="1800" b="0" dirty="0"/>
            </a:br>
            <a:r>
              <a:rPr lang="it-IT" sz="1800" b="0" dirty="0"/>
              <a:t>Per la Regione Calabria la mappa sarà pronta entro la fine del 2019</a:t>
            </a:r>
            <a:br>
              <a:rPr lang="it-IT" sz="2100" b="0" dirty="0"/>
            </a:br>
            <a:br>
              <a:rPr lang="it-IT" sz="2100" b="0" dirty="0"/>
            </a:br>
            <a:endParaRPr lang="it-IT" sz="2100" b="0" dirty="0"/>
          </a:p>
        </p:txBody>
      </p:sp>
    </p:spTree>
    <p:extLst>
      <p:ext uri="{BB962C8B-B14F-4D97-AF65-F5344CB8AC3E}">
        <p14:creationId xmlns:p14="http://schemas.microsoft.com/office/powerpoint/2010/main" val="1180988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olo 1"/>
          <p:cNvSpPr>
            <a:spLocks noGrp="1"/>
          </p:cNvSpPr>
          <p:nvPr>
            <p:ph type="title"/>
          </p:nvPr>
        </p:nvSpPr>
        <p:spPr>
          <a:xfrm>
            <a:off x="1115616" y="265212"/>
            <a:ext cx="5616624" cy="792088"/>
          </a:xfrm>
        </p:spPr>
        <p:txBody>
          <a:bodyPr/>
          <a:lstStyle/>
          <a:p>
            <a:r>
              <a:rPr lang="it-IT" dirty="0"/>
              <a:t>COSA NON È</a:t>
            </a:r>
            <a:endParaRPr lang="it-IT" sz="2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251521" y="1655763"/>
            <a:ext cx="8282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Non finanzia </a:t>
            </a:r>
            <a:r>
              <a:rPr lang="it-IT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interventi strutturali </a:t>
            </a:r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la riduzione del rischio, idrogeologico, sismico e vulcanico</a:t>
            </a:r>
          </a:p>
          <a:p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Non rende disponibili alle Regioni </a:t>
            </a:r>
            <a:r>
              <a:rPr lang="it-IT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di personale </a:t>
            </a:r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fare fronte a carenze di organico o competenze specifiche</a:t>
            </a:r>
          </a:p>
          <a:p>
            <a:endParaRPr lang="it-IT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Non realizza </a:t>
            </a:r>
            <a:r>
              <a:rPr lang="it-IT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altre attività </a:t>
            </a:r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 competenza delle Regioni non previste nel programma (ad esempio redazione dei piani di p.c.)</a:t>
            </a:r>
          </a:p>
        </p:txBody>
      </p:sp>
    </p:spTree>
    <p:extLst>
      <p:ext uri="{BB962C8B-B14F-4D97-AF65-F5344CB8AC3E}">
        <p14:creationId xmlns:p14="http://schemas.microsoft.com/office/powerpoint/2010/main" val="350231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467544" y="1293612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Fondazione CIMA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187624" y="337220"/>
            <a:ext cx="547260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400" dirty="0"/>
              <a:t>Potenziamento sistemi di previsione e allertamento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BE5C647-DC43-AF44-8C68-EC02832D9E7B}"/>
              </a:ext>
            </a:extLst>
          </p:cNvPr>
          <p:cNvSpPr txBox="1"/>
          <p:nvPr/>
        </p:nvSpPr>
        <p:spPr>
          <a:xfrm>
            <a:off x="4644008" y="900339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Utilizzo del dato radar e sua integrazione con altri sensori di monitoraggio.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002" y="2056800"/>
            <a:ext cx="6840001" cy="3680860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BE5C647-DC43-AF44-8C68-EC02832D9E7B}"/>
              </a:ext>
            </a:extLst>
          </p:cNvPr>
          <p:cNvSpPr txBox="1"/>
          <p:nvPr/>
        </p:nvSpPr>
        <p:spPr>
          <a:xfrm>
            <a:off x="539552" y="207382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Evento 2 agosto 2018</a:t>
            </a:r>
            <a:endParaRPr lang="it-IT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1576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467544" y="1293612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Fondazione CIMA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187624" y="337220"/>
            <a:ext cx="5400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400" dirty="0"/>
              <a:t>Potenziamento sistemi di previsione e allertamento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D5E5F5F-1A34-E043-BBCC-AAFCEA8D4E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046" y="1921396"/>
            <a:ext cx="3097388" cy="3596579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BE5C647-DC43-AF44-8C68-EC02832D9E7B}"/>
              </a:ext>
            </a:extLst>
          </p:cNvPr>
          <p:cNvSpPr txBox="1"/>
          <p:nvPr/>
        </p:nvSpPr>
        <p:spPr>
          <a:xfrm>
            <a:off x="6156177" y="1301984"/>
            <a:ext cx="2880320" cy="47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Predisposizione</a:t>
            </a:r>
            <a:r>
              <a:rPr lang="it-IT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Linee Guida sull’utilizzo del dato radar e sulla sua integrazione con altri sensori di monitoraggio.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394C647-CA2D-CE4F-B975-1B64F0D9284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313" y="1945382"/>
            <a:ext cx="1977847" cy="3516171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5BE5C647-DC43-AF44-8C68-EC02832D9E7B}"/>
              </a:ext>
            </a:extLst>
          </p:cNvPr>
          <p:cNvSpPr txBox="1"/>
          <p:nvPr/>
        </p:nvSpPr>
        <p:spPr>
          <a:xfrm>
            <a:off x="6220319" y="3000763"/>
            <a:ext cx="2626441" cy="47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Linee guida trasmesse ai Centri Funzionali delle cinque regioni e attualmente in fase di discussione</a:t>
            </a:r>
            <a:endParaRPr lang="it-IT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1223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6624736" cy="792088"/>
          </a:xfrm>
        </p:spPr>
        <p:txBody>
          <a:bodyPr/>
          <a:lstStyle/>
          <a:p>
            <a:r>
              <a:rPr lang="it-IT" sz="2400" dirty="0"/>
              <a:t>Miglioramento della pianificazione di protezione civile comunale e intercomunale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19506" y="1197888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-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113637"/>
            <a:ext cx="3375267" cy="4601363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519506" y="2651500"/>
            <a:ext cx="4392488" cy="307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Articolazione del Piano in </a:t>
            </a:r>
            <a:r>
              <a:rPr kumimoji="0" lang="it-IT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sezioni</a:t>
            </a:r>
            <a:r>
              <a:rPr kumimoji="0" lang="it-IT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 </a:t>
            </a:r>
            <a:r>
              <a:rPr kumimoji="0" lang="it-IT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moduli</a:t>
            </a:r>
            <a:r>
              <a:rPr kumimoji="0" lang="it-IT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 ogni modulo sono definiti i contenuti essenziali corrispondenti ad un </a:t>
            </a:r>
            <a:r>
              <a:rPr kumimoji="0" lang="it-IT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livello 1 standard</a:t>
            </a:r>
            <a:r>
              <a:rPr kumimoji="0" lang="it-IT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 utilizzare per tutto il territorio regionale.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moduli sono generalmente costituiti da </a:t>
            </a:r>
            <a:r>
              <a:rPr kumimoji="0" lang="it-IT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relazione descrittiva</a:t>
            </a:r>
            <a:r>
              <a:rPr kumimoji="0" lang="it-IT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it-IT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schede tecniche</a:t>
            </a:r>
            <a:r>
              <a:rPr kumimoji="0" lang="it-IT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it-IT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carte tematiche</a:t>
            </a:r>
            <a:r>
              <a:rPr kumimoji="0" lang="it-IT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7" name="Rettangolo 6"/>
          <p:cNvSpPr/>
          <p:nvPr/>
        </p:nvSpPr>
        <p:spPr>
          <a:xfrm>
            <a:off x="430480" y="1670555"/>
            <a:ext cx="4717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Affiancamento alla Regione Calabria nella redazione di Linee</a:t>
            </a:r>
            <a:r>
              <a:rPr kumimoji="0" lang="it-IT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Guida per la redazione di Piani di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190491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6624736" cy="792088"/>
          </a:xfrm>
        </p:spPr>
        <p:txBody>
          <a:bodyPr/>
          <a:lstStyle/>
          <a:p>
            <a:r>
              <a:rPr lang="it-IT" sz="2400" dirty="0"/>
              <a:t>Miglioramento della pianificazione di protezione civile comunale e intercomunale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19506" y="1197888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-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4211960" y="1129308"/>
            <a:ext cx="4717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Costruzione di SCENARI DI</a:t>
            </a:r>
            <a:r>
              <a:rPr kumimoji="0" lang="it-IT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EVENTO</a:t>
            </a: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323528" y="1789986"/>
            <a:ext cx="3600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solidFill>
                  <a:prstClr val="black"/>
                </a:solidFill>
              </a:rPr>
              <a:t>Gli </a:t>
            </a:r>
            <a:r>
              <a:rPr lang="it-IT" b="1" dirty="0">
                <a:solidFill>
                  <a:prstClr val="black"/>
                </a:solidFill>
              </a:rPr>
              <a:t>Scenari di evento </a:t>
            </a:r>
            <a:r>
              <a:rPr lang="it-IT" dirty="0">
                <a:solidFill>
                  <a:prstClr val="black"/>
                </a:solidFill>
              </a:rPr>
              <a:t>devono descrivere in modo sintetico e facilmente comprensibile quali sono i </a:t>
            </a:r>
            <a:r>
              <a:rPr lang="it-IT" b="1" dirty="0">
                <a:solidFill>
                  <a:prstClr val="black"/>
                </a:solidFill>
              </a:rPr>
              <a:t>fenomeni</a:t>
            </a:r>
            <a:r>
              <a:rPr lang="it-IT" dirty="0">
                <a:solidFill>
                  <a:prstClr val="black"/>
                </a:solidFill>
              </a:rPr>
              <a:t> che possono verificarsi, descrivendone i </a:t>
            </a:r>
            <a:r>
              <a:rPr lang="it-IT" b="1" dirty="0">
                <a:solidFill>
                  <a:prstClr val="black"/>
                </a:solidFill>
              </a:rPr>
              <a:t>punti di innesco</a:t>
            </a:r>
            <a:r>
              <a:rPr lang="it-IT" dirty="0">
                <a:solidFill>
                  <a:prstClr val="black"/>
                </a:solidFill>
              </a:rPr>
              <a:t>,  </a:t>
            </a:r>
            <a:endParaRPr lang="it-IT" dirty="0"/>
          </a:p>
          <a:p>
            <a:r>
              <a:rPr lang="it-IT" dirty="0">
                <a:solidFill>
                  <a:prstClr val="black"/>
                </a:solidFill>
              </a:rPr>
              <a:t>l’</a:t>
            </a:r>
            <a:r>
              <a:rPr lang="it-IT" b="1" dirty="0">
                <a:solidFill>
                  <a:prstClr val="black"/>
                </a:solidFill>
              </a:rPr>
              <a:t>intensit</a:t>
            </a:r>
            <a:r>
              <a:rPr lang="it-IT" dirty="0">
                <a:solidFill>
                  <a:prstClr val="black"/>
                </a:solidFill>
              </a:rPr>
              <a:t>à, le </a:t>
            </a:r>
            <a:r>
              <a:rPr lang="it-IT" b="1" dirty="0">
                <a:solidFill>
                  <a:prstClr val="black"/>
                </a:solidFill>
              </a:rPr>
              <a:t>aree interessate</a:t>
            </a:r>
            <a:r>
              <a:rPr lang="it-IT" dirty="0">
                <a:solidFill>
                  <a:prstClr val="black"/>
                </a:solidFill>
              </a:rPr>
              <a:t>, le </a:t>
            </a:r>
            <a:r>
              <a:rPr lang="it-IT" b="1" dirty="0">
                <a:solidFill>
                  <a:prstClr val="black"/>
                </a:solidFill>
              </a:rPr>
              <a:t>direttrici</a:t>
            </a:r>
            <a:r>
              <a:rPr lang="it-IT" dirty="0">
                <a:solidFill>
                  <a:prstClr val="black"/>
                </a:solidFill>
              </a:rPr>
              <a:t> lungo le quali è prevedibile che i fenomeni si possano sviluppare. </a:t>
            </a:r>
            <a:endParaRPr lang="it-IT" dirty="0"/>
          </a:p>
        </p:txBody>
      </p:sp>
      <p:pic>
        <p:nvPicPr>
          <p:cNvPr id="27" name="Immagine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2402" y="1592352"/>
            <a:ext cx="4787142" cy="400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0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6624736" cy="792088"/>
          </a:xfrm>
        </p:spPr>
        <p:txBody>
          <a:bodyPr/>
          <a:lstStyle/>
          <a:p>
            <a:r>
              <a:rPr lang="it-IT" sz="2400" dirty="0"/>
              <a:t>Miglioramento della pianificazione di protezione civile comunale e intercomunale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251520" y="1200329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-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4283968" y="1129308"/>
            <a:ext cx="4717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Costruzione di SCENARI DI</a:t>
            </a:r>
            <a:r>
              <a:rPr kumimoji="0" lang="it-IT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EVENTO</a:t>
            </a: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1690180"/>
            <a:ext cx="5389416" cy="4024820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22850" y="1772651"/>
            <a:ext cx="28209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 punti critici o zone critiche</a:t>
            </a:r>
            <a:r>
              <a:rPr lang="it-IT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dove prevedere attività di controllo e monitoraggio in situ e, nel caso, eseguire interventi urgenti ad evento previsto o in corso; 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 punti di osservazione</a:t>
            </a:r>
            <a:r>
              <a:rPr lang="it-IT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dove effettuare i controlli in condizioni di sicurezza;</a:t>
            </a:r>
          </a:p>
        </p:txBody>
      </p:sp>
    </p:spTree>
    <p:extLst>
      <p:ext uri="{BB962C8B-B14F-4D97-AF65-F5344CB8AC3E}">
        <p14:creationId xmlns:p14="http://schemas.microsoft.com/office/powerpoint/2010/main" val="375537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179512" y="1254544"/>
            <a:ext cx="2736304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6624736" cy="792088"/>
          </a:xfrm>
        </p:spPr>
        <p:txBody>
          <a:bodyPr/>
          <a:lstStyle/>
          <a:p>
            <a:r>
              <a:rPr lang="it-IT" sz="2400" dirty="0"/>
              <a:t>Miglioramento della pianificazione di protezione civile comunale e intercomunale</a:t>
            </a:r>
          </a:p>
        </p:txBody>
      </p:sp>
      <p:sp>
        <p:nvSpPr>
          <p:cNvPr id="8" name="Rettangolo 7"/>
          <p:cNvSpPr/>
          <p:nvPr/>
        </p:nvSpPr>
        <p:spPr>
          <a:xfrm>
            <a:off x="323528" y="2209428"/>
            <a:ext cx="21066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it-IT" b="1" dirty="0">
                <a:solidFill>
                  <a:prstClr val="black"/>
                </a:solidFill>
              </a:rPr>
              <a:t>Costruzione di </a:t>
            </a:r>
          </a:p>
          <a:p>
            <a:pPr lvl="0" algn="just">
              <a:defRPr/>
            </a:pPr>
            <a:r>
              <a:rPr lang="it-IT" b="1" dirty="0">
                <a:solidFill>
                  <a:prstClr val="black"/>
                </a:solidFill>
              </a:rPr>
              <a:t>SCENARI DI RISCHIO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502" y="1777380"/>
            <a:ext cx="5977432" cy="3466911"/>
          </a:xfrm>
          <a:prstGeom prst="rect">
            <a:avLst/>
          </a:prstGeom>
        </p:spPr>
      </p:pic>
      <p:sp>
        <p:nvSpPr>
          <p:cNvPr id="24" name="Rettangolo 23"/>
          <p:cNvSpPr/>
          <p:nvPr/>
        </p:nvSpPr>
        <p:spPr>
          <a:xfrm>
            <a:off x="241174" y="3073524"/>
            <a:ext cx="29523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Negli </a:t>
            </a:r>
            <a:r>
              <a:rPr lang="it-IT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Scenari di rischio </a:t>
            </a:r>
            <a:r>
              <a:rPr lang="it-IT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devono essere identificati, valutati e descritti i prevedibili </a:t>
            </a:r>
            <a:r>
              <a:rPr lang="it-IT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effetti sulle persone e sulle cose </a:t>
            </a:r>
            <a:r>
              <a:rPr lang="it-IT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degli eventi analizzati negli </a:t>
            </a:r>
            <a:r>
              <a:rPr lang="it-IT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Scenari di evento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5919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179512" y="1254544"/>
            <a:ext cx="2736304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6624736" cy="792088"/>
          </a:xfrm>
        </p:spPr>
        <p:txBody>
          <a:bodyPr/>
          <a:lstStyle/>
          <a:p>
            <a:r>
              <a:rPr lang="it-IT" sz="2400" dirty="0"/>
              <a:t>Miglioramento della pianificazione di protezione civile comunale e intercomunale</a:t>
            </a:r>
          </a:p>
        </p:txBody>
      </p:sp>
      <p:sp>
        <p:nvSpPr>
          <p:cNvPr id="8" name="Rettangolo 7"/>
          <p:cNvSpPr/>
          <p:nvPr/>
        </p:nvSpPr>
        <p:spPr>
          <a:xfrm>
            <a:off x="323528" y="2209428"/>
            <a:ext cx="21066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it-IT" b="1" dirty="0">
                <a:solidFill>
                  <a:prstClr val="black"/>
                </a:solidFill>
              </a:rPr>
              <a:t>Costruzione di </a:t>
            </a:r>
          </a:p>
          <a:p>
            <a:pPr lvl="0" algn="just">
              <a:defRPr/>
            </a:pPr>
            <a:r>
              <a:rPr lang="it-IT" b="1" dirty="0">
                <a:solidFill>
                  <a:prstClr val="black"/>
                </a:solidFill>
              </a:rPr>
              <a:t>SCENARI DI RISCHIO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884179"/>
            <a:ext cx="5180333" cy="3775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546" y="1144666"/>
            <a:ext cx="8016935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78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0D5FC66-1E09-944E-B501-91FEC5F6B1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5484" y="2981109"/>
            <a:ext cx="2065986" cy="2520236"/>
          </a:xfrm>
          <a:prstGeom prst="rect">
            <a:avLst/>
          </a:prstGeom>
          <a:ln>
            <a:noFill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ACC45D0-6AE1-944E-8503-1D648D9C4DC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136259"/>
            <a:ext cx="3389132" cy="1658843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D27DA75-BA2F-934B-970A-85D3E3DA85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52"/>
          <a:stretch/>
        </p:blipFill>
        <p:spPr>
          <a:xfrm>
            <a:off x="1598322" y="2981109"/>
            <a:ext cx="4607162" cy="2522068"/>
          </a:xfrm>
          <a:prstGeom prst="rect">
            <a:avLst/>
          </a:prstGeom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1115616" y="352153"/>
            <a:ext cx="662473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400" dirty="0"/>
              <a:t>Miglioramento della pianificazione di protezione civile comunale e intercomunale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292080" y="1330248"/>
            <a:ext cx="2736304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728851" y="2294178"/>
            <a:ext cx="35211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it-IT" b="1" dirty="0">
                <a:solidFill>
                  <a:prstClr val="black"/>
                </a:solidFill>
              </a:rPr>
              <a:t>Costruzione di SCENARI DI RISCHIO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7721542" y="5145978"/>
            <a:ext cx="516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L1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639553" y="5171552"/>
            <a:ext cx="516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L2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310198" y="5132013"/>
            <a:ext cx="516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L3</a:t>
            </a:r>
          </a:p>
        </p:txBody>
      </p:sp>
    </p:spTree>
    <p:extLst>
      <p:ext uri="{BB962C8B-B14F-4D97-AF65-F5344CB8AC3E}">
        <p14:creationId xmlns:p14="http://schemas.microsoft.com/office/powerpoint/2010/main" val="8508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6624736" cy="792088"/>
          </a:xfrm>
        </p:spPr>
        <p:txBody>
          <a:bodyPr/>
          <a:lstStyle/>
          <a:p>
            <a:r>
              <a:rPr lang="it-IT" sz="2400" dirty="0"/>
              <a:t>Casi di studio in Calabria 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102596"/>
            <a:ext cx="3384376" cy="450340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4070762" y="2148420"/>
            <a:ext cx="263150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Frane localizzate in aree urbane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4070762" y="4819873"/>
            <a:ext cx="2873811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Inondazioni in aree vaste incluse le grandi aree urbane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070762" y="2412837"/>
            <a:ext cx="2397348" cy="840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Frane localizzate che interessano vie di comunicazione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4070763" y="4418445"/>
            <a:ext cx="1912575" cy="4421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it-IT" sz="2100" b="1" u="sng" dirty="0">
                <a:ea typeface="Calibri"/>
                <a:cs typeface="Times New Roman"/>
              </a:rPr>
              <a:t>Reggio Calabria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4070763" y="1656646"/>
            <a:ext cx="3138360" cy="4421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  <a:defRPr/>
            </a:pPr>
            <a:r>
              <a:rPr lang="it-IT" sz="2100" b="1" u="sng" dirty="0">
                <a:ea typeface="Calibri"/>
                <a:cs typeface="Times New Roman"/>
              </a:rPr>
              <a:t>San Vincenzo La Costa (CS)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148064" y="733264"/>
            <a:ext cx="3528392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Università della Calabria –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  <a:p>
            <a:r>
              <a:rPr lang="it-IT" dirty="0">
                <a:solidFill>
                  <a:schemeClr val="bg1"/>
                </a:solidFill>
              </a:rPr>
              <a:t>CINID</a:t>
            </a:r>
          </a:p>
        </p:txBody>
      </p:sp>
    </p:spTree>
    <p:extLst>
      <p:ext uri="{BB962C8B-B14F-4D97-AF65-F5344CB8AC3E}">
        <p14:creationId xmlns:p14="http://schemas.microsoft.com/office/powerpoint/2010/main" val="150371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6624736" cy="792088"/>
          </a:xfrm>
        </p:spPr>
        <p:txBody>
          <a:bodyPr/>
          <a:lstStyle/>
          <a:p>
            <a:r>
              <a:rPr lang="it-IT" sz="2400" dirty="0"/>
              <a:t>Casi di studio in Calabria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148064" y="733264"/>
            <a:ext cx="3528392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Università della Calabria –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  <a:p>
            <a:r>
              <a:rPr lang="it-IT" dirty="0">
                <a:solidFill>
                  <a:schemeClr val="bg1"/>
                </a:solidFill>
              </a:rPr>
              <a:t>CINID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467544" y="1379595"/>
            <a:ext cx="3138360" cy="4421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  <a:defRPr/>
            </a:pPr>
            <a:r>
              <a:rPr lang="it-IT" sz="2100" b="1" u="sng" dirty="0">
                <a:ea typeface="Calibri"/>
                <a:cs typeface="Times New Roman"/>
              </a:rPr>
              <a:t>San Vincenzo La Costa (CS)</a:t>
            </a:r>
          </a:p>
        </p:txBody>
      </p:sp>
      <p:pic>
        <p:nvPicPr>
          <p:cNvPr id="24" name="Picture 6" descr="San Vincenzo La Cost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264" y="2209428"/>
            <a:ext cx="4572000" cy="304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sopralluogo a Fagnano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11800" y="2227714"/>
            <a:ext cx="3632200" cy="304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84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Gli obiettivi</a:t>
            </a:r>
          </a:p>
        </p:txBody>
      </p:sp>
      <p:sp>
        <p:nvSpPr>
          <p:cNvPr id="3" name="Rettangolo 2"/>
          <p:cNvSpPr/>
          <p:nvPr/>
        </p:nvSpPr>
        <p:spPr>
          <a:xfrm>
            <a:off x="1304925" y="1361670"/>
            <a:ext cx="7034662" cy="1087683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r>
              <a:rPr lang="it-IT" sz="2200" dirty="0"/>
              <a:t>Raggiungere degli </a:t>
            </a:r>
            <a:r>
              <a:rPr lang="it-IT" sz="2200" b="1" dirty="0"/>
              <a:t>standard minimi di mitigazione del rischio </a:t>
            </a:r>
            <a:r>
              <a:rPr lang="it-IT" sz="2200" dirty="0"/>
              <a:t>su tutto il territorio, attraverso un </a:t>
            </a:r>
            <a:r>
              <a:rPr lang="it-IT" sz="2200" b="1" dirty="0"/>
              <a:t>percorso</a:t>
            </a:r>
            <a:r>
              <a:rPr lang="it-IT" sz="2200" dirty="0"/>
              <a:t> </a:t>
            </a:r>
            <a:r>
              <a:rPr lang="it-IT" sz="2200" b="1" dirty="0"/>
              <a:t>di programmazione </a:t>
            </a:r>
            <a:r>
              <a:rPr lang="it-IT" sz="2200" dirty="0"/>
              <a:t>degli interventi</a:t>
            </a:r>
          </a:p>
        </p:txBody>
      </p:sp>
      <p:sp>
        <p:nvSpPr>
          <p:cNvPr id="7" name="Rectangle 45">
            <a:extLst>
              <a:ext uri="{FF2B5EF4-FFF2-40B4-BE49-F238E27FC236}">
                <a16:creationId xmlns:a16="http://schemas.microsoft.com/office/drawing/2014/main" id="{68185632-55C7-4D73-A728-5C0197514CD4}"/>
              </a:ext>
            </a:extLst>
          </p:cNvPr>
          <p:cNvSpPr/>
          <p:nvPr/>
        </p:nvSpPr>
        <p:spPr>
          <a:xfrm>
            <a:off x="1328827" y="2857500"/>
            <a:ext cx="5204648" cy="1087683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Linee guida</a:t>
            </a:r>
          </a:p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Standard</a:t>
            </a:r>
          </a:p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Procedure</a:t>
            </a:r>
          </a:p>
        </p:txBody>
      </p:sp>
    </p:spTree>
    <p:extLst>
      <p:ext uri="{BB962C8B-B14F-4D97-AF65-F5344CB8AC3E}">
        <p14:creationId xmlns:p14="http://schemas.microsoft.com/office/powerpoint/2010/main" val="116752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6624736" cy="792088"/>
          </a:xfrm>
        </p:spPr>
        <p:txBody>
          <a:bodyPr/>
          <a:lstStyle/>
          <a:p>
            <a:r>
              <a:rPr lang="it-IT" sz="2400" dirty="0"/>
              <a:t>Casi di studio in Calabria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468965" y="627915"/>
            <a:ext cx="3528392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Università della Calabria –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  <a:p>
            <a:r>
              <a:rPr lang="it-IT" dirty="0">
                <a:solidFill>
                  <a:schemeClr val="bg1"/>
                </a:solidFill>
              </a:rPr>
              <a:t>CINID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231336" y="1373799"/>
            <a:ext cx="1912575" cy="4421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  <a:defRPr/>
            </a:pPr>
            <a:r>
              <a:rPr lang="it-IT" sz="2100" b="1" u="sng" dirty="0">
                <a:ea typeface="Calibri"/>
                <a:cs typeface="Times New Roman"/>
              </a:rPr>
              <a:t>Reggio Calabria</a:t>
            </a:r>
          </a:p>
        </p:txBody>
      </p:sp>
      <p:grpSp>
        <p:nvGrpSpPr>
          <p:cNvPr id="10" name="Gruppo 9"/>
          <p:cNvGrpSpPr/>
          <p:nvPr/>
        </p:nvGrpSpPr>
        <p:grpSpPr>
          <a:xfrm>
            <a:off x="2278405" y="1239604"/>
            <a:ext cx="3474695" cy="2369831"/>
            <a:chOff x="92466" y="277263"/>
            <a:chExt cx="3463013" cy="2081799"/>
          </a:xfrm>
        </p:grpSpPr>
        <p:pic>
          <p:nvPicPr>
            <p:cNvPr id="11" name="Picture 6" descr="Immagine correlata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466" y="308806"/>
              <a:ext cx="2734916" cy="2050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CasellaDiTesto 11"/>
            <p:cNvSpPr txBox="1"/>
            <p:nvPr/>
          </p:nvSpPr>
          <p:spPr>
            <a:xfrm>
              <a:off x="2648223" y="277263"/>
              <a:ext cx="90725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2100" dirty="0"/>
                <a:t>2015</a:t>
              </a: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2725261" y="589363"/>
              <a:ext cx="76724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1350" dirty="0"/>
                <a:t>SS 106</a:t>
              </a:r>
            </a:p>
          </p:txBody>
        </p:sp>
      </p:grpSp>
      <p:grpSp>
        <p:nvGrpSpPr>
          <p:cNvPr id="14" name="Gruppo 13"/>
          <p:cNvGrpSpPr/>
          <p:nvPr/>
        </p:nvGrpSpPr>
        <p:grpSpPr>
          <a:xfrm>
            <a:off x="5079724" y="2155182"/>
            <a:ext cx="4119128" cy="3532128"/>
            <a:chOff x="112278" y="1836401"/>
            <a:chExt cx="4119128" cy="3532128"/>
          </a:xfrm>
        </p:grpSpPr>
        <p:pic>
          <p:nvPicPr>
            <p:cNvPr id="15" name="Picture 2" descr="https://www.inmeteo.net/blog/wp-content/uploads/2017/11/alluvione-reggio-calabria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278" y="2453878"/>
              <a:ext cx="3871913" cy="29146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CasellaDiTesto 15"/>
            <p:cNvSpPr txBox="1"/>
            <p:nvPr/>
          </p:nvSpPr>
          <p:spPr>
            <a:xfrm>
              <a:off x="3137827" y="1836401"/>
              <a:ext cx="90725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2100" dirty="0"/>
                <a:t>2017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2826861" y="2176879"/>
              <a:ext cx="1404545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1350" dirty="0"/>
                <a:t>Piazza della Pace</a:t>
              </a:r>
            </a:p>
          </p:txBody>
        </p:sp>
      </p:grpSp>
      <p:grpSp>
        <p:nvGrpSpPr>
          <p:cNvPr id="18" name="Gruppo 17"/>
          <p:cNvGrpSpPr/>
          <p:nvPr/>
        </p:nvGrpSpPr>
        <p:grpSpPr>
          <a:xfrm>
            <a:off x="82323" y="3271295"/>
            <a:ext cx="4461169" cy="2381705"/>
            <a:chOff x="4509219" y="1529498"/>
            <a:chExt cx="4461169" cy="2381705"/>
          </a:xfrm>
        </p:grpSpPr>
        <p:pic>
          <p:nvPicPr>
            <p:cNvPr id="20" name="Picture 4" descr="Immagine correlata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6975" y="1953815"/>
              <a:ext cx="4443413" cy="1957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CasellaDiTesto 20"/>
            <p:cNvSpPr txBox="1"/>
            <p:nvPr/>
          </p:nvSpPr>
          <p:spPr>
            <a:xfrm>
              <a:off x="4509219" y="1529498"/>
              <a:ext cx="90725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2100" dirty="0"/>
                <a:t>1953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731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5616624" cy="792088"/>
          </a:xfrm>
        </p:spPr>
        <p:txBody>
          <a:bodyPr/>
          <a:lstStyle/>
          <a:p>
            <a:r>
              <a:rPr lang="it-IT" sz="2400" dirty="0">
                <a:solidFill>
                  <a:schemeClr val="dk1"/>
                </a:solidFill>
              </a:rPr>
              <a:t>Miglioramento della risposta in caso di evento</a:t>
            </a:r>
            <a:endParaRPr lang="it-IT" sz="24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4716016" y="1120016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-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791580" y="1777380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000" dirty="0"/>
              <a:t>Il </a:t>
            </a:r>
            <a:r>
              <a:rPr lang="it-IT" sz="2000" b="1" dirty="0"/>
              <a:t>Presidio Territoriale</a:t>
            </a:r>
            <a:r>
              <a:rPr lang="it-IT" sz="2000" dirty="0"/>
              <a:t> consiste in una </a:t>
            </a:r>
            <a:r>
              <a:rPr lang="it-IT" sz="2000" b="1" dirty="0"/>
              <a:t>attività di controllo del territorio </a:t>
            </a:r>
            <a:r>
              <a:rPr lang="it-IT" sz="2000" dirty="0"/>
              <a:t>attraverso </a:t>
            </a:r>
            <a:r>
              <a:rPr lang="it-IT" sz="2000" b="1" dirty="0"/>
              <a:t>l’osservazione, diretta e in tempo reale</a:t>
            </a:r>
            <a:r>
              <a:rPr lang="it-IT" sz="2000" dirty="0"/>
              <a:t>, dell’insorgenza di </a:t>
            </a:r>
            <a:r>
              <a:rPr lang="it-IT" sz="2000" b="1" dirty="0"/>
              <a:t>fenomeni precursori </a:t>
            </a:r>
            <a:r>
              <a:rPr lang="it-IT" sz="2000" dirty="0"/>
              <a:t>di dissesti potenzialmente pericolosi per la pubblica e privata incolumità e dell’</a:t>
            </a:r>
            <a:r>
              <a:rPr lang="it-IT" sz="2000" b="1" dirty="0"/>
              <a:t>evoluzione dei fenomeni in atto</a:t>
            </a:r>
            <a:r>
              <a:rPr lang="it-IT" sz="2000" dirty="0"/>
              <a:t>. </a:t>
            </a:r>
          </a:p>
          <a:p>
            <a:pPr algn="just"/>
            <a:endParaRPr lang="it-IT" sz="2000" dirty="0"/>
          </a:p>
          <a:p>
            <a:pPr algn="just"/>
            <a:r>
              <a:rPr lang="it-IT" sz="2000" dirty="0"/>
              <a:t>L’attività del presidio territoriale riguarda in particolare alcuni punti o zone circoscritte: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b="1" dirty="0"/>
              <a:t>i punti critici o zone critiche</a:t>
            </a:r>
            <a:r>
              <a:rPr lang="it-IT" sz="2000" dirty="0"/>
              <a:t>; in tali punti, a seguito dell’evento, si possono anche creare </a:t>
            </a:r>
            <a:r>
              <a:rPr lang="it-IT" sz="2000" b="1" dirty="0"/>
              <a:t>situazioni di pericolo per la pubblica e privata incolumità</a:t>
            </a:r>
            <a:r>
              <a:rPr lang="it-IT" sz="2000" dirty="0"/>
              <a:t>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b="1" dirty="0"/>
              <a:t>i punti di osservazione</a:t>
            </a:r>
            <a:r>
              <a:rPr lang="it-IT" sz="2000" dirty="0"/>
              <a:t>, dove effettuare i controlli in condizioni di sicurezza</a:t>
            </a:r>
            <a:r>
              <a:rPr lang="it-IT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10" name="Rettangolo 9"/>
          <p:cNvSpPr/>
          <p:nvPr/>
        </p:nvSpPr>
        <p:spPr>
          <a:xfrm>
            <a:off x="791580" y="1186507"/>
            <a:ext cx="2671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u="sng" dirty="0"/>
              <a:t>Presidio territoriale</a:t>
            </a:r>
          </a:p>
        </p:txBody>
      </p:sp>
    </p:spTree>
    <p:extLst>
      <p:ext uri="{BB962C8B-B14F-4D97-AF65-F5344CB8AC3E}">
        <p14:creationId xmlns:p14="http://schemas.microsoft.com/office/powerpoint/2010/main" val="401371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/>
          <p:cNvSpPr txBox="1">
            <a:spLocks/>
          </p:cNvSpPr>
          <p:nvPr/>
        </p:nvSpPr>
        <p:spPr>
          <a:xfrm>
            <a:off x="219539" y="4001818"/>
            <a:ext cx="4208445" cy="1015922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1800" b="1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800" b="1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800" b="1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800" b="1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50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80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r>
              <a:rPr lang="it-IT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ZONE DI PRESIDIO </a:t>
            </a:r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GOVERNATE DA</a:t>
            </a:r>
            <a:r>
              <a:rPr lang="it-IT" sz="1800" dirty="0">
                <a:solidFill>
                  <a:prstClr val="black"/>
                </a:solidFill>
                <a:latin typeface="Calisto MT" panose="02040603050505030304" pitchFamily="18" charset="0"/>
              </a:rPr>
              <a:t> </a:t>
            </a:r>
          </a:p>
          <a:p>
            <a:pPr algn="l"/>
            <a:r>
              <a:rPr lang="it-IT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NUCLEI</a:t>
            </a:r>
            <a:r>
              <a:rPr lang="it-IT" sz="1800" dirty="0">
                <a:solidFill>
                  <a:prstClr val="black"/>
                </a:solidFill>
                <a:latin typeface="Calisto MT" panose="02040603050505030304" pitchFamily="18" charset="0"/>
              </a:rPr>
              <a:t> </a:t>
            </a:r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DI PRESIDIO </a:t>
            </a:r>
            <a:r>
              <a:rPr lang="it-IT" sz="1800" dirty="0">
                <a:solidFill>
                  <a:prstClr val="black"/>
                </a:solidFill>
                <a:latin typeface="Calisto MT" panose="02040603050505030304" pitchFamily="18" charset="0"/>
              </a:rPr>
              <a:t>DI CIRCA </a:t>
            </a:r>
          </a:p>
          <a:p>
            <a:pPr algn="l"/>
            <a:r>
              <a:rPr lang="it-IT" sz="1800" dirty="0">
                <a:solidFill>
                  <a:prstClr val="black"/>
                </a:solidFill>
                <a:latin typeface="Calisto MT" panose="02040603050505030304" pitchFamily="18" charset="0"/>
              </a:rPr>
              <a:t>15 PERSONE </a:t>
            </a:r>
          </a:p>
          <a:p>
            <a:pPr algn="l"/>
            <a:endParaRPr lang="it-IT" sz="150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LE ZONE DI PRESIDIO SONO DIVISE </a:t>
            </a:r>
          </a:p>
          <a:p>
            <a:pPr algn="l"/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IN </a:t>
            </a:r>
            <a:r>
              <a:rPr lang="it-IT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SETTORI</a:t>
            </a:r>
            <a:r>
              <a:rPr lang="it-IT" sz="1800" dirty="0">
                <a:solidFill>
                  <a:prstClr val="black"/>
                </a:solidFill>
                <a:latin typeface="Calisto MT" panose="02040603050505030304" pitchFamily="18" charset="0"/>
              </a:rPr>
              <a:t>, </a:t>
            </a:r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OGNUNA GESTITA DA </a:t>
            </a:r>
          </a:p>
          <a:p>
            <a:pPr algn="l"/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UN GRUPPO DI CIRCA 5 PERSONE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3206" y="1633364"/>
            <a:ext cx="4870794" cy="3300869"/>
          </a:xfrm>
          <a:prstGeom prst="rect">
            <a:avLst/>
          </a:prstGeom>
        </p:spPr>
      </p:pic>
      <p:grpSp>
        <p:nvGrpSpPr>
          <p:cNvPr id="5" name="Gruppo 4"/>
          <p:cNvGrpSpPr/>
          <p:nvPr/>
        </p:nvGrpSpPr>
        <p:grpSpPr>
          <a:xfrm>
            <a:off x="190959" y="2168810"/>
            <a:ext cx="2381324" cy="654612"/>
            <a:chOff x="2946894" y="388771"/>
            <a:chExt cx="2048492" cy="671602"/>
          </a:xfrm>
        </p:grpSpPr>
        <p:sp>
          <p:nvSpPr>
            <p:cNvPr id="6" name="Rettangolo 5"/>
            <p:cNvSpPr/>
            <p:nvPr/>
          </p:nvSpPr>
          <p:spPr>
            <a:xfrm>
              <a:off x="2946894" y="388771"/>
              <a:ext cx="2048492" cy="671602"/>
            </a:xfrm>
            <a:prstGeom prst="rect">
              <a:avLst/>
            </a:prstGeom>
            <a:solidFill>
              <a:schemeClr val="accent6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ettangolo 6"/>
            <p:cNvSpPr/>
            <p:nvPr/>
          </p:nvSpPr>
          <p:spPr>
            <a:xfrm>
              <a:off x="2946894" y="388771"/>
              <a:ext cx="2048492" cy="671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573" tIns="8573" rIns="8573" bIns="8573" numCol="1" spcCol="1270" anchor="ctr" anchorCtr="0">
              <a:noAutofit/>
            </a:bodyPr>
            <a:lstStyle/>
            <a:p>
              <a:pPr algn="ctr" defTabSz="600075">
                <a:lnSpc>
                  <a:spcPct val="90000"/>
                </a:lnSpc>
                <a:spcBef>
                  <a:spcPct val="0"/>
                </a:spcBef>
              </a:pPr>
              <a:r>
                <a:rPr lang="it-IT" sz="1400" dirty="0">
                  <a:solidFill>
                    <a:prstClr val="white"/>
                  </a:solidFill>
                  <a:latin typeface="Calisto MT" panose="02040603050505030304" pitchFamily="18" charset="0"/>
                </a:rPr>
                <a:t>PROPOSTA ARTICOLAZIONE</a:t>
              </a:r>
            </a:p>
            <a:p>
              <a:pPr algn="ctr" defTabSz="600075">
                <a:lnSpc>
                  <a:spcPct val="90000"/>
                </a:lnSpc>
                <a:spcBef>
                  <a:spcPct val="0"/>
                </a:spcBef>
              </a:pPr>
              <a:r>
                <a:rPr lang="it-IT" sz="1400" dirty="0">
                  <a:solidFill>
                    <a:prstClr val="white"/>
                  </a:solidFill>
                  <a:latin typeface="Calisto MT" panose="02040603050505030304" pitchFamily="18" charset="0"/>
                </a:rPr>
                <a:t>TERRITORIALE</a:t>
              </a:r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4716016" y="1120016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-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5616624" cy="792088"/>
          </a:xfrm>
        </p:spPr>
        <p:txBody>
          <a:bodyPr/>
          <a:lstStyle/>
          <a:p>
            <a:r>
              <a:rPr lang="it-IT" sz="2400" dirty="0">
                <a:solidFill>
                  <a:schemeClr val="dk1"/>
                </a:solidFill>
              </a:rPr>
              <a:t>Miglioramento della risposta in caso di evento</a:t>
            </a:r>
            <a:endParaRPr lang="it-IT" sz="2400" dirty="0"/>
          </a:p>
        </p:txBody>
      </p:sp>
      <p:sp>
        <p:nvSpPr>
          <p:cNvPr id="11" name="Rettangolo 10"/>
          <p:cNvSpPr/>
          <p:nvPr/>
        </p:nvSpPr>
        <p:spPr>
          <a:xfrm>
            <a:off x="791580" y="1186507"/>
            <a:ext cx="2671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u="sng" dirty="0"/>
              <a:t>Presidio territoriale</a:t>
            </a:r>
          </a:p>
        </p:txBody>
      </p:sp>
    </p:spTree>
    <p:extLst>
      <p:ext uri="{BB962C8B-B14F-4D97-AF65-F5344CB8AC3E}">
        <p14:creationId xmlns:p14="http://schemas.microsoft.com/office/powerpoint/2010/main" val="46668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4697" y="1169665"/>
            <a:ext cx="2704382" cy="4140680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199742" y="2824118"/>
            <a:ext cx="5720285" cy="1473392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180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r>
              <a:rPr lang="it-IT" sz="1800" dirty="0">
                <a:solidFill>
                  <a:prstClr val="black"/>
                </a:solidFill>
                <a:latin typeface="Calisto MT" panose="02040603050505030304" pitchFamily="18" charset="0"/>
              </a:rPr>
              <a:t>L</a:t>
            </a:r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IVELLO</a:t>
            </a:r>
            <a:r>
              <a:rPr lang="it-IT" sz="1800" dirty="0">
                <a:solidFill>
                  <a:prstClr val="black"/>
                </a:solidFill>
                <a:latin typeface="Calisto MT" panose="02040603050505030304" pitchFamily="18" charset="0"/>
              </a:rPr>
              <a:t> </a:t>
            </a:r>
            <a:r>
              <a:rPr lang="it-IT" sz="1800" dirty="0">
                <a:solidFill>
                  <a:srgbClr val="FF0000"/>
                </a:solidFill>
                <a:latin typeface="Calisto MT" panose="02040603050505030304" pitchFamily="18" charset="0"/>
              </a:rPr>
              <a:t>R</a:t>
            </a:r>
            <a:r>
              <a:rPr lang="it-IT" sz="1500" dirty="0">
                <a:solidFill>
                  <a:srgbClr val="FF0000"/>
                </a:solidFill>
                <a:latin typeface="Calisto MT" panose="02040603050505030304" pitchFamily="18" charset="0"/>
              </a:rPr>
              <a:t>EGIONALE</a:t>
            </a:r>
          </a:p>
          <a:p>
            <a:pPr algn="l"/>
            <a:endParaRPr lang="it-IT" sz="180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r>
              <a:rPr lang="it-IT" sz="1800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ZONE DI PRESIDIO </a:t>
            </a:r>
          </a:p>
          <a:p>
            <a:pPr algn="l"/>
            <a:r>
              <a:rPr lang="it-IT" sz="1800" dirty="0">
                <a:solidFill>
                  <a:prstClr val="black"/>
                </a:solidFill>
                <a:latin typeface="Calisto MT" panose="02040603050505030304" pitchFamily="18" charset="0"/>
              </a:rPr>
              <a:t>COINCIDENTI CON I </a:t>
            </a:r>
          </a:p>
          <a:p>
            <a:pPr algn="l"/>
            <a:r>
              <a:rPr lang="it-IT" sz="1800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CONTESTI TERRITORIALI</a:t>
            </a:r>
            <a:endParaRPr lang="it-IT" sz="1800" dirty="0">
              <a:solidFill>
                <a:prstClr val="black"/>
              </a:solidFill>
              <a:latin typeface="Calisto MT" panose="02040603050505030304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7530" y="729608"/>
            <a:ext cx="2542412" cy="4907221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00273" y="4844107"/>
            <a:ext cx="3518451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prstClr val="black"/>
                </a:solidFill>
                <a:latin typeface="Calisto MT" panose="02040603050505030304" pitchFamily="18" charset="0"/>
              </a:rPr>
              <a:t>ESEMPIO CALABRIA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195302" y="1280012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-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4" name="Titolo 1"/>
          <p:cNvSpPr txBox="1">
            <a:spLocks/>
          </p:cNvSpPr>
          <p:nvPr/>
        </p:nvSpPr>
        <p:spPr>
          <a:xfrm>
            <a:off x="1187624" y="337220"/>
            <a:ext cx="561662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400">
                <a:solidFill>
                  <a:schemeClr val="dk1"/>
                </a:solidFill>
              </a:rPr>
              <a:t>Miglioramento della risposta in caso di evento</a:t>
            </a:r>
            <a:endParaRPr lang="it-IT" sz="2400" dirty="0"/>
          </a:p>
        </p:txBody>
      </p:sp>
      <p:sp>
        <p:nvSpPr>
          <p:cNvPr id="15" name="Rettangolo 14"/>
          <p:cNvSpPr/>
          <p:nvPr/>
        </p:nvSpPr>
        <p:spPr>
          <a:xfrm>
            <a:off x="232469" y="2089518"/>
            <a:ext cx="2671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u="sng" dirty="0"/>
              <a:t>Presidio territoriale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47640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292080" y="944642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Università della Calabria - </a:t>
            </a:r>
            <a:r>
              <a:rPr lang="it-IT" dirty="0" err="1">
                <a:solidFill>
                  <a:schemeClr val="bg1"/>
                </a:solidFill>
              </a:rPr>
              <a:t>CAMILab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4" name="Titolo 1"/>
          <p:cNvSpPr txBox="1">
            <a:spLocks/>
          </p:cNvSpPr>
          <p:nvPr/>
        </p:nvSpPr>
        <p:spPr>
          <a:xfrm>
            <a:off x="1187624" y="337220"/>
            <a:ext cx="561662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400">
                <a:solidFill>
                  <a:schemeClr val="dk1"/>
                </a:solidFill>
              </a:rPr>
              <a:t>Miglioramento della risposta in caso di evento</a:t>
            </a:r>
            <a:endParaRPr lang="it-IT" sz="2400" dirty="0"/>
          </a:p>
        </p:txBody>
      </p:sp>
      <p:sp>
        <p:nvSpPr>
          <p:cNvPr id="15" name="Rettangolo 14"/>
          <p:cNvSpPr/>
          <p:nvPr/>
        </p:nvSpPr>
        <p:spPr>
          <a:xfrm>
            <a:off x="179512" y="1079069"/>
            <a:ext cx="2671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u="sng" dirty="0"/>
              <a:t>Presidio territoriale</a:t>
            </a:r>
          </a:p>
        </p:txBody>
      </p:sp>
      <p:grpSp>
        <p:nvGrpSpPr>
          <p:cNvPr id="16" name="Gruppo 15"/>
          <p:cNvGrpSpPr/>
          <p:nvPr/>
        </p:nvGrpSpPr>
        <p:grpSpPr>
          <a:xfrm>
            <a:off x="2393561" y="1644464"/>
            <a:ext cx="6572250" cy="4069795"/>
            <a:chOff x="3105150" y="847759"/>
            <a:chExt cx="8763000" cy="5426393"/>
          </a:xfrm>
        </p:grpSpPr>
        <p:pic>
          <p:nvPicPr>
            <p:cNvPr id="17" name="Immagine 16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150" y="847759"/>
              <a:ext cx="8763000" cy="5426393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sp>
          <p:nvSpPr>
            <p:cNvPr id="18" name="Titolo 1"/>
            <p:cNvSpPr txBox="1">
              <a:spLocks/>
            </p:cNvSpPr>
            <p:nvPr/>
          </p:nvSpPr>
          <p:spPr>
            <a:xfrm>
              <a:off x="3135630" y="3257552"/>
              <a:ext cx="1767840" cy="883918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b="0" i="0" u="none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it-IT" sz="2400" b="1" dirty="0">
                  <a:solidFill>
                    <a:srgbClr val="CC3300"/>
                  </a:solidFill>
                  <a:latin typeface="Calisto MT" panose="02040603050505030304" pitchFamily="18" charset="0"/>
                </a:rPr>
                <a:t>SET1</a:t>
              </a:r>
            </a:p>
            <a:p>
              <a:pPr algn="l"/>
              <a:endParaRPr lang="it-IT" sz="1500" b="1" dirty="0">
                <a:solidFill>
                  <a:srgbClr val="ED7D31">
                    <a:lumMod val="75000"/>
                  </a:srgbClr>
                </a:solidFill>
                <a:latin typeface="Calisto MT" panose="02040603050505030304" pitchFamily="18" charset="0"/>
              </a:endParaRPr>
            </a:p>
          </p:txBody>
        </p:sp>
      </p:grpSp>
      <p:sp>
        <p:nvSpPr>
          <p:cNvPr id="19" name="Titolo 1"/>
          <p:cNvSpPr txBox="1">
            <a:spLocks/>
          </p:cNvSpPr>
          <p:nvPr/>
        </p:nvSpPr>
        <p:spPr>
          <a:xfrm>
            <a:off x="97209" y="1195635"/>
            <a:ext cx="2614613" cy="243458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100" dirty="0">
                <a:solidFill>
                  <a:prstClr val="black"/>
                </a:solidFill>
                <a:latin typeface="Calisto MT" panose="02040603050505030304" pitchFamily="18" charset="0"/>
              </a:rPr>
              <a:t>SETTORI  </a:t>
            </a:r>
            <a:r>
              <a:rPr lang="it-IT" sz="2100" dirty="0" err="1">
                <a:solidFill>
                  <a:prstClr val="black"/>
                </a:solidFill>
                <a:latin typeface="Calisto MT" panose="02040603050505030304" pitchFamily="18" charset="0"/>
              </a:rPr>
              <a:t>DI</a:t>
            </a:r>
            <a:r>
              <a:rPr lang="it-IT" sz="2100" dirty="0">
                <a:solidFill>
                  <a:prstClr val="black"/>
                </a:solidFill>
                <a:latin typeface="Calisto MT" panose="02040603050505030304" pitchFamily="18" charset="0"/>
              </a:rPr>
              <a:t> </a:t>
            </a:r>
          </a:p>
          <a:p>
            <a:pPr algn="l"/>
            <a:r>
              <a:rPr lang="it-IT" sz="2100" dirty="0">
                <a:solidFill>
                  <a:prstClr val="black"/>
                </a:solidFill>
                <a:latin typeface="Calisto MT" panose="02040603050505030304" pitchFamily="18" charset="0"/>
              </a:rPr>
              <a:t>PRESIDIO</a:t>
            </a:r>
            <a:br>
              <a:rPr lang="it-IT" sz="2100" dirty="0">
                <a:solidFill>
                  <a:prstClr val="black"/>
                </a:solidFill>
                <a:latin typeface="Calisto MT" panose="02040603050505030304" pitchFamily="18" charset="0"/>
              </a:rPr>
            </a:br>
            <a:r>
              <a:rPr lang="it-IT" sz="2100" b="1" dirty="0">
                <a:solidFill>
                  <a:srgbClr val="ED7D31">
                    <a:lumMod val="75000"/>
                  </a:srgbClr>
                </a:solidFill>
                <a:latin typeface="Calisto MT" panose="02040603050505030304" pitchFamily="18" charset="0"/>
              </a:rPr>
              <a:t>SET1_SanLuca</a:t>
            </a:r>
          </a:p>
          <a:p>
            <a:pPr algn="l"/>
            <a:r>
              <a:rPr lang="it-IT" sz="2100" b="1" dirty="0">
                <a:solidFill>
                  <a:srgbClr val="E7E6E6">
                    <a:lumMod val="75000"/>
                  </a:srgbClr>
                </a:solidFill>
                <a:latin typeface="Calisto MT" panose="02040603050505030304" pitchFamily="18" charset="0"/>
              </a:rPr>
              <a:t>SET2_Plati’Careri</a:t>
            </a:r>
          </a:p>
          <a:p>
            <a:pPr algn="l"/>
            <a:r>
              <a:rPr lang="it-IT" sz="2100" b="1" dirty="0">
                <a:solidFill>
                  <a:srgbClr val="E7E6E6">
                    <a:lumMod val="75000"/>
                  </a:srgbClr>
                </a:solidFill>
                <a:latin typeface="Calisto MT" panose="02040603050505030304" pitchFamily="18" charset="0"/>
              </a:rPr>
              <a:t>SET3_Benestare</a:t>
            </a:r>
          </a:p>
          <a:p>
            <a:pPr algn="l"/>
            <a:r>
              <a:rPr lang="it-IT" sz="2100" b="1" dirty="0" err="1">
                <a:solidFill>
                  <a:srgbClr val="E7E6E6">
                    <a:lumMod val="75000"/>
                  </a:srgbClr>
                </a:solidFill>
                <a:latin typeface="Calisto MT" panose="02040603050505030304" pitchFamily="18" charset="0"/>
              </a:rPr>
              <a:t>BovalinoArdore</a:t>
            </a:r>
            <a:endParaRPr lang="it-IT" sz="1500" b="1" dirty="0">
              <a:solidFill>
                <a:srgbClr val="E7E6E6">
                  <a:lumMod val="75000"/>
                </a:srgbClr>
              </a:solidFill>
              <a:latin typeface="Calisto MT" panose="02040603050505030304" pitchFamily="18" charset="0"/>
            </a:endParaRPr>
          </a:p>
          <a:p>
            <a:pPr algn="l"/>
            <a:endParaRPr lang="it-IT" sz="1500" b="1" dirty="0">
              <a:solidFill>
                <a:srgbClr val="ED7D31">
                  <a:lumMod val="75000"/>
                </a:srgbClr>
              </a:solidFill>
              <a:latin typeface="Calisto MT" panose="02040603050505030304" pitchFamily="18" charset="0"/>
            </a:endParaRP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9" y="3104809"/>
            <a:ext cx="3861022" cy="2574014"/>
          </a:xfrm>
          <a:prstGeom prst="rect">
            <a:avLst/>
          </a:prstGeom>
        </p:spPr>
      </p:pic>
      <p:sp>
        <p:nvSpPr>
          <p:cNvPr id="21" name="CasellaDiTesto 20"/>
          <p:cNvSpPr txBox="1"/>
          <p:nvPr/>
        </p:nvSpPr>
        <p:spPr>
          <a:xfrm>
            <a:off x="1620580" y="5019175"/>
            <a:ext cx="21824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sto MT" panose="02040603050505030304" pitchFamily="18" charset="0"/>
              </a:rPr>
              <a:t>Ostruzione ponte</a:t>
            </a:r>
          </a:p>
          <a:p>
            <a:r>
              <a:rPr lang="it-IT" dirty="0">
                <a:solidFill>
                  <a:prstClr val="black"/>
                </a:solidFill>
                <a:latin typeface="Calisto MT" panose="02040603050505030304" pitchFamily="18" charset="0"/>
              </a:rPr>
              <a:t>Fiumara </a:t>
            </a:r>
            <a:r>
              <a:rPr lang="it-IT" dirty="0" err="1">
                <a:solidFill>
                  <a:prstClr val="black"/>
                </a:solidFill>
                <a:latin typeface="Calisto MT" panose="02040603050505030304" pitchFamily="18" charset="0"/>
              </a:rPr>
              <a:t>Bonamico</a:t>
            </a:r>
            <a:endParaRPr lang="it-IT" dirty="0">
              <a:solidFill>
                <a:prstClr val="black"/>
              </a:solidFill>
              <a:latin typeface="Calisto MT" panose="0204060305050503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815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87624" y="337220"/>
            <a:ext cx="5616624" cy="792088"/>
          </a:xfrm>
        </p:spPr>
        <p:txBody>
          <a:bodyPr/>
          <a:lstStyle/>
          <a:p>
            <a:r>
              <a:rPr lang="it-IT" sz="2400" dirty="0"/>
              <a:t>Livello standard minimo di riduzione del rischio </a:t>
            </a:r>
          </a:p>
        </p:txBody>
      </p:sp>
      <p:graphicFrame>
        <p:nvGraphicFramePr>
          <p:cNvPr id="14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8365425"/>
              </p:ext>
            </p:extLst>
          </p:nvPr>
        </p:nvGraphicFramePr>
        <p:xfrm>
          <a:off x="1153344" y="1696080"/>
          <a:ext cx="6515000" cy="3537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148064" y="903992"/>
            <a:ext cx="3528392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Fondazione CIMA</a:t>
            </a:r>
          </a:p>
        </p:txBody>
      </p:sp>
    </p:spTree>
    <p:extLst>
      <p:ext uri="{BB962C8B-B14F-4D97-AF65-F5344CB8AC3E}">
        <p14:creationId xmlns:p14="http://schemas.microsoft.com/office/powerpoint/2010/main" val="250728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0" y="352695"/>
            <a:ext cx="91440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PON GOVERNANCE 2014-2020</a:t>
            </a:r>
            <a:b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0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RISCHIO SISMICO, VULCANICO E IDROGEOLOGICO</a:t>
            </a:r>
            <a:b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endParaRPr lang="it-IT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251520" y="1057301"/>
            <a:ext cx="8640960" cy="4464496"/>
          </a:xfrm>
          <a:prstGeom prst="rect">
            <a:avLst/>
          </a:prstGeom>
        </p:spPr>
        <p:txBody>
          <a:bodyPr numCol="2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800" b="1" dirty="0"/>
              <a:t>DIPARTIMENTO DELLA PROTEZIONE CIVILE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Struttura responsabile dell’attuazione del Programma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Angelo Borrelli (responsabile), Lucia Palermo (supporto)</a:t>
            </a:r>
          </a:p>
          <a:p>
            <a:pPr marL="0" indent="0">
              <a:buNone/>
            </a:pPr>
            <a:r>
              <a:rPr lang="it-IT" sz="800" i="1" dirty="0"/>
              <a:t>Unità di coordinamento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Fabrizio Bramerini, Angelo Corazza, Biagio Costa, Italo Giulivo</a:t>
            </a:r>
            <a:r>
              <a:rPr lang="it-IT" sz="800"/>
              <a:t>, Agostino </a:t>
            </a:r>
            <a:r>
              <a:rPr lang="it-IT" sz="800" dirty="0" err="1"/>
              <a:t>Miozzo</a:t>
            </a:r>
            <a:r>
              <a:rPr lang="it-IT" sz="800" dirty="0"/>
              <a:t>, Francesca Romana Paneforte, Gianfranco Sorchetti</a:t>
            </a:r>
          </a:p>
          <a:p>
            <a:pPr marL="0" indent="0">
              <a:buNone/>
            </a:pPr>
            <a:r>
              <a:rPr lang="it-IT" sz="800" i="1" dirty="0"/>
              <a:t>Unità operativa rischi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Paola Bertuccioli, Sergio Castenetto, Stefano Ciolli, Andrea Duro, Emilio De Francesco, Marco </a:t>
            </a:r>
            <a:r>
              <a:rPr lang="it-IT" sz="800" dirty="0" err="1"/>
              <a:t>Falzacappa</a:t>
            </a:r>
            <a:r>
              <a:rPr lang="it-IT" sz="800" dirty="0"/>
              <a:t>, Antonio Gioia, Pietro Giordano, Antonella Gorini, Giuseppe Naso, Stefania Renzulli, Daniele Spina</a:t>
            </a:r>
          </a:p>
          <a:p>
            <a:pPr marL="0" indent="0">
              <a:buNone/>
            </a:pPr>
            <a:r>
              <a:rPr lang="it-IT" sz="800" i="1" dirty="0"/>
              <a:t>Unità di raccordo DPC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Sara Babusci, Pierluigi Cara, Gianluca </a:t>
            </a:r>
            <a:r>
              <a:rPr lang="it-IT" sz="800" dirty="0" err="1"/>
              <a:t>Garro</a:t>
            </a:r>
            <a:r>
              <a:rPr lang="it-IT" sz="800" dirty="0"/>
              <a:t>, Valter Germani, Biagio Prezioso, Sara </a:t>
            </a:r>
            <a:r>
              <a:rPr lang="it-IT" sz="800" dirty="0" err="1"/>
              <a:t>Petrinelli</a:t>
            </a:r>
            <a:r>
              <a:rPr lang="it-IT" sz="800" dirty="0"/>
              <a:t>, Marco Rossitto</a:t>
            </a:r>
          </a:p>
          <a:p>
            <a:pPr marL="0" indent="0">
              <a:buNone/>
            </a:pPr>
            <a:r>
              <a:rPr lang="it-IT" sz="800" i="1" dirty="0"/>
              <a:t>Unità amministrativa e finanziaria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Pietro Colicchio, Francesca De Sandro, Stefania Nardella, Ada Paolucci, Vincenzo Vigorita</a:t>
            </a:r>
          </a:p>
          <a:p>
            <a:pPr marL="0" indent="0">
              <a:buNone/>
            </a:pPr>
            <a:r>
              <a:rPr lang="it-IT" sz="800" i="1" dirty="0"/>
              <a:t> Hanno fatto parte della struttura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Gabriella Carunchio, Luciano Cavarra, Lavinia Di Meo, Francesca Giuliani, Natale Mazzei, Paolo Molinari, Anna Natili, Roberto Oreficini Rosi, Sisto Russo, Chiara Salustri Galli, Maurilio Silvestri</a:t>
            </a:r>
          </a:p>
          <a:p>
            <a:pPr marL="0" indent="0">
              <a:buNone/>
            </a:pPr>
            <a:r>
              <a:rPr lang="it-IT" sz="800" b="1" dirty="0"/>
              <a:t>REGIONI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Referenti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Campania: Mauro </a:t>
            </a:r>
            <a:r>
              <a:rPr lang="it-IT" sz="800" dirty="0" err="1"/>
              <a:t>Biafore</a:t>
            </a:r>
            <a:r>
              <a:rPr lang="it-IT" sz="800" dirty="0"/>
              <a:t> (coordinatore), Claudia Campobasso, Luigi Cristiano, Luigi Gentilella, Maurizio Giannattasio, Francesca Maggiò, Celestino Rampino; Puglia: Tiziana Bisantino, Marco Greco, Franco Intini, Pierluigi Loiacono, Giuseppe Pastore, Francesco Ronco, Giuseppe Tedeschi (coordinatore), Isabella Trulli; Calabria: Francesco Russo (coordinatore), Giuseppe Iiritano, Carlo Tansi, Luigi Giuseppe Zinno; Sicilia: Nicola Alleruzzo, Aldo Guadagnino, Antonio Torrisi.</a:t>
            </a:r>
          </a:p>
          <a:p>
            <a:pPr marL="0" indent="0">
              <a:buNone/>
            </a:pPr>
            <a:r>
              <a:rPr lang="it-IT" sz="800" b="1" dirty="0"/>
              <a:t>CNR-IGAG (operatore economico rischio sismico e vulcanico)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Massimiliano Moscatelli (referente)</a:t>
            </a:r>
          </a:p>
          <a:p>
            <a:pPr marL="0" indent="0">
              <a:buNone/>
            </a:pPr>
            <a:r>
              <a:rPr lang="it-IT" sz="800" i="1" dirty="0"/>
              <a:t>Struttura tecnica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Gianluca Carbone, Giuseppe Cosentino, Francesco Fazzio, Marco Modica, Federico Mori, Edoardo Peronace, Andrea Rampa, Francesco Stigliano (coordinatore operativo)</a:t>
            </a:r>
          </a:p>
          <a:p>
            <a:pPr marL="0" indent="0">
              <a:buNone/>
            </a:pPr>
            <a:r>
              <a:rPr lang="it-IT" sz="800" dirty="0"/>
              <a:t>Eleonora Cianci, Rosa Marina </a:t>
            </a:r>
            <a:r>
              <a:rPr lang="it-IT" sz="800" dirty="0" err="1"/>
              <a:t>Donolo</a:t>
            </a:r>
            <a:r>
              <a:rPr lang="it-IT" sz="800" dirty="0"/>
              <a:t>, Stefania </a:t>
            </a:r>
            <a:r>
              <a:rPr lang="it-IT" sz="800" dirty="0" err="1"/>
              <a:t>Fabozzi</a:t>
            </a:r>
            <a:r>
              <a:rPr lang="it-IT" sz="800" dirty="0"/>
              <a:t>, Gaetano Falcone, Angelo Gigliotti, Amerigo </a:t>
            </a:r>
            <a:r>
              <a:rPr lang="it-IT" sz="800" dirty="0" err="1"/>
              <a:t>Mendicelli</a:t>
            </a:r>
            <a:r>
              <a:rPr lang="it-IT" sz="800" dirty="0"/>
              <a:t>, Marco </a:t>
            </a:r>
            <a:r>
              <a:rPr lang="it-IT" sz="800" dirty="0" err="1"/>
              <a:t>Nocentini</a:t>
            </a:r>
            <a:r>
              <a:rPr lang="it-IT" sz="800" dirty="0"/>
              <a:t>, Giuseppe </a:t>
            </a:r>
            <a:r>
              <a:rPr lang="it-IT" sz="800" dirty="0" err="1"/>
              <a:t>Occhipinti</a:t>
            </a:r>
            <a:r>
              <a:rPr lang="it-IT" sz="800" dirty="0"/>
              <a:t>, Federica Polpetta, Attilio Porchia, Gino Romagnoli, Valentina Tomassoni, Vitantonio Vacca</a:t>
            </a:r>
          </a:p>
          <a:p>
            <a:pPr marL="0" indent="0">
              <a:buNone/>
            </a:pPr>
            <a:r>
              <a:rPr lang="it-IT" sz="800" i="1" dirty="0"/>
              <a:t>Struttura gestionale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Lucia Paciucci (coordinatrice gestionale), Francesco </a:t>
            </a:r>
            <a:r>
              <a:rPr lang="it-IT" sz="800" dirty="0" err="1"/>
              <a:t>Petracchini</a:t>
            </a:r>
            <a:r>
              <a:rPr lang="it-IT" sz="800" dirty="0"/>
              <a:t>, Laura Ragazzi</a:t>
            </a:r>
          </a:p>
          <a:p>
            <a:pPr marL="0" indent="0">
              <a:buNone/>
            </a:pPr>
            <a:r>
              <a:rPr lang="it-IT" sz="800" i="1" dirty="0" err="1"/>
              <a:t>Referee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Paolo </a:t>
            </a:r>
            <a:r>
              <a:rPr lang="it-IT" sz="800" dirty="0" err="1"/>
              <a:t>Boncio</a:t>
            </a:r>
            <a:r>
              <a:rPr lang="it-IT" sz="800" dirty="0"/>
              <a:t>, Paolo Clemente, Maria Ioannilli, Massimo Mazzanti, Roberto Santacroce, Carlo </a:t>
            </a:r>
            <a:r>
              <a:rPr lang="it-IT" sz="800" dirty="0" err="1"/>
              <a:t>Viggiani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 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ATI FONDAZIONE CIMA (operatore economico rischio idrogeologico)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Luca Ferraris (referente)</a:t>
            </a:r>
          </a:p>
          <a:p>
            <a:pPr marL="0" indent="0">
              <a:buNone/>
            </a:pPr>
            <a:r>
              <a:rPr lang="it-IT" sz="800" i="1" dirty="0"/>
              <a:t>Struttura tecnica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Giovanna Capparelli, Davide Luciano De Luca, Piernicola </a:t>
            </a:r>
            <a:r>
              <a:rPr lang="it-IT" sz="800" dirty="0" err="1"/>
              <a:t>Lollino</a:t>
            </a:r>
            <a:r>
              <a:rPr lang="it-IT" sz="800" dirty="0"/>
              <a:t>, Marco Mancini, Giovanni Menduni, Olga Petrucci, Francesco Silvestro, Eva </a:t>
            </a:r>
            <a:r>
              <a:rPr lang="it-IT" sz="800" dirty="0" err="1"/>
              <a:t>Trasforini</a:t>
            </a:r>
            <a:r>
              <a:rPr lang="it-IT" sz="800" dirty="0"/>
              <a:t>, Pasquale Versace (coordinatore operativo)</a:t>
            </a:r>
          </a:p>
          <a:p>
            <a:pPr marL="0" indent="0">
              <a:buNone/>
            </a:pPr>
            <a:r>
              <a:rPr lang="it-IT" sz="800" dirty="0"/>
              <a:t>Massimiliano </a:t>
            </a:r>
            <a:r>
              <a:rPr lang="it-IT" sz="800" dirty="0" err="1"/>
              <a:t>Alvioli</a:t>
            </a:r>
            <a:r>
              <a:rPr lang="it-IT" sz="800" dirty="0"/>
              <a:t>, Daniela Biondi, Francesco Bucci, Francesco </a:t>
            </a:r>
            <a:r>
              <a:rPr lang="it-IT" sz="800" dirty="0" err="1"/>
              <a:t>Cruscomagno</a:t>
            </a:r>
            <a:r>
              <a:rPr lang="it-IT" sz="800" dirty="0"/>
              <a:t>, Michele del Vecchio, Marco Donnini, Federica Fiorucci, Luciano Galasso, Stefano  </a:t>
            </a:r>
            <a:r>
              <a:rPr lang="it-IT" sz="800" dirty="0" err="1"/>
              <a:t>Gariano</a:t>
            </a:r>
            <a:r>
              <a:rPr lang="it-IT" sz="800" dirty="0"/>
              <a:t>, Rocco Masi, Massimo Melillo, Maria Antonia Pedone, Luca Pisano, Enrico Ponte, Danilo Spina, Fabio Violante</a:t>
            </a:r>
          </a:p>
          <a:p>
            <a:pPr marL="0" indent="0">
              <a:buNone/>
            </a:pPr>
            <a:r>
              <a:rPr lang="it-IT" sz="800" dirty="0"/>
              <a:t> </a:t>
            </a:r>
          </a:p>
          <a:p>
            <a:pPr marL="0" indent="0">
              <a:buNone/>
            </a:pPr>
            <a:r>
              <a:rPr lang="it-IT" sz="800" b="1" dirty="0"/>
              <a:t>COMMISSIONE TECNICA INTERISTITUZIONALE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Mauro Dolce (DPC, presidente)</a:t>
            </a:r>
          </a:p>
          <a:p>
            <a:pPr marL="0" indent="0">
              <a:buNone/>
            </a:pPr>
            <a:r>
              <a:rPr lang="it-IT" sz="800" dirty="0"/>
              <a:t>Laura Albani (ANCI), Salvo </a:t>
            </a:r>
            <a:r>
              <a:rPr lang="it-IT" sz="800" dirty="0" err="1"/>
              <a:t>Anzà</a:t>
            </a:r>
            <a:r>
              <a:rPr lang="it-IT" sz="800" dirty="0"/>
              <a:t> (Autorità di distretto idrografico della Sicilia), Walter Baricchi Consiglio nazionale degli architetti pianificatori paesaggisti e conservatori), Lorenzo Benedetto (Consiglio nazionale dei geologi), Michele Brigante (Consiglio nazionale degli ingegneri), Gennaro </a:t>
            </a:r>
            <a:r>
              <a:rPr lang="it-IT" sz="800" dirty="0" err="1"/>
              <a:t>Capasso</a:t>
            </a:r>
            <a:r>
              <a:rPr lang="it-IT" sz="800" dirty="0"/>
              <a:t> (Autorità di distretto idrografico dell’Appennino meridionale), Vincenzo Chieppa (Ministero delle infrastrutture e dei trasporti), Luigi D’Angelo (DPC), Lucia Di Lauro (Regione Puglia), Calogero Foti (Regione Siciliana), Luca Lo Bianco (UNCCM), Giuseppe Marchese (Ministero dell’ambiente e della tutela del territorio e del mare), Paolo Marsan (DPC), Mario Nicoletti (DPC), Mario Occhiuto (Conferenza unificata), Ezio </a:t>
            </a:r>
            <a:r>
              <a:rPr lang="it-IT" sz="800" dirty="0" err="1"/>
              <a:t>Piantedosi</a:t>
            </a:r>
            <a:r>
              <a:rPr lang="it-IT" sz="800" dirty="0"/>
              <a:t> Consiglio nazionale geometri e geometri laureati), Roberta Santaniello (Regione Campania), Luciano Sulli (Conferenza unificata), Carlo Tansi (Regione Calabria), Federica Tarducci (Agenzia per la coesione territoriale), Carmela Zarra (Struttura di missione contro il dissesto idrogeologico)</a:t>
            </a:r>
          </a:p>
          <a:p>
            <a:pPr marL="0" indent="0">
              <a:buNone/>
            </a:pPr>
            <a:r>
              <a:rPr lang="it-IT" sz="800" i="1" dirty="0"/>
              <a:t>Segreteria</a:t>
            </a:r>
            <a:endParaRPr lang="it-IT" sz="800" dirty="0"/>
          </a:p>
          <a:p>
            <a:pPr marL="0" indent="0">
              <a:buNone/>
            </a:pPr>
            <a:r>
              <a:rPr lang="it-IT" sz="800" dirty="0" err="1"/>
              <a:t>Elda</a:t>
            </a:r>
            <a:r>
              <a:rPr lang="it-IT" sz="800" dirty="0"/>
              <a:t> </a:t>
            </a:r>
            <a:r>
              <a:rPr lang="it-IT" sz="800" dirty="0" err="1"/>
              <a:t>Catà</a:t>
            </a:r>
            <a:r>
              <a:rPr lang="it-IT" sz="800" dirty="0"/>
              <a:t> (DPC), Carletto Ciardiello (DPC), Giuseppe Tiberti (DPC)</a:t>
            </a:r>
          </a:p>
          <a:p>
            <a:pPr marL="88900" indent="0">
              <a:buNone/>
            </a:pPr>
            <a:endParaRPr lang="it-IT" sz="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88900" indent="0">
              <a:buNone/>
            </a:pPr>
            <a:endParaRPr lang="it-IT" sz="8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88900" indent="0">
              <a:buNone/>
            </a:pPr>
            <a:endParaRPr lang="it-IT" sz="8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98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3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sp>
        <p:nvSpPr>
          <p:cNvPr id="3" name="Rettangolo 2"/>
          <p:cNvSpPr/>
          <p:nvPr/>
        </p:nvSpPr>
        <p:spPr>
          <a:xfrm>
            <a:off x="1304925" y="1361670"/>
            <a:ext cx="7034662" cy="410575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r>
              <a:rPr lang="it-IT" sz="2200" dirty="0"/>
              <a:t>Progetto standard</a:t>
            </a:r>
          </a:p>
        </p:txBody>
      </p:sp>
      <p:sp>
        <p:nvSpPr>
          <p:cNvPr id="7" name="Rectangle 45">
            <a:extLst>
              <a:ext uri="{FF2B5EF4-FFF2-40B4-BE49-F238E27FC236}">
                <a16:creationId xmlns:a16="http://schemas.microsoft.com/office/drawing/2014/main" id="{68185632-55C7-4D73-A728-5C0197514CD4}"/>
              </a:ext>
            </a:extLst>
          </p:cNvPr>
          <p:cNvSpPr/>
          <p:nvPr/>
        </p:nvSpPr>
        <p:spPr>
          <a:xfrm>
            <a:off x="1304924" y="3842350"/>
            <a:ext cx="5204648" cy="749129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Valutazione performance</a:t>
            </a:r>
          </a:p>
          <a:p>
            <a:pPr marL="222885" indent="-222885" algn="just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22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Strumenti di supporto alle decisioni</a:t>
            </a:r>
          </a:p>
        </p:txBody>
      </p:sp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230155"/>
              </p:ext>
            </p:extLst>
          </p:nvPr>
        </p:nvGraphicFramePr>
        <p:xfrm>
          <a:off x="1328827" y="1905753"/>
          <a:ext cx="7541285" cy="1689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8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82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82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82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2750">
                <a:tc>
                  <a:txBody>
                    <a:bodyPr/>
                    <a:lstStyle/>
                    <a:p>
                      <a:pPr algn="ctr"/>
                      <a:r>
                        <a:rPr lang="it-IT" sz="23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3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3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3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3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6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20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it-IT" sz="2000" dirty="0">
                          <a:solidFill>
                            <a:srgbClr val="000000"/>
                          </a:solidFill>
                        </a:rPr>
                        <a:t>Analisi di Pericolosità e Rischio</a:t>
                      </a:r>
                      <a:endParaRPr lang="it-IT" sz="20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/>
                        <a:t>Recepimento nei 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1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7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395461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Figura a mano libera 10"/>
          <p:cNvSpPr/>
          <p:nvPr/>
        </p:nvSpPr>
        <p:spPr>
          <a:xfrm>
            <a:off x="1641349" y="2209420"/>
            <a:ext cx="2691692" cy="2950777"/>
          </a:xfrm>
          <a:custGeom>
            <a:avLst/>
            <a:gdLst>
              <a:gd name="connsiteX0" fmla="*/ 744263 w 3588922"/>
              <a:gd name="connsiteY0" fmla="*/ 25374 h 3540932"/>
              <a:gd name="connsiteX1" fmla="*/ 25171 w 3588922"/>
              <a:gd name="connsiteY1" fmla="*/ 1410291 h 3540932"/>
              <a:gd name="connsiteX2" fmla="*/ 1720806 w 3588922"/>
              <a:gd name="connsiteY2" fmla="*/ 3540932 h 3540932"/>
              <a:gd name="connsiteX3" fmla="*/ 3567362 w 3588922"/>
              <a:gd name="connsiteY3" fmla="*/ 1419168 h 3540932"/>
              <a:gd name="connsiteX4" fmla="*/ 2750616 w 3588922"/>
              <a:gd name="connsiteY4" fmla="*/ 779976 h 3540932"/>
              <a:gd name="connsiteX5" fmla="*/ 3079090 w 3588922"/>
              <a:gd name="connsiteY5" fmla="*/ 185172 h 3540932"/>
              <a:gd name="connsiteX6" fmla="*/ 2111424 w 3588922"/>
              <a:gd name="connsiteY6" fmla="*/ 25374 h 3540932"/>
              <a:gd name="connsiteX7" fmla="*/ 1285800 w 3588922"/>
              <a:gd name="connsiteY7" fmla="*/ 646811 h 3540932"/>
              <a:gd name="connsiteX8" fmla="*/ 744263 w 3588922"/>
              <a:gd name="connsiteY8" fmla="*/ 25374 h 3540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8922" h="3540932">
                <a:moveTo>
                  <a:pt x="744263" y="25374"/>
                </a:moveTo>
                <a:cubicBezTo>
                  <a:pt x="534158" y="152621"/>
                  <a:pt x="-137586" y="824365"/>
                  <a:pt x="25171" y="1410291"/>
                </a:cubicBezTo>
                <a:cubicBezTo>
                  <a:pt x="187928" y="1996217"/>
                  <a:pt x="1130441" y="3539453"/>
                  <a:pt x="1720806" y="3540932"/>
                </a:cubicBezTo>
                <a:cubicBezTo>
                  <a:pt x="2311171" y="3542411"/>
                  <a:pt x="3395727" y="1879327"/>
                  <a:pt x="3567362" y="1419168"/>
                </a:cubicBezTo>
                <a:cubicBezTo>
                  <a:pt x="3738997" y="959009"/>
                  <a:pt x="2831995" y="985642"/>
                  <a:pt x="2750616" y="779976"/>
                </a:cubicBezTo>
                <a:cubicBezTo>
                  <a:pt x="2669237" y="574310"/>
                  <a:pt x="3185622" y="310939"/>
                  <a:pt x="3079090" y="185172"/>
                </a:cubicBezTo>
                <a:cubicBezTo>
                  <a:pt x="2972558" y="59405"/>
                  <a:pt x="2410306" y="-51566"/>
                  <a:pt x="2111424" y="25374"/>
                </a:cubicBezTo>
                <a:cubicBezTo>
                  <a:pt x="1812542" y="102314"/>
                  <a:pt x="1513660" y="645331"/>
                  <a:pt x="1285800" y="646811"/>
                </a:cubicBezTo>
                <a:cubicBezTo>
                  <a:pt x="1057940" y="648291"/>
                  <a:pt x="954368" y="-101873"/>
                  <a:pt x="744263" y="25374"/>
                </a:cubicBez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2" name="Figura a mano libera 11"/>
          <p:cNvSpPr/>
          <p:nvPr/>
        </p:nvSpPr>
        <p:spPr>
          <a:xfrm>
            <a:off x="1786735" y="3447238"/>
            <a:ext cx="1917577" cy="1030120"/>
          </a:xfrm>
          <a:custGeom>
            <a:avLst/>
            <a:gdLst>
              <a:gd name="connsiteX0" fmla="*/ 0 w 2556769"/>
              <a:gd name="connsiteY0" fmla="*/ 359916 h 1236144"/>
              <a:gd name="connsiteX1" fmla="*/ 914400 w 2556769"/>
              <a:gd name="connsiteY1" fmla="*/ 40319 h 1236144"/>
              <a:gd name="connsiteX2" fmla="*/ 1322773 w 2556769"/>
              <a:gd name="connsiteY2" fmla="*/ 1167784 h 1236144"/>
              <a:gd name="connsiteX3" fmla="*/ 2281561 w 2556769"/>
              <a:gd name="connsiteY3" fmla="*/ 1123395 h 1236144"/>
              <a:gd name="connsiteX4" fmla="*/ 2556769 w 2556769"/>
              <a:gd name="connsiteY4" fmla="*/ 1229927 h 123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6769" h="1236144">
                <a:moveTo>
                  <a:pt x="0" y="359916"/>
                </a:moveTo>
                <a:cubicBezTo>
                  <a:pt x="346969" y="132795"/>
                  <a:pt x="693938" y="-94326"/>
                  <a:pt x="914400" y="40319"/>
                </a:cubicBezTo>
                <a:cubicBezTo>
                  <a:pt x="1134862" y="174964"/>
                  <a:pt x="1094913" y="987271"/>
                  <a:pt x="1322773" y="1167784"/>
                </a:cubicBezTo>
                <a:cubicBezTo>
                  <a:pt x="1550633" y="1348297"/>
                  <a:pt x="2075895" y="1113038"/>
                  <a:pt x="2281561" y="1123395"/>
                </a:cubicBezTo>
                <a:cubicBezTo>
                  <a:pt x="2487227" y="1133752"/>
                  <a:pt x="2521998" y="1181839"/>
                  <a:pt x="2556769" y="1229927"/>
                </a:cubicBezTo>
              </a:path>
            </a:pathLst>
          </a:custGeom>
          <a:noFill/>
          <a:ln w="127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4" name="Figura a mano libera 13"/>
          <p:cNvSpPr/>
          <p:nvPr/>
        </p:nvSpPr>
        <p:spPr>
          <a:xfrm>
            <a:off x="3058462" y="2866799"/>
            <a:ext cx="632534" cy="1605378"/>
          </a:xfrm>
          <a:custGeom>
            <a:avLst/>
            <a:gdLst>
              <a:gd name="connsiteX0" fmla="*/ 843379 w 843379"/>
              <a:gd name="connsiteY0" fmla="*/ 0 h 1926454"/>
              <a:gd name="connsiteX1" fmla="*/ 257452 w 843379"/>
              <a:gd name="connsiteY1" fmla="*/ 683580 h 1926454"/>
              <a:gd name="connsiteX2" fmla="*/ 168676 w 843379"/>
              <a:gd name="connsiteY2" fmla="*/ 1393794 h 1926454"/>
              <a:gd name="connsiteX3" fmla="*/ 0 w 843379"/>
              <a:gd name="connsiteY3" fmla="*/ 1926454 h 192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379" h="1926454">
                <a:moveTo>
                  <a:pt x="843379" y="0"/>
                </a:moveTo>
                <a:cubicBezTo>
                  <a:pt x="606640" y="225640"/>
                  <a:pt x="369902" y="451281"/>
                  <a:pt x="257452" y="683580"/>
                </a:cubicBezTo>
                <a:cubicBezTo>
                  <a:pt x="145002" y="915879"/>
                  <a:pt x="211585" y="1186648"/>
                  <a:pt x="168676" y="1393794"/>
                </a:cubicBezTo>
                <a:cubicBezTo>
                  <a:pt x="125767" y="1600940"/>
                  <a:pt x="62883" y="1763697"/>
                  <a:pt x="0" y="1926454"/>
                </a:cubicBezTo>
              </a:path>
            </a:pathLst>
          </a:custGeom>
          <a:noFill/>
          <a:ln w="127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5" name="Figura a mano libera 14"/>
          <p:cNvSpPr/>
          <p:nvPr/>
        </p:nvSpPr>
        <p:spPr>
          <a:xfrm>
            <a:off x="3540408" y="3310391"/>
            <a:ext cx="463789" cy="636527"/>
          </a:xfrm>
          <a:custGeom>
            <a:avLst/>
            <a:gdLst>
              <a:gd name="connsiteX0" fmla="*/ 431603 w 618385"/>
              <a:gd name="connsiteY0" fmla="*/ 349 h 763832"/>
              <a:gd name="connsiteX1" fmla="*/ 120885 w 618385"/>
              <a:gd name="connsiteY1" fmla="*/ 186780 h 763832"/>
              <a:gd name="connsiteX2" fmla="*/ 14353 w 618385"/>
              <a:gd name="connsiteY2" fmla="*/ 737196 h 763832"/>
              <a:gd name="connsiteX3" fmla="*/ 413848 w 618385"/>
              <a:gd name="connsiteY3" fmla="*/ 630664 h 763832"/>
              <a:gd name="connsiteX4" fmla="*/ 618034 w 618385"/>
              <a:gd name="connsiteY4" fmla="*/ 222291 h 763832"/>
              <a:gd name="connsiteX5" fmla="*/ 431603 w 618385"/>
              <a:gd name="connsiteY5" fmla="*/ 349 h 763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8385" h="763832">
                <a:moveTo>
                  <a:pt x="431603" y="349"/>
                </a:moveTo>
                <a:cubicBezTo>
                  <a:pt x="348745" y="-5569"/>
                  <a:pt x="190427" y="63972"/>
                  <a:pt x="120885" y="186780"/>
                </a:cubicBezTo>
                <a:cubicBezTo>
                  <a:pt x="51343" y="309588"/>
                  <a:pt x="-34474" y="663215"/>
                  <a:pt x="14353" y="737196"/>
                </a:cubicBezTo>
                <a:cubicBezTo>
                  <a:pt x="63180" y="811177"/>
                  <a:pt x="313235" y="716481"/>
                  <a:pt x="413848" y="630664"/>
                </a:cubicBezTo>
                <a:cubicBezTo>
                  <a:pt x="514461" y="544847"/>
                  <a:pt x="610636" y="325864"/>
                  <a:pt x="618034" y="222291"/>
                </a:cubicBezTo>
                <a:cubicBezTo>
                  <a:pt x="625432" y="118718"/>
                  <a:pt x="514461" y="6267"/>
                  <a:pt x="431603" y="3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6" name="Figura a mano libera 15"/>
          <p:cNvSpPr/>
          <p:nvPr/>
        </p:nvSpPr>
        <p:spPr>
          <a:xfrm rot="16200000">
            <a:off x="2515640" y="2768598"/>
            <a:ext cx="403053" cy="540060"/>
          </a:xfrm>
          <a:custGeom>
            <a:avLst/>
            <a:gdLst>
              <a:gd name="connsiteX0" fmla="*/ 431603 w 618385"/>
              <a:gd name="connsiteY0" fmla="*/ 349 h 763832"/>
              <a:gd name="connsiteX1" fmla="*/ 120885 w 618385"/>
              <a:gd name="connsiteY1" fmla="*/ 186780 h 763832"/>
              <a:gd name="connsiteX2" fmla="*/ 14353 w 618385"/>
              <a:gd name="connsiteY2" fmla="*/ 737196 h 763832"/>
              <a:gd name="connsiteX3" fmla="*/ 413848 w 618385"/>
              <a:gd name="connsiteY3" fmla="*/ 630664 h 763832"/>
              <a:gd name="connsiteX4" fmla="*/ 618034 w 618385"/>
              <a:gd name="connsiteY4" fmla="*/ 222291 h 763832"/>
              <a:gd name="connsiteX5" fmla="*/ 431603 w 618385"/>
              <a:gd name="connsiteY5" fmla="*/ 349 h 763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8385" h="763832">
                <a:moveTo>
                  <a:pt x="431603" y="349"/>
                </a:moveTo>
                <a:cubicBezTo>
                  <a:pt x="348745" y="-5569"/>
                  <a:pt x="190427" y="63972"/>
                  <a:pt x="120885" y="186780"/>
                </a:cubicBezTo>
                <a:cubicBezTo>
                  <a:pt x="51343" y="309588"/>
                  <a:pt x="-34474" y="663215"/>
                  <a:pt x="14353" y="737196"/>
                </a:cubicBezTo>
                <a:cubicBezTo>
                  <a:pt x="63180" y="811177"/>
                  <a:pt x="313235" y="716481"/>
                  <a:pt x="413848" y="630664"/>
                </a:cubicBezTo>
                <a:cubicBezTo>
                  <a:pt x="514461" y="544847"/>
                  <a:pt x="610636" y="325864"/>
                  <a:pt x="618034" y="222291"/>
                </a:cubicBezTo>
                <a:cubicBezTo>
                  <a:pt x="625432" y="118718"/>
                  <a:pt x="514461" y="6267"/>
                  <a:pt x="431603" y="3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7" name="Figura a mano libera 16"/>
          <p:cNvSpPr/>
          <p:nvPr/>
        </p:nvSpPr>
        <p:spPr>
          <a:xfrm rot="16200000">
            <a:off x="1949045" y="3647878"/>
            <a:ext cx="703086" cy="521693"/>
          </a:xfrm>
          <a:custGeom>
            <a:avLst/>
            <a:gdLst>
              <a:gd name="connsiteX0" fmla="*/ 431603 w 618385"/>
              <a:gd name="connsiteY0" fmla="*/ 349 h 763832"/>
              <a:gd name="connsiteX1" fmla="*/ 120885 w 618385"/>
              <a:gd name="connsiteY1" fmla="*/ 186780 h 763832"/>
              <a:gd name="connsiteX2" fmla="*/ 14353 w 618385"/>
              <a:gd name="connsiteY2" fmla="*/ 737196 h 763832"/>
              <a:gd name="connsiteX3" fmla="*/ 413848 w 618385"/>
              <a:gd name="connsiteY3" fmla="*/ 630664 h 763832"/>
              <a:gd name="connsiteX4" fmla="*/ 618034 w 618385"/>
              <a:gd name="connsiteY4" fmla="*/ 222291 h 763832"/>
              <a:gd name="connsiteX5" fmla="*/ 431603 w 618385"/>
              <a:gd name="connsiteY5" fmla="*/ 349 h 763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8385" h="763832">
                <a:moveTo>
                  <a:pt x="431603" y="349"/>
                </a:moveTo>
                <a:cubicBezTo>
                  <a:pt x="348745" y="-5569"/>
                  <a:pt x="190427" y="63972"/>
                  <a:pt x="120885" y="186780"/>
                </a:cubicBezTo>
                <a:cubicBezTo>
                  <a:pt x="51343" y="309588"/>
                  <a:pt x="-34474" y="663215"/>
                  <a:pt x="14353" y="737196"/>
                </a:cubicBezTo>
                <a:cubicBezTo>
                  <a:pt x="63180" y="811177"/>
                  <a:pt x="313235" y="716481"/>
                  <a:pt x="413848" y="630664"/>
                </a:cubicBezTo>
                <a:cubicBezTo>
                  <a:pt x="514461" y="544847"/>
                  <a:pt x="610636" y="325864"/>
                  <a:pt x="618034" y="222291"/>
                </a:cubicBezTo>
                <a:cubicBezTo>
                  <a:pt x="625432" y="118718"/>
                  <a:pt x="514461" y="6267"/>
                  <a:pt x="431603" y="3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8" name="Figura a mano libera 17"/>
          <p:cNvSpPr/>
          <p:nvPr/>
        </p:nvSpPr>
        <p:spPr>
          <a:xfrm>
            <a:off x="2245580" y="2760380"/>
            <a:ext cx="1585542" cy="2083491"/>
          </a:xfrm>
          <a:custGeom>
            <a:avLst/>
            <a:gdLst>
              <a:gd name="connsiteX0" fmla="*/ 765 w 2114056"/>
              <a:gd name="connsiteY0" fmla="*/ 1272922 h 2500189"/>
              <a:gd name="connsiteX1" fmla="*/ 471282 w 2114056"/>
              <a:gd name="connsiteY1" fmla="*/ 251990 h 2500189"/>
              <a:gd name="connsiteX2" fmla="*/ 1101596 w 2114056"/>
              <a:gd name="connsiteY2" fmla="*/ 21171 h 2500189"/>
              <a:gd name="connsiteX3" fmla="*/ 1749666 w 2114056"/>
              <a:gd name="connsiteY3" fmla="*/ 642608 h 2500189"/>
              <a:gd name="connsiteX4" fmla="*/ 2078140 w 2114056"/>
              <a:gd name="connsiteY4" fmla="*/ 935571 h 2500189"/>
              <a:gd name="connsiteX5" fmla="*/ 906288 w 2114056"/>
              <a:gd name="connsiteY5" fmla="*/ 1610274 h 2500189"/>
              <a:gd name="connsiteX6" fmla="*/ 861899 w 2114056"/>
              <a:gd name="connsiteY6" fmla="*/ 2498041 h 2500189"/>
              <a:gd name="connsiteX7" fmla="*/ 373627 w 2114056"/>
              <a:gd name="connsiteY7" fmla="*/ 1841093 h 2500189"/>
              <a:gd name="connsiteX8" fmla="*/ 765 w 2114056"/>
              <a:gd name="connsiteY8" fmla="*/ 1272922 h 250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4056" h="2500189">
                <a:moveTo>
                  <a:pt x="765" y="1272922"/>
                </a:moveTo>
                <a:cubicBezTo>
                  <a:pt x="17041" y="1008071"/>
                  <a:pt x="287810" y="460615"/>
                  <a:pt x="471282" y="251990"/>
                </a:cubicBezTo>
                <a:cubicBezTo>
                  <a:pt x="654754" y="43365"/>
                  <a:pt x="888532" y="-43932"/>
                  <a:pt x="1101596" y="21171"/>
                </a:cubicBezTo>
                <a:cubicBezTo>
                  <a:pt x="1314660" y="86274"/>
                  <a:pt x="1586909" y="490208"/>
                  <a:pt x="1749666" y="642608"/>
                </a:cubicBezTo>
                <a:cubicBezTo>
                  <a:pt x="1912423" y="795008"/>
                  <a:pt x="2218703" y="774293"/>
                  <a:pt x="2078140" y="935571"/>
                </a:cubicBezTo>
                <a:cubicBezTo>
                  <a:pt x="1937577" y="1096849"/>
                  <a:pt x="1108995" y="1349862"/>
                  <a:pt x="906288" y="1610274"/>
                </a:cubicBezTo>
                <a:cubicBezTo>
                  <a:pt x="703581" y="1870686"/>
                  <a:pt x="950676" y="2459571"/>
                  <a:pt x="861899" y="2498041"/>
                </a:cubicBezTo>
                <a:cubicBezTo>
                  <a:pt x="773122" y="2536511"/>
                  <a:pt x="515670" y="2048239"/>
                  <a:pt x="373627" y="1841093"/>
                </a:cubicBezTo>
                <a:cubicBezTo>
                  <a:pt x="231584" y="1633947"/>
                  <a:pt x="-15511" y="1537773"/>
                  <a:pt x="765" y="1272922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9" name="Rettangolo arrotondato 18"/>
          <p:cNvSpPr/>
          <p:nvPr/>
        </p:nvSpPr>
        <p:spPr>
          <a:xfrm>
            <a:off x="2896443" y="2697046"/>
            <a:ext cx="324036" cy="181769"/>
          </a:xfrm>
          <a:prstGeom prst="roundRect">
            <a:avLst/>
          </a:prstGeom>
          <a:solidFill>
            <a:srgbClr val="FFA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0" name="Rettangolo arrotondato 19"/>
          <p:cNvSpPr/>
          <p:nvPr/>
        </p:nvSpPr>
        <p:spPr>
          <a:xfrm>
            <a:off x="2166686" y="3749837"/>
            <a:ext cx="162018" cy="18002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2" name="Rettangolo arrotondato 21"/>
          <p:cNvSpPr/>
          <p:nvPr/>
        </p:nvSpPr>
        <p:spPr>
          <a:xfrm>
            <a:off x="3456399" y="3219506"/>
            <a:ext cx="324036" cy="181769"/>
          </a:xfrm>
          <a:prstGeom prst="roundRect">
            <a:avLst/>
          </a:prstGeom>
          <a:solidFill>
            <a:srgbClr val="FFA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3" name="Figura a mano libera 22"/>
          <p:cNvSpPr/>
          <p:nvPr/>
        </p:nvSpPr>
        <p:spPr>
          <a:xfrm>
            <a:off x="2925297" y="3547419"/>
            <a:ext cx="892205" cy="1309457"/>
          </a:xfrm>
          <a:custGeom>
            <a:avLst/>
            <a:gdLst>
              <a:gd name="connsiteX0" fmla="*/ 1189607 w 1189607"/>
              <a:gd name="connsiteY0" fmla="*/ 0 h 1571348"/>
              <a:gd name="connsiteX1" fmla="*/ 834501 w 1189607"/>
              <a:gd name="connsiteY1" fmla="*/ 807868 h 1571348"/>
              <a:gd name="connsiteX2" fmla="*/ 0 w 1189607"/>
              <a:gd name="connsiteY2" fmla="*/ 1571348 h 157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9607" h="1571348">
                <a:moveTo>
                  <a:pt x="1189607" y="0"/>
                </a:moveTo>
                <a:cubicBezTo>
                  <a:pt x="1111188" y="272988"/>
                  <a:pt x="1032769" y="545977"/>
                  <a:pt x="834501" y="807868"/>
                </a:cubicBezTo>
                <a:cubicBezTo>
                  <a:pt x="636233" y="1069759"/>
                  <a:pt x="318116" y="1320553"/>
                  <a:pt x="0" y="157134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4" name="Ovale 23"/>
          <p:cNvSpPr/>
          <p:nvPr/>
        </p:nvSpPr>
        <p:spPr>
          <a:xfrm>
            <a:off x="3756028" y="3438293"/>
            <a:ext cx="162018" cy="18002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5" name="Rettangolo arrotondato 24"/>
          <p:cNvSpPr/>
          <p:nvPr/>
        </p:nvSpPr>
        <p:spPr>
          <a:xfrm>
            <a:off x="2406311" y="4472177"/>
            <a:ext cx="324036" cy="181769"/>
          </a:xfrm>
          <a:prstGeom prst="roundRect">
            <a:avLst/>
          </a:prstGeom>
          <a:solidFill>
            <a:srgbClr val="FFA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6" name="Figura a mano libera 25"/>
          <p:cNvSpPr/>
          <p:nvPr/>
        </p:nvSpPr>
        <p:spPr>
          <a:xfrm>
            <a:off x="2478853" y="2985168"/>
            <a:ext cx="481834" cy="1268330"/>
          </a:xfrm>
          <a:custGeom>
            <a:avLst/>
            <a:gdLst>
              <a:gd name="connsiteX0" fmla="*/ 249028 w 642445"/>
              <a:gd name="connsiteY0" fmla="*/ 0 h 1521996"/>
              <a:gd name="connsiteX1" fmla="*/ 639646 w 642445"/>
              <a:gd name="connsiteY1" fmla="*/ 1242873 h 1521996"/>
              <a:gd name="connsiteX2" fmla="*/ 71475 w 642445"/>
              <a:gd name="connsiteY2" fmla="*/ 1491448 h 1521996"/>
              <a:gd name="connsiteX3" fmla="*/ 27087 w 642445"/>
              <a:gd name="connsiteY3" fmla="*/ 1509203 h 152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2445" h="1521996">
                <a:moveTo>
                  <a:pt x="249028" y="0"/>
                </a:moveTo>
                <a:cubicBezTo>
                  <a:pt x="459133" y="497149"/>
                  <a:pt x="669238" y="994298"/>
                  <a:pt x="639646" y="1242873"/>
                </a:cubicBezTo>
                <a:cubicBezTo>
                  <a:pt x="610054" y="1491448"/>
                  <a:pt x="173568" y="1447060"/>
                  <a:pt x="71475" y="1491448"/>
                </a:cubicBezTo>
                <a:cubicBezTo>
                  <a:pt x="-30618" y="1535836"/>
                  <a:pt x="-1766" y="1522519"/>
                  <a:pt x="27087" y="150920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7" name="Rettangolo arrotondato 26"/>
          <p:cNvSpPr/>
          <p:nvPr/>
        </p:nvSpPr>
        <p:spPr>
          <a:xfrm>
            <a:off x="2420877" y="4170258"/>
            <a:ext cx="162018" cy="1800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8" name="Ovale 27"/>
          <p:cNvSpPr/>
          <p:nvPr/>
        </p:nvSpPr>
        <p:spPr>
          <a:xfrm>
            <a:off x="2548367" y="2878815"/>
            <a:ext cx="162018" cy="18002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29" name="Rettangolo arrotondato 28"/>
          <p:cNvSpPr/>
          <p:nvPr/>
        </p:nvSpPr>
        <p:spPr>
          <a:xfrm>
            <a:off x="2751443" y="3920830"/>
            <a:ext cx="324036" cy="279991"/>
          </a:xfrm>
          <a:prstGeom prst="roundRect">
            <a:avLst/>
          </a:prstGeom>
          <a:solidFill>
            <a:srgbClr val="DA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0" name="Figura a mano libera 29"/>
          <p:cNvSpPr/>
          <p:nvPr/>
        </p:nvSpPr>
        <p:spPr>
          <a:xfrm>
            <a:off x="2885347" y="4908662"/>
            <a:ext cx="6658" cy="525262"/>
          </a:xfrm>
          <a:custGeom>
            <a:avLst/>
            <a:gdLst>
              <a:gd name="connsiteX0" fmla="*/ 0 w 8877"/>
              <a:gd name="connsiteY0" fmla="*/ 0 h 630314"/>
              <a:gd name="connsiteX1" fmla="*/ 8877 w 8877"/>
              <a:gd name="connsiteY1" fmla="*/ 630314 h 63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77" h="630314">
                <a:moveTo>
                  <a:pt x="0" y="0"/>
                </a:moveTo>
                <a:lnTo>
                  <a:pt x="8877" y="630314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1" name="Rettangolo arrotondato 30"/>
          <p:cNvSpPr/>
          <p:nvPr/>
        </p:nvSpPr>
        <p:spPr>
          <a:xfrm>
            <a:off x="2825177" y="4757315"/>
            <a:ext cx="162018" cy="18002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2" name="Fumetto 2 31"/>
          <p:cNvSpPr/>
          <p:nvPr/>
        </p:nvSpPr>
        <p:spPr>
          <a:xfrm>
            <a:off x="4333041" y="2683528"/>
            <a:ext cx="677030" cy="355100"/>
          </a:xfrm>
          <a:prstGeom prst="wedgeRoundRectCallout">
            <a:avLst>
              <a:gd name="adj1" fmla="val -96559"/>
              <a:gd name="adj2" fmla="val 110417"/>
              <a:gd name="adj3" fmla="val 16667"/>
            </a:avLst>
          </a:prstGeom>
          <a:solidFill>
            <a:schemeClr val="bg1"/>
          </a:solidFill>
          <a:ln w="3175">
            <a:solidFill>
              <a:srgbClr val="003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r>
              <a:rPr lang="it-IT" sz="900" dirty="0">
                <a:solidFill>
                  <a:schemeClr val="tx1"/>
                </a:solidFill>
              </a:rPr>
              <a:t>Comune B</a:t>
            </a:r>
            <a:br>
              <a:rPr lang="it-IT" sz="900" dirty="0">
                <a:solidFill>
                  <a:schemeClr val="tx1"/>
                </a:solidFill>
              </a:rPr>
            </a:br>
            <a:r>
              <a:rPr lang="it-IT" sz="900" dirty="0">
                <a:solidFill>
                  <a:schemeClr val="tx1"/>
                </a:solidFill>
              </a:rPr>
              <a:t>(con CLE)</a:t>
            </a:r>
          </a:p>
        </p:txBody>
      </p:sp>
      <p:sp>
        <p:nvSpPr>
          <p:cNvPr id="34" name="Segnaposto contenuto 2"/>
          <p:cNvSpPr>
            <a:spLocks noGrp="1"/>
          </p:cNvSpPr>
          <p:nvPr>
            <p:ph sz="half" idx="1"/>
          </p:nvPr>
        </p:nvSpPr>
        <p:spPr>
          <a:xfrm>
            <a:off x="5141499" y="2057015"/>
            <a:ext cx="2818108" cy="2431755"/>
          </a:xfrm>
        </p:spPr>
        <p:txBody>
          <a:bodyPr>
            <a:noAutofit/>
          </a:bodyPr>
          <a:lstStyle/>
          <a:p>
            <a:pPr marL="0" indent="0" defTabSz="356616" hangingPunct="0">
              <a:buNone/>
            </a:pPr>
            <a:r>
              <a:rPr lang="it-IT" sz="1600" b="1" dirty="0"/>
              <a:t>Linee Guida e applicazioni</a:t>
            </a:r>
          </a:p>
          <a:p>
            <a:pPr marL="0" indent="0" defTabSz="356616" hangingPunct="0">
              <a:buNone/>
            </a:pPr>
            <a:r>
              <a:rPr lang="it-IT" sz="1600" dirty="0"/>
              <a:t>Sistema strutturale di emergenza del Contesto Territoriale</a:t>
            </a:r>
          </a:p>
          <a:p>
            <a:pPr marL="346710" lvl="1" indent="-138684" defTabSz="356616" hangingPunct="0"/>
            <a:r>
              <a:rPr lang="it-IT" sz="1600" b="1" dirty="0"/>
              <a:t>edifici strategici </a:t>
            </a:r>
            <a:br>
              <a:rPr lang="it-IT" sz="1600" b="1" dirty="0"/>
            </a:br>
            <a:r>
              <a:rPr lang="it-IT" sz="1600" dirty="0"/>
              <a:t>(3 edifici fondamentali e COC)</a:t>
            </a:r>
          </a:p>
          <a:p>
            <a:pPr marL="346710" lvl="1" indent="-138684" defTabSz="356616" hangingPunct="0"/>
            <a:r>
              <a:rPr lang="it-IT" sz="1600" b="1" dirty="0"/>
              <a:t>aree di emergenza </a:t>
            </a:r>
            <a:br>
              <a:rPr lang="it-IT" sz="1600" b="1" dirty="0"/>
            </a:br>
            <a:r>
              <a:rPr lang="it-IT" sz="1600" dirty="0"/>
              <a:t>(aree di ricovero e di ammassamento) </a:t>
            </a:r>
          </a:p>
          <a:p>
            <a:pPr marL="346710" lvl="1" indent="-138684" defTabSz="356616" hangingPunct="0"/>
            <a:r>
              <a:rPr lang="it-IT" sz="1600" b="1" dirty="0"/>
              <a:t>infrastrutture </a:t>
            </a:r>
            <a:r>
              <a:rPr lang="it-IT" sz="1600" dirty="0"/>
              <a:t>di</a:t>
            </a:r>
            <a:r>
              <a:rPr lang="it-IT" sz="1600" b="1" dirty="0"/>
              <a:t> connessione </a:t>
            </a:r>
            <a:r>
              <a:rPr lang="it-IT" sz="1600" dirty="0"/>
              <a:t>e </a:t>
            </a:r>
            <a:r>
              <a:rPr lang="it-IT" sz="1600" b="1" dirty="0"/>
              <a:t>accessibilità</a:t>
            </a:r>
          </a:p>
        </p:txBody>
      </p:sp>
      <p:sp>
        <p:nvSpPr>
          <p:cNvPr id="35" name="Fumetto 2 34"/>
          <p:cNvSpPr/>
          <p:nvPr/>
        </p:nvSpPr>
        <p:spPr>
          <a:xfrm>
            <a:off x="1229650" y="4440423"/>
            <a:ext cx="937036" cy="613879"/>
          </a:xfrm>
          <a:prstGeom prst="wedgeRoundRectCallout">
            <a:avLst>
              <a:gd name="adj1" fmla="val 57883"/>
              <a:gd name="adj2" fmla="val -67422"/>
              <a:gd name="adj3" fmla="val 16667"/>
            </a:avLst>
          </a:prstGeom>
          <a:solidFill>
            <a:schemeClr val="bg1"/>
          </a:solidFill>
          <a:ln w="3175">
            <a:solidFill>
              <a:srgbClr val="003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r>
              <a:rPr lang="it-IT" sz="900" dirty="0">
                <a:solidFill>
                  <a:schemeClr val="tx1"/>
                </a:solidFill>
              </a:rPr>
              <a:t>Comune A di Riferimento (CR)</a:t>
            </a:r>
            <a:br>
              <a:rPr lang="it-IT" sz="900" dirty="0">
                <a:solidFill>
                  <a:schemeClr val="tx1"/>
                </a:solidFill>
              </a:rPr>
            </a:br>
            <a:r>
              <a:rPr lang="it-IT" sz="900" i="1" dirty="0">
                <a:solidFill>
                  <a:schemeClr val="tx1"/>
                </a:solidFill>
              </a:rPr>
              <a:t>(con CLE)</a:t>
            </a:r>
          </a:p>
        </p:txBody>
      </p:sp>
      <p:sp>
        <p:nvSpPr>
          <p:cNvPr id="36" name="Ovale 35"/>
          <p:cNvSpPr/>
          <p:nvPr/>
        </p:nvSpPr>
        <p:spPr>
          <a:xfrm>
            <a:off x="8029054" y="2329057"/>
            <a:ext cx="702078" cy="78008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r>
              <a:rPr lang="it-IT" sz="16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CLE</a:t>
            </a:r>
          </a:p>
        </p:txBody>
      </p:sp>
      <p:sp>
        <p:nvSpPr>
          <p:cNvPr id="33" name="Fumetto 2 32"/>
          <p:cNvSpPr/>
          <p:nvPr/>
        </p:nvSpPr>
        <p:spPr>
          <a:xfrm>
            <a:off x="1229650" y="2057015"/>
            <a:ext cx="677030" cy="355100"/>
          </a:xfrm>
          <a:prstGeom prst="wedgeRoundRectCallout">
            <a:avLst>
              <a:gd name="adj1" fmla="val 49975"/>
              <a:gd name="adj2" fmla="val 222919"/>
              <a:gd name="adj3" fmla="val 16667"/>
            </a:avLst>
          </a:prstGeom>
          <a:solidFill>
            <a:schemeClr val="bg1"/>
          </a:solidFill>
          <a:ln w="3175">
            <a:solidFill>
              <a:srgbClr val="003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r>
              <a:rPr lang="it-IT" sz="900" dirty="0">
                <a:solidFill>
                  <a:schemeClr val="tx1"/>
                </a:solidFill>
              </a:rPr>
              <a:t>Comune C</a:t>
            </a:r>
            <a:br>
              <a:rPr lang="it-IT" sz="900" dirty="0">
                <a:solidFill>
                  <a:schemeClr val="tx1"/>
                </a:solidFill>
              </a:rPr>
            </a:br>
            <a:r>
              <a:rPr lang="it-IT" sz="900" dirty="0">
                <a:solidFill>
                  <a:schemeClr val="tx1"/>
                </a:solidFill>
              </a:rPr>
              <a:t>(con CLE)</a:t>
            </a:r>
          </a:p>
        </p:txBody>
      </p:sp>
      <p:sp>
        <p:nvSpPr>
          <p:cNvPr id="4" name="Rettangolo 3"/>
          <p:cNvSpPr/>
          <p:nvPr/>
        </p:nvSpPr>
        <p:spPr>
          <a:xfrm>
            <a:off x="1244908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44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1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309164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1244908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7" name="Rectangle 45">
            <a:extLst>
              <a:ext uri="{FF2B5EF4-FFF2-40B4-BE49-F238E27FC236}">
                <a16:creationId xmlns:a16="http://schemas.microsoft.com/office/drawing/2014/main" id="{68185632-55C7-4D73-A728-5C0197514CD4}"/>
              </a:ext>
            </a:extLst>
          </p:cNvPr>
          <p:cNvSpPr/>
          <p:nvPr/>
        </p:nvSpPr>
        <p:spPr>
          <a:xfrm>
            <a:off x="6724781" y="1937969"/>
            <a:ext cx="2264435" cy="1549348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marL="222885" indent="-222885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5 Regioni del PON</a:t>
            </a:r>
          </a:p>
          <a:p>
            <a:pPr marL="222885" indent="-222885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14 Regioni e </a:t>
            </a:r>
            <a:b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</a:b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2 Province autonome</a:t>
            </a:r>
          </a:p>
          <a:p>
            <a:pPr marL="222885" indent="-222885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Direttiva di Protezione Civile</a:t>
            </a:r>
          </a:p>
          <a:p>
            <a:pPr algn="just">
              <a:buClr>
                <a:srgbClr val="1DA1A4"/>
              </a:buClr>
            </a:pPr>
            <a:endParaRPr lang="it-IT" sz="16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pic>
        <p:nvPicPr>
          <p:cNvPr id="89095" name="Picture 7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3822" y="1915583"/>
            <a:ext cx="2666322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23058" y="2070340"/>
            <a:ext cx="1796820" cy="29791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11" name="Rectangle 45">
            <a:extLst>
              <a:ext uri="{FF2B5EF4-FFF2-40B4-BE49-F238E27FC236}">
                <a16:creationId xmlns:a16="http://schemas.microsoft.com/office/drawing/2014/main" id="{A8E314F7-9A66-B642-9516-599A11AA630E}"/>
              </a:ext>
            </a:extLst>
          </p:cNvPr>
          <p:cNvSpPr/>
          <p:nvPr/>
        </p:nvSpPr>
        <p:spPr>
          <a:xfrm>
            <a:off x="6751369" y="3612408"/>
            <a:ext cx="2264435" cy="1549348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71323" tIns="35662" rIns="71323" bIns="35662">
            <a:spAutoFit/>
          </a:bodyPr>
          <a:lstStyle/>
          <a:p>
            <a:pPr>
              <a:buClr>
                <a:srgbClr val="1DA1A4"/>
              </a:buClr>
            </a:pP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Criteri adottati</a:t>
            </a:r>
          </a:p>
          <a:p>
            <a:pPr marL="222885" indent="-222885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Fonti certificate</a:t>
            </a:r>
          </a:p>
          <a:p>
            <a:pPr marL="222885" indent="-222885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Esplicitazione della metodologia</a:t>
            </a:r>
          </a:p>
          <a:p>
            <a:pPr marL="222885" indent="-222885">
              <a:buClr>
                <a:srgbClr val="1DA1A4"/>
              </a:buClr>
              <a:buFont typeface="Wingdings" panose="05000000000000000000" pitchFamily="2" charset="2"/>
              <a:buChar char="v"/>
            </a:pPr>
            <a:r>
              <a:rPr lang="it-IT" sz="160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Replicabilità</a:t>
            </a:r>
          </a:p>
          <a:p>
            <a:pPr algn="just">
              <a:buClr>
                <a:srgbClr val="1DA1A4"/>
              </a:buClr>
            </a:pPr>
            <a:endParaRPr lang="it-IT" sz="16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179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5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928010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2318845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34" name="Segnaposto contenuto 3"/>
          <p:cNvSpPr>
            <a:spLocks noGrp="1"/>
          </p:cNvSpPr>
          <p:nvPr>
            <p:ph sz="half" idx="1"/>
          </p:nvPr>
        </p:nvSpPr>
        <p:spPr>
          <a:xfrm>
            <a:off x="1274554" y="2189653"/>
            <a:ext cx="5344064" cy="2490178"/>
          </a:xfr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>
              <a:buNone/>
            </a:pPr>
            <a:r>
              <a:rPr lang="it-IT" sz="1600" b="1" dirty="0">
                <a:solidFill>
                  <a:srgbClr val="000000"/>
                </a:solidFill>
              </a:rPr>
              <a:t>Linee Guida </a:t>
            </a:r>
          </a:p>
          <a:p>
            <a:r>
              <a:rPr lang="it-IT" sz="1600" dirty="0">
                <a:solidFill>
                  <a:srgbClr val="000000"/>
                </a:solidFill>
              </a:rPr>
              <a:t>Microzonazione sismica: cedimenti differenziali</a:t>
            </a:r>
          </a:p>
          <a:p>
            <a:r>
              <a:rPr lang="it-IT" sz="1600" dirty="0">
                <a:solidFill>
                  <a:srgbClr val="000000"/>
                </a:solidFill>
              </a:rPr>
              <a:t>Aree suscettibili allagamento</a:t>
            </a:r>
          </a:p>
          <a:p>
            <a:r>
              <a:rPr lang="it-IT" sz="1600" dirty="0">
                <a:solidFill>
                  <a:srgbClr val="000000"/>
                </a:solidFill>
              </a:rPr>
              <a:t>Scenari di evento e di rischio</a:t>
            </a:r>
          </a:p>
          <a:p>
            <a:r>
              <a:rPr lang="it-IT" sz="1600" dirty="0">
                <a:solidFill>
                  <a:srgbClr val="000000"/>
                </a:solidFill>
              </a:rPr>
              <a:t>Presidio Territoriale</a:t>
            </a:r>
          </a:p>
        </p:txBody>
      </p:sp>
    </p:spTree>
    <p:extLst>
      <p:ext uri="{BB962C8B-B14F-4D97-AF65-F5344CB8AC3E}">
        <p14:creationId xmlns:p14="http://schemas.microsoft.com/office/powerpoint/2010/main" val="301655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9" name="Diapositiva think-cell" r:id="rId4" imgW="216" imgH="216" progId="TCLayout.ActiveDocument.1">
                  <p:embed/>
                </p:oleObj>
              </mc:Choice>
              <mc:Fallback>
                <p:oleObj name="Diapositiva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795835"/>
              </p:ext>
            </p:extLst>
          </p:nvPr>
        </p:nvGraphicFramePr>
        <p:xfrm>
          <a:off x="1270221" y="922693"/>
          <a:ext cx="5355595" cy="92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1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2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3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4</a:t>
                      </a:r>
                    </a:p>
                  </a:txBody>
                  <a:tcPr marL="68580" marR="68580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700" dirty="0"/>
                        <a:t>FASE 5</a:t>
                      </a:r>
                    </a:p>
                  </a:txBody>
                  <a:tcPr marL="68580" marR="68580" marT="28575" marB="285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68580" marR="68580" marT="28575" marB="2857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28575" marB="28575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Recepimento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Piani</a:t>
                      </a:r>
                    </a:p>
                  </a:txBody>
                  <a:tcPr marL="68580" marR="68580" marT="28575" marB="2857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Valutazione operatività</a:t>
                      </a:r>
                    </a:p>
                  </a:txBody>
                  <a:tcPr marL="68580" marR="68580" marT="28575" marB="28575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/>
                        <a:t>Programmazione Interventi</a:t>
                      </a:r>
                    </a:p>
                  </a:txBody>
                  <a:tcPr marL="68580" marR="68580" marT="28575" marB="2857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3392782" y="922693"/>
            <a:ext cx="1099054" cy="8960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it-IT"/>
          </a:p>
        </p:txBody>
      </p:sp>
      <p:sp>
        <p:nvSpPr>
          <p:cNvPr id="11" name="Segnaposto contenuto 3"/>
          <p:cNvSpPr txBox="1">
            <a:spLocks/>
          </p:cNvSpPr>
          <p:nvPr/>
        </p:nvSpPr>
        <p:spPr>
          <a:xfrm>
            <a:off x="1339251" y="2257245"/>
            <a:ext cx="5285836" cy="2731698"/>
          </a:xfrm>
          <a:prstGeom prst="rect">
            <a:avLst/>
          </a:prstGeom>
          <a:solidFill>
            <a:srgbClr val="92D050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71323" tIns="35662" rIns="71323" bIns="35662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600" b="1" dirty="0">
                <a:solidFill>
                  <a:srgbClr val="000000"/>
                </a:solidFill>
              </a:rPr>
              <a:t>Linee Guida</a:t>
            </a:r>
          </a:p>
          <a:p>
            <a:r>
              <a:rPr lang="it-IT" sz="1600" dirty="0">
                <a:solidFill>
                  <a:srgbClr val="000000"/>
                </a:solidFill>
              </a:rPr>
              <a:t>Selezione elementi per CT</a:t>
            </a:r>
          </a:p>
          <a:p>
            <a:r>
              <a:rPr lang="it-IT" sz="1600" dirty="0">
                <a:solidFill>
                  <a:srgbClr val="000000"/>
                </a:solidFill>
              </a:rPr>
              <a:t>Definizione delle Condizioni Limite</a:t>
            </a:r>
          </a:p>
        </p:txBody>
      </p:sp>
    </p:spTree>
    <p:extLst>
      <p:ext uri="{BB962C8B-B14F-4D97-AF65-F5344CB8AC3E}">
        <p14:creationId xmlns:p14="http://schemas.microsoft.com/office/powerpoint/2010/main" val="22344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2281</Words>
  <Application>Microsoft Macintosh PowerPoint</Application>
  <PresentationFormat>Presentazione su schermo (16:10)</PresentationFormat>
  <Paragraphs>524</Paragraphs>
  <Slides>46</Slides>
  <Notes>18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46</vt:i4>
      </vt:variant>
    </vt:vector>
  </HeadingPairs>
  <TitlesOfParts>
    <vt:vector size="58" baseType="lpstr">
      <vt:lpstr>ＭＳ Ｐゴシック</vt:lpstr>
      <vt:lpstr>Arial</vt:lpstr>
      <vt:lpstr>Arial Bold</vt:lpstr>
      <vt:lpstr>Calibri</vt:lpstr>
      <vt:lpstr>Calisto MT</vt:lpstr>
      <vt:lpstr>Segoe UI</vt:lpstr>
      <vt:lpstr>Symbol</vt:lpstr>
      <vt:lpstr>Tahoma</vt:lpstr>
      <vt:lpstr>Times New Roman</vt:lpstr>
      <vt:lpstr>Wingdings</vt:lpstr>
      <vt:lpstr>Personalizza struttura</vt:lpstr>
      <vt:lpstr>Diapositiva think-cell</vt:lpstr>
      <vt:lpstr>Presentazione standard di PowerPoint</vt:lpstr>
      <vt:lpstr>Cosa è</vt:lpstr>
      <vt:lpstr>COSA NON È</vt:lpstr>
      <vt:lpstr>Gli obiettivi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L’affiancamento</vt:lpstr>
      <vt:lpstr>Alcuni risultati</vt:lpstr>
      <vt:lpstr>Presentazione standard di PowerPoint</vt:lpstr>
      <vt:lpstr>Presentazione standard di PowerPoint</vt:lpstr>
      <vt:lpstr>OBIETTIVI GENERALI</vt:lpstr>
      <vt:lpstr>Mitigazione del rischio idrogeologico e idraulico</vt:lpstr>
      <vt:lpstr>Prevenzione non strutturale</vt:lpstr>
      <vt:lpstr>Le azioni di prevenzione non strutturale  previste nel Programma </vt:lpstr>
      <vt:lpstr>Supporto al DPC per la realizzazione del Programma: RTI – Fondazione CIMA</vt:lpstr>
      <vt:lpstr> Caratterizzazione dei Contesti Territoriali e definizione di Indicatori </vt:lpstr>
      <vt:lpstr> Mappatura della pericolosità dei fenomeni idrogeologici e idraulici non analizzati nei PAI e/o PGRA  </vt:lpstr>
      <vt:lpstr>Presentazione standard di PowerPoint</vt:lpstr>
      <vt:lpstr>Presentazione standard di PowerPoint</vt:lpstr>
      <vt:lpstr>Miglioramento della pianificazione di protezione civile comunale e intercomunale</vt:lpstr>
      <vt:lpstr>Miglioramento della pianificazione di protezione civile comunale e intercomunale</vt:lpstr>
      <vt:lpstr>Miglioramento della pianificazione di protezione civile comunale e intercomunale</vt:lpstr>
      <vt:lpstr>Miglioramento della pianificazione di protezione civile comunale e intercomunale</vt:lpstr>
      <vt:lpstr>Miglioramento della pianificazione di protezione civile comunale e intercomunale</vt:lpstr>
      <vt:lpstr>Presentazione standard di PowerPoint</vt:lpstr>
      <vt:lpstr>Casi di studio in Calabria </vt:lpstr>
      <vt:lpstr>Casi di studio in Calabria </vt:lpstr>
      <vt:lpstr>Casi di studio in Calabria </vt:lpstr>
      <vt:lpstr>Miglioramento della risposta in caso di evento</vt:lpstr>
      <vt:lpstr>Miglioramento della risposta in caso di evento</vt:lpstr>
      <vt:lpstr>Presentazione standard di PowerPoint</vt:lpstr>
      <vt:lpstr>Presentazione standard di PowerPoint</vt:lpstr>
      <vt:lpstr>Livello standard minimo di riduzione del rischio </vt:lpstr>
      <vt:lpstr>Presentazione standard di PowerPoint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Contesti Territoriali</dc:title>
  <dc:creator/>
  <cp:keywords>DPC - CNR IGAG</cp:keywords>
  <cp:lastModifiedBy/>
  <cp:revision>1</cp:revision>
  <dcterms:created xsi:type="dcterms:W3CDTF">2017-12-29T14:52:00Z</dcterms:created>
  <dcterms:modified xsi:type="dcterms:W3CDTF">2019-10-29T05:14:14Z</dcterms:modified>
</cp:coreProperties>
</file>