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2">
  <p:sldMasterIdLst>
    <p:sldMasterId id="2147483660" r:id="rId1"/>
    <p:sldMasterId id="2147483672" r:id="rId2"/>
  </p:sldMasterIdLst>
  <p:notesMasterIdLst>
    <p:notesMasterId r:id="rId24"/>
  </p:notesMasterIdLst>
  <p:sldIdLst>
    <p:sldId id="406" r:id="rId3"/>
    <p:sldId id="450" r:id="rId4"/>
    <p:sldId id="458" r:id="rId5"/>
    <p:sldId id="451" r:id="rId6"/>
    <p:sldId id="460" r:id="rId7"/>
    <p:sldId id="461" r:id="rId8"/>
    <p:sldId id="462" r:id="rId9"/>
    <p:sldId id="329" r:id="rId10"/>
    <p:sldId id="463" r:id="rId11"/>
    <p:sldId id="464" r:id="rId12"/>
    <p:sldId id="465" r:id="rId13"/>
    <p:sldId id="459" r:id="rId14"/>
    <p:sldId id="407" r:id="rId15"/>
    <p:sldId id="346" r:id="rId16"/>
    <p:sldId id="454" r:id="rId17"/>
    <p:sldId id="455" r:id="rId18"/>
    <p:sldId id="456" r:id="rId19"/>
    <p:sldId id="457" r:id="rId20"/>
    <p:sldId id="466" r:id="rId21"/>
    <p:sldId id="467" r:id="rId22"/>
    <p:sldId id="468" r:id="rId23"/>
  </p:sldIdLst>
  <p:sldSz cx="9144000" cy="5715000" type="screen16x1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A7C610"/>
    <a:srgbClr val="003466"/>
    <a:srgbClr val="DA6D00"/>
    <a:srgbClr val="FFAB57"/>
    <a:srgbClr val="E4E4E4"/>
    <a:srgbClr val="953735"/>
    <a:srgbClr val="558ED5"/>
    <a:srgbClr val="F9D60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7" autoAdjust="0"/>
    <p:restoredTop sz="71483" autoAdjust="0"/>
  </p:normalViewPr>
  <p:slideViewPr>
    <p:cSldViewPr>
      <p:cViewPr varScale="1">
        <p:scale>
          <a:sx n="96" d="100"/>
          <a:sy n="96" d="100"/>
        </p:scale>
        <p:origin x="1984" y="168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85F10F-8F9B-407C-AC46-73B81C3D35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D87F97F-A293-441E-A352-F77FABF2B809}">
      <dgm:prSet phldrT="[Testo]"/>
      <dgm:spPr/>
      <dgm:t>
        <a:bodyPr/>
        <a:lstStyle/>
        <a:p>
          <a:r>
            <a:rPr lang="it-IT" dirty="0"/>
            <a:t>In Occasione degli eventi emergenziali di cui all’art.7 c. 1 lett. b) e c), il Prefetto…</a:t>
          </a:r>
        </a:p>
      </dgm:t>
    </dgm:pt>
    <dgm:pt modelId="{98581998-8408-40EB-8F00-3163218EDC74}" type="parTrans" cxnId="{507E9482-D346-4BAF-BB5C-3CBF9630E84E}">
      <dgm:prSet/>
      <dgm:spPr/>
      <dgm:t>
        <a:bodyPr/>
        <a:lstStyle/>
        <a:p>
          <a:endParaRPr lang="it-IT"/>
        </a:p>
      </dgm:t>
    </dgm:pt>
    <dgm:pt modelId="{3018BAB1-E94F-41E8-8B9E-17A917E98BCB}" type="sibTrans" cxnId="{507E9482-D346-4BAF-BB5C-3CBF9630E84E}">
      <dgm:prSet/>
      <dgm:spPr/>
      <dgm:t>
        <a:bodyPr/>
        <a:lstStyle/>
        <a:p>
          <a:endParaRPr lang="it-IT"/>
        </a:p>
      </dgm:t>
    </dgm:pt>
    <dgm:pt modelId="{8584686D-01D4-4137-9CBD-8F6FD9EA5439}">
      <dgm:prSet phldrT="[Testo]" custT="1"/>
      <dgm:spPr/>
      <dgm:t>
        <a:bodyPr/>
        <a:lstStyle/>
        <a:p>
          <a:r>
            <a:rPr lang="it-IT" sz="1800" dirty="0"/>
            <a:t>Assicura un costante flusso di informazioni….</a:t>
          </a:r>
        </a:p>
      </dgm:t>
    </dgm:pt>
    <dgm:pt modelId="{2097701F-0338-4C81-AEB7-11AD8C3FC6C4}" type="parTrans" cxnId="{2E9EB431-ACE2-4AF4-8ADD-77752317B241}">
      <dgm:prSet/>
      <dgm:spPr/>
      <dgm:t>
        <a:bodyPr/>
        <a:lstStyle/>
        <a:p>
          <a:endParaRPr lang="it-IT"/>
        </a:p>
      </dgm:t>
    </dgm:pt>
    <dgm:pt modelId="{36E7C34F-FEDA-4DD1-97AF-D1528A5F27C2}" type="sibTrans" cxnId="{2E9EB431-ACE2-4AF4-8ADD-77752317B241}">
      <dgm:prSet/>
      <dgm:spPr/>
      <dgm:t>
        <a:bodyPr/>
        <a:lstStyle/>
        <a:p>
          <a:endParaRPr lang="it-IT"/>
        </a:p>
      </dgm:t>
    </dgm:pt>
    <dgm:pt modelId="{0976A2B1-D3C1-4244-85F3-1E1879C6B6EB}">
      <dgm:prSet phldrT="[Testo]"/>
      <dgm:spPr/>
      <dgm:t>
        <a:bodyPr/>
        <a:lstStyle/>
        <a:p>
          <a:r>
            <a:rPr lang="it-IT" dirty="0"/>
            <a:t>Il Prefetto, ai fini dello svolgimento dei compiti di cui in precedenza e per il coordinamento dei servizi di emergenza a </a:t>
          </a:r>
          <a:r>
            <a:rPr lang="it-IT" b="1" dirty="0">
              <a:solidFill>
                <a:srgbClr val="FFFF00"/>
              </a:solidFill>
            </a:rPr>
            <a:t>livello provinciale</a:t>
          </a:r>
          <a:r>
            <a:rPr lang="it-IT" dirty="0"/>
            <a:t>, adotta tutti i provvedimenti di propria competenza necessari ad assicurare i primi soccorsi a livello provinciale, comunale e di ambito….</a:t>
          </a:r>
        </a:p>
      </dgm:t>
    </dgm:pt>
    <dgm:pt modelId="{4B0EDFA0-52C3-4D74-8D13-81E2431069C4}" type="parTrans" cxnId="{24B11DE9-9AF8-43D5-8CDD-24EAEC134812}">
      <dgm:prSet/>
      <dgm:spPr/>
      <dgm:t>
        <a:bodyPr/>
        <a:lstStyle/>
        <a:p>
          <a:endParaRPr lang="it-IT"/>
        </a:p>
      </dgm:t>
    </dgm:pt>
    <dgm:pt modelId="{80FB9EFD-92C1-4602-B726-26C614EC962F}" type="sibTrans" cxnId="{24B11DE9-9AF8-43D5-8CDD-24EAEC134812}">
      <dgm:prSet/>
      <dgm:spPr/>
      <dgm:t>
        <a:bodyPr/>
        <a:lstStyle/>
        <a:p>
          <a:endParaRPr lang="it-IT"/>
        </a:p>
      </dgm:t>
    </dgm:pt>
    <dgm:pt modelId="{0199AE63-78D4-4419-87A5-7BC930036D47}">
      <dgm:prSet phldrT="[Testo]" custT="1"/>
      <dgm:spPr/>
      <dgm:t>
        <a:bodyPr/>
        <a:lstStyle/>
        <a:p>
          <a:r>
            <a:rPr lang="it-IT" sz="1800" dirty="0"/>
            <a:t>Assume la direzione unitaria di tutti i servizi di emergenza da attivare a livello provinciale …. </a:t>
          </a:r>
          <a:r>
            <a:rPr lang="it-IT" sz="1800" b="1" dirty="0"/>
            <a:t>Coordinandoli</a:t>
          </a:r>
          <a:r>
            <a:rPr lang="it-IT" sz="1800" dirty="0"/>
            <a:t> con gli interventi messi in atto dai comuni interessati</a:t>
          </a:r>
        </a:p>
      </dgm:t>
    </dgm:pt>
    <dgm:pt modelId="{91DA4CC3-42C7-4C17-86C1-BD1E637B7C5B}" type="parTrans" cxnId="{8DEADEB0-E142-4C04-B8E7-766A7209433C}">
      <dgm:prSet/>
      <dgm:spPr/>
      <dgm:t>
        <a:bodyPr/>
        <a:lstStyle/>
        <a:p>
          <a:endParaRPr lang="it-IT"/>
        </a:p>
      </dgm:t>
    </dgm:pt>
    <dgm:pt modelId="{0E4D1537-B8A1-4D3B-B858-C7D36E6E98B7}" type="sibTrans" cxnId="{8DEADEB0-E142-4C04-B8E7-766A7209433C}">
      <dgm:prSet/>
      <dgm:spPr/>
      <dgm:t>
        <a:bodyPr/>
        <a:lstStyle/>
        <a:p>
          <a:endParaRPr lang="it-IT"/>
        </a:p>
      </dgm:t>
    </dgm:pt>
    <dgm:pt modelId="{0A83CF5D-D6D6-4CAF-939D-56ACB4BEF2A7}" type="pres">
      <dgm:prSet presAssocID="{E685F10F-8F9B-407C-AC46-73B81C3D3551}" presName="linear" presStyleCnt="0">
        <dgm:presLayoutVars>
          <dgm:animLvl val="lvl"/>
          <dgm:resizeHandles val="exact"/>
        </dgm:presLayoutVars>
      </dgm:prSet>
      <dgm:spPr/>
    </dgm:pt>
    <dgm:pt modelId="{EA0C8970-6E84-47F1-8C62-5B3750361182}" type="pres">
      <dgm:prSet presAssocID="{1D87F97F-A293-441E-A352-F77FABF2B809}" presName="parentText" presStyleLbl="node1" presStyleIdx="0" presStyleCnt="2" custScaleY="45865">
        <dgm:presLayoutVars>
          <dgm:chMax val="0"/>
          <dgm:bulletEnabled val="1"/>
        </dgm:presLayoutVars>
      </dgm:prSet>
      <dgm:spPr/>
    </dgm:pt>
    <dgm:pt modelId="{941C6212-FC5F-418F-BD93-1B40B4980F30}" type="pres">
      <dgm:prSet presAssocID="{1D87F97F-A293-441E-A352-F77FABF2B809}" presName="childText" presStyleLbl="revTx" presStyleIdx="0" presStyleCnt="1">
        <dgm:presLayoutVars>
          <dgm:bulletEnabled val="1"/>
        </dgm:presLayoutVars>
      </dgm:prSet>
      <dgm:spPr/>
    </dgm:pt>
    <dgm:pt modelId="{C3D19A9E-22A6-48B6-9D81-227DFE280844}" type="pres">
      <dgm:prSet presAssocID="{0976A2B1-D3C1-4244-85F3-1E1879C6B6EB}" presName="parentText" presStyleLbl="node1" presStyleIdx="1" presStyleCnt="2" custScaleY="75027">
        <dgm:presLayoutVars>
          <dgm:chMax val="0"/>
          <dgm:bulletEnabled val="1"/>
        </dgm:presLayoutVars>
      </dgm:prSet>
      <dgm:spPr/>
    </dgm:pt>
  </dgm:ptLst>
  <dgm:cxnLst>
    <dgm:cxn modelId="{C2C8D02C-0CFB-4A1C-9F2F-B68EC2F05C5A}" type="presOf" srcId="{E685F10F-8F9B-407C-AC46-73B81C3D3551}" destId="{0A83CF5D-D6D6-4CAF-939D-56ACB4BEF2A7}" srcOrd="0" destOrd="0" presId="urn:microsoft.com/office/officeart/2005/8/layout/vList2"/>
    <dgm:cxn modelId="{5535FF2F-BFAB-4B09-82D8-800A123CBD4E}" type="presOf" srcId="{1D87F97F-A293-441E-A352-F77FABF2B809}" destId="{EA0C8970-6E84-47F1-8C62-5B3750361182}" srcOrd="0" destOrd="0" presId="urn:microsoft.com/office/officeart/2005/8/layout/vList2"/>
    <dgm:cxn modelId="{2E9EB431-ACE2-4AF4-8ADD-77752317B241}" srcId="{1D87F97F-A293-441E-A352-F77FABF2B809}" destId="{8584686D-01D4-4137-9CBD-8F6FD9EA5439}" srcOrd="0" destOrd="0" parTransId="{2097701F-0338-4C81-AEB7-11AD8C3FC6C4}" sibTransId="{36E7C34F-FEDA-4DD1-97AF-D1528A5F27C2}"/>
    <dgm:cxn modelId="{0DD14D63-A486-43A8-BE10-A9A6D7D72267}" type="presOf" srcId="{0199AE63-78D4-4419-87A5-7BC930036D47}" destId="{941C6212-FC5F-418F-BD93-1B40B4980F30}" srcOrd="0" destOrd="1" presId="urn:microsoft.com/office/officeart/2005/8/layout/vList2"/>
    <dgm:cxn modelId="{507E9482-D346-4BAF-BB5C-3CBF9630E84E}" srcId="{E685F10F-8F9B-407C-AC46-73B81C3D3551}" destId="{1D87F97F-A293-441E-A352-F77FABF2B809}" srcOrd="0" destOrd="0" parTransId="{98581998-8408-40EB-8F00-3163218EDC74}" sibTransId="{3018BAB1-E94F-41E8-8B9E-17A917E98BCB}"/>
    <dgm:cxn modelId="{8DEADEB0-E142-4C04-B8E7-766A7209433C}" srcId="{1D87F97F-A293-441E-A352-F77FABF2B809}" destId="{0199AE63-78D4-4419-87A5-7BC930036D47}" srcOrd="1" destOrd="0" parTransId="{91DA4CC3-42C7-4C17-86C1-BD1E637B7C5B}" sibTransId="{0E4D1537-B8A1-4D3B-B858-C7D36E6E98B7}"/>
    <dgm:cxn modelId="{B6E92CE1-8800-44C1-9033-5A294994317E}" type="presOf" srcId="{8584686D-01D4-4137-9CBD-8F6FD9EA5439}" destId="{941C6212-FC5F-418F-BD93-1B40B4980F30}" srcOrd="0" destOrd="0" presId="urn:microsoft.com/office/officeart/2005/8/layout/vList2"/>
    <dgm:cxn modelId="{24B11DE9-9AF8-43D5-8CDD-24EAEC134812}" srcId="{E685F10F-8F9B-407C-AC46-73B81C3D3551}" destId="{0976A2B1-D3C1-4244-85F3-1E1879C6B6EB}" srcOrd="1" destOrd="0" parTransId="{4B0EDFA0-52C3-4D74-8D13-81E2431069C4}" sibTransId="{80FB9EFD-92C1-4602-B726-26C614EC962F}"/>
    <dgm:cxn modelId="{530490F6-DF50-43D6-BFF0-93BDBDD76898}" type="presOf" srcId="{0976A2B1-D3C1-4244-85F3-1E1879C6B6EB}" destId="{C3D19A9E-22A6-48B6-9D81-227DFE280844}" srcOrd="0" destOrd="0" presId="urn:microsoft.com/office/officeart/2005/8/layout/vList2"/>
    <dgm:cxn modelId="{DB81E1D1-2CEA-4D4E-8D80-833488B2E8BD}" type="presParOf" srcId="{0A83CF5D-D6D6-4CAF-939D-56ACB4BEF2A7}" destId="{EA0C8970-6E84-47F1-8C62-5B3750361182}" srcOrd="0" destOrd="0" presId="urn:microsoft.com/office/officeart/2005/8/layout/vList2"/>
    <dgm:cxn modelId="{13F6FBE7-FA96-4DE8-93A4-13D8AA9CF984}" type="presParOf" srcId="{0A83CF5D-D6D6-4CAF-939D-56ACB4BEF2A7}" destId="{941C6212-FC5F-418F-BD93-1B40B4980F30}" srcOrd="1" destOrd="0" presId="urn:microsoft.com/office/officeart/2005/8/layout/vList2"/>
    <dgm:cxn modelId="{4C37C69A-8003-426D-AB74-063345350778}" type="presParOf" srcId="{0A83CF5D-D6D6-4CAF-939D-56ACB4BEF2A7}" destId="{C3D19A9E-22A6-48B6-9D81-227DFE280844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685F10F-8F9B-407C-AC46-73B81C3D355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1D87F97F-A293-441E-A352-F77FABF2B809}">
      <dgm:prSet phldrT="[Testo]"/>
      <dgm:spPr/>
      <dgm:t>
        <a:bodyPr/>
        <a:lstStyle/>
        <a:p>
          <a:r>
            <a:rPr lang="it-IT" dirty="0"/>
            <a:t>Lo svolgimento, in ambito comunale, delle attività di pianificazione di protezione civile e di direzione dei soccorsi con riferimento alle strutture di appartenenza.</a:t>
          </a:r>
        </a:p>
      </dgm:t>
    </dgm:pt>
    <dgm:pt modelId="{98581998-8408-40EB-8F00-3163218EDC74}" type="parTrans" cxnId="{507E9482-D346-4BAF-BB5C-3CBF9630E84E}">
      <dgm:prSet/>
      <dgm:spPr/>
      <dgm:t>
        <a:bodyPr/>
        <a:lstStyle/>
        <a:p>
          <a:endParaRPr lang="it-IT"/>
        </a:p>
      </dgm:t>
    </dgm:pt>
    <dgm:pt modelId="{3018BAB1-E94F-41E8-8B9E-17A917E98BCB}" type="sibTrans" cxnId="{507E9482-D346-4BAF-BB5C-3CBF9630E84E}">
      <dgm:prSet/>
      <dgm:spPr/>
      <dgm:t>
        <a:bodyPr/>
        <a:lstStyle/>
        <a:p>
          <a:endParaRPr lang="it-IT"/>
        </a:p>
      </dgm:t>
    </dgm:pt>
    <dgm:pt modelId="{0976A2B1-D3C1-4244-85F3-1E1879C6B6EB}">
      <dgm:prSet phldrT="[Testo]"/>
      <dgm:spPr/>
      <dgm:t>
        <a:bodyPr/>
        <a:lstStyle/>
        <a:p>
          <a:r>
            <a:rPr lang="it-IT" dirty="0"/>
            <a:t>Per lo svolgimento della funzione di cui sopra, i Comuni, anche in forma associata, …, provvedono</a:t>
          </a:r>
        </a:p>
      </dgm:t>
    </dgm:pt>
    <dgm:pt modelId="{4B0EDFA0-52C3-4D74-8D13-81E2431069C4}" type="parTrans" cxnId="{24B11DE9-9AF8-43D5-8CDD-24EAEC134812}">
      <dgm:prSet/>
      <dgm:spPr/>
      <dgm:t>
        <a:bodyPr/>
        <a:lstStyle/>
        <a:p>
          <a:endParaRPr lang="it-IT"/>
        </a:p>
      </dgm:t>
    </dgm:pt>
    <dgm:pt modelId="{80FB9EFD-92C1-4602-B726-26C614EC962F}" type="sibTrans" cxnId="{24B11DE9-9AF8-43D5-8CDD-24EAEC134812}">
      <dgm:prSet/>
      <dgm:spPr/>
      <dgm:t>
        <a:bodyPr/>
        <a:lstStyle/>
        <a:p>
          <a:endParaRPr lang="it-IT"/>
        </a:p>
      </dgm:t>
    </dgm:pt>
    <dgm:pt modelId="{F8D5D4FF-8BE7-4902-B956-6BD510D6559F}">
      <dgm:prSet phldrT="[Testo]" custT="1"/>
      <dgm:spPr/>
      <dgm:t>
        <a:bodyPr/>
        <a:lstStyle/>
        <a:p>
          <a:r>
            <a:rPr lang="it-IT" sz="1200" dirty="0"/>
            <a:t>all'adozione di tutti i provvedimenti, compresi quelli relativi alla pianificazione dell'emergenza, necessari ad assicurare i primi soccorsi in caso di eventi calamitosi in ambito comunale;</a:t>
          </a:r>
        </a:p>
      </dgm:t>
    </dgm:pt>
    <dgm:pt modelId="{29C17EA5-ED3C-4E0B-9E59-105CF7415F3E}" type="parTrans" cxnId="{50FFC922-F5F0-4DF0-AA37-B37436B4550F}">
      <dgm:prSet/>
      <dgm:spPr/>
      <dgm:t>
        <a:bodyPr/>
        <a:lstStyle/>
        <a:p>
          <a:endParaRPr lang="it-IT"/>
        </a:p>
      </dgm:t>
    </dgm:pt>
    <dgm:pt modelId="{5CB5D8ED-FBC3-4472-96B1-A5A09F57DEBD}" type="sibTrans" cxnId="{50FFC922-F5F0-4DF0-AA37-B37436B4550F}">
      <dgm:prSet/>
      <dgm:spPr/>
      <dgm:t>
        <a:bodyPr/>
        <a:lstStyle/>
        <a:p>
          <a:endParaRPr lang="it-IT"/>
        </a:p>
      </dgm:t>
    </dgm:pt>
    <dgm:pt modelId="{31A5C372-E2A0-41B2-B93A-4B8A412B300F}">
      <dgm:prSet phldrT="[Testo]" custT="1"/>
      <dgm:spPr/>
      <dgm:t>
        <a:bodyPr/>
        <a:lstStyle/>
        <a:p>
          <a:r>
            <a:rPr lang="it-IT" sz="1200" dirty="0"/>
            <a:t>alla predisposizione dei piani comunali o di ambito…..</a:t>
          </a:r>
        </a:p>
      </dgm:t>
    </dgm:pt>
    <dgm:pt modelId="{FD76D8E1-05A6-430A-9AF6-7727F66C17A8}" type="parTrans" cxnId="{22AC8D38-88E1-4A8F-9A07-BD6EC567BB20}">
      <dgm:prSet/>
      <dgm:spPr/>
      <dgm:t>
        <a:bodyPr/>
        <a:lstStyle/>
        <a:p>
          <a:endParaRPr lang="it-IT"/>
        </a:p>
      </dgm:t>
    </dgm:pt>
    <dgm:pt modelId="{844741A5-E11A-4484-8C9A-11BC58388C26}" type="sibTrans" cxnId="{22AC8D38-88E1-4A8F-9A07-BD6EC567BB20}">
      <dgm:prSet/>
      <dgm:spPr/>
      <dgm:t>
        <a:bodyPr/>
        <a:lstStyle/>
        <a:p>
          <a:endParaRPr lang="it-IT"/>
        </a:p>
      </dgm:t>
    </dgm:pt>
    <dgm:pt modelId="{467E4FA7-37F2-4719-8CE0-C343DFE221A6}">
      <dgm:prSet phldrT="[Testo]"/>
      <dgm:spPr/>
      <dgm:t>
        <a:bodyPr vert="horz"/>
        <a:lstStyle/>
        <a:p>
          <a:r>
            <a:rPr lang="it-IT" dirty="0"/>
            <a:t>Il Sindaco, per finalità di protezione civile è responsabile, altresì</a:t>
          </a:r>
        </a:p>
      </dgm:t>
    </dgm:pt>
    <dgm:pt modelId="{96E9971B-BBB7-4055-9C3C-3F0B5E374D28}" type="parTrans" cxnId="{7C72EB89-C5BE-4972-B836-D2D2965F307E}">
      <dgm:prSet/>
      <dgm:spPr/>
      <dgm:t>
        <a:bodyPr/>
        <a:lstStyle/>
        <a:p>
          <a:endParaRPr lang="it-IT"/>
        </a:p>
      </dgm:t>
    </dgm:pt>
    <dgm:pt modelId="{F2FF62F2-E022-461C-B4C9-B9DF3BE8A22B}" type="sibTrans" cxnId="{7C72EB89-C5BE-4972-B836-D2D2965F307E}">
      <dgm:prSet/>
      <dgm:spPr/>
      <dgm:t>
        <a:bodyPr/>
        <a:lstStyle/>
        <a:p>
          <a:endParaRPr lang="it-IT"/>
        </a:p>
      </dgm:t>
    </dgm:pt>
    <dgm:pt modelId="{7E7DCB70-F0F6-408A-8D85-8C3F8E3E96AC}">
      <dgm:prSet phldrT="[Testo]" custT="1"/>
      <dgm:spPr/>
      <dgm:t>
        <a:bodyPr/>
        <a:lstStyle/>
        <a:p>
          <a:r>
            <a:rPr lang="it-IT" sz="1200" dirty="0"/>
            <a:t>del coordinamento delle attività di assistenza alla popolazione colpita nel proprio territorio a cura del Comune, che provvede ai primi interventi necessari e da' attuazione a quanto previsto dalla pianificazione di protezione civile, ….</a:t>
          </a:r>
        </a:p>
      </dgm:t>
    </dgm:pt>
    <dgm:pt modelId="{40EF4E8E-0997-49B5-AB73-7DF6B2917069}" type="parTrans" cxnId="{64CCC28C-E3EB-446E-9B45-BEE1F1013F23}">
      <dgm:prSet/>
      <dgm:spPr/>
      <dgm:t>
        <a:bodyPr/>
        <a:lstStyle/>
        <a:p>
          <a:endParaRPr lang="it-IT"/>
        </a:p>
      </dgm:t>
    </dgm:pt>
    <dgm:pt modelId="{ACA1ED5A-5E53-496C-A8C2-CADB0E11AC6D}" type="sibTrans" cxnId="{64CCC28C-E3EB-446E-9B45-BEE1F1013F23}">
      <dgm:prSet/>
      <dgm:spPr/>
      <dgm:t>
        <a:bodyPr/>
        <a:lstStyle/>
        <a:p>
          <a:endParaRPr lang="it-IT"/>
        </a:p>
      </dgm:t>
    </dgm:pt>
    <dgm:pt modelId="{09065A9A-23BE-411C-8779-62A855C1ACBD}">
      <dgm:prSet phldrT="[Testo]"/>
      <dgm:spPr/>
      <dgm:t>
        <a:bodyPr/>
        <a:lstStyle/>
        <a:p>
          <a:r>
            <a:rPr lang="it-IT" dirty="0"/>
            <a:t>Quando la calamità naturale o l'evento non possono essere fronteggiati con i mezzi a disposizione del comune o di quanto previsto nell'ambito della pianificazione di cui all'articolo 18, il Sindaco chiede l'intervento di altre forze e strutture operative regionali alla Regione e di forze e strutture operative nazionali al Prefetto</a:t>
          </a:r>
        </a:p>
      </dgm:t>
    </dgm:pt>
    <dgm:pt modelId="{258A796F-2619-481A-A376-B58744FE0233}" type="parTrans" cxnId="{3D1335E9-3F82-4762-8270-A4F0ABA3D1C4}">
      <dgm:prSet/>
      <dgm:spPr/>
      <dgm:t>
        <a:bodyPr/>
        <a:lstStyle/>
        <a:p>
          <a:endParaRPr lang="it-IT"/>
        </a:p>
      </dgm:t>
    </dgm:pt>
    <dgm:pt modelId="{F026380A-8767-49BB-8F1D-7BC7014B4C14}" type="sibTrans" cxnId="{3D1335E9-3F82-4762-8270-A4F0ABA3D1C4}">
      <dgm:prSet/>
      <dgm:spPr/>
      <dgm:t>
        <a:bodyPr/>
        <a:lstStyle/>
        <a:p>
          <a:endParaRPr lang="it-IT"/>
        </a:p>
      </dgm:t>
    </dgm:pt>
    <dgm:pt modelId="{0A83CF5D-D6D6-4CAF-939D-56ACB4BEF2A7}" type="pres">
      <dgm:prSet presAssocID="{E685F10F-8F9B-407C-AC46-73B81C3D3551}" presName="linear" presStyleCnt="0">
        <dgm:presLayoutVars>
          <dgm:animLvl val="lvl"/>
          <dgm:resizeHandles val="exact"/>
        </dgm:presLayoutVars>
      </dgm:prSet>
      <dgm:spPr/>
    </dgm:pt>
    <dgm:pt modelId="{EA0C8970-6E84-47F1-8C62-5B3750361182}" type="pres">
      <dgm:prSet presAssocID="{1D87F97F-A293-441E-A352-F77FABF2B809}" presName="parentText" presStyleLbl="node1" presStyleIdx="0" presStyleCnt="4" custScaleY="61312">
        <dgm:presLayoutVars>
          <dgm:chMax val="0"/>
          <dgm:bulletEnabled val="1"/>
        </dgm:presLayoutVars>
      </dgm:prSet>
      <dgm:spPr/>
    </dgm:pt>
    <dgm:pt modelId="{F6DF76D7-41EE-47FD-B321-9D6B2787A11E}" type="pres">
      <dgm:prSet presAssocID="{3018BAB1-E94F-41E8-8B9E-17A917E98BCB}" presName="spacer" presStyleCnt="0"/>
      <dgm:spPr/>
    </dgm:pt>
    <dgm:pt modelId="{C3D19A9E-22A6-48B6-9D81-227DFE280844}" type="pres">
      <dgm:prSet presAssocID="{0976A2B1-D3C1-4244-85F3-1E1879C6B6EB}" presName="parentText" presStyleLbl="node1" presStyleIdx="1" presStyleCnt="4" custScaleY="67702">
        <dgm:presLayoutVars>
          <dgm:chMax val="0"/>
          <dgm:bulletEnabled val="1"/>
        </dgm:presLayoutVars>
      </dgm:prSet>
      <dgm:spPr/>
    </dgm:pt>
    <dgm:pt modelId="{1C4D397B-B52C-43A3-86BD-E41D9BB09513}" type="pres">
      <dgm:prSet presAssocID="{0976A2B1-D3C1-4244-85F3-1E1879C6B6EB}" presName="childText" presStyleLbl="revTx" presStyleIdx="0" presStyleCnt="2">
        <dgm:presLayoutVars>
          <dgm:bulletEnabled val="1"/>
        </dgm:presLayoutVars>
      </dgm:prSet>
      <dgm:spPr/>
    </dgm:pt>
    <dgm:pt modelId="{F1E83EB2-BD2D-4DB0-99F2-6148669B8000}" type="pres">
      <dgm:prSet presAssocID="{467E4FA7-37F2-4719-8CE0-C343DFE221A6}" presName="parentText" presStyleLbl="node1" presStyleIdx="2" presStyleCnt="4" custScaleY="54534">
        <dgm:presLayoutVars>
          <dgm:chMax val="0"/>
          <dgm:bulletEnabled val="1"/>
        </dgm:presLayoutVars>
      </dgm:prSet>
      <dgm:spPr>
        <a:xfrm>
          <a:off x="0" y="3044300"/>
          <a:ext cx="8229600" cy="534170"/>
        </a:xfrm>
      </dgm:spPr>
    </dgm:pt>
    <dgm:pt modelId="{357C1EDC-4C8A-4DBA-AF76-D5193B340A0E}" type="pres">
      <dgm:prSet presAssocID="{467E4FA7-37F2-4719-8CE0-C343DFE221A6}" presName="childText" presStyleLbl="revTx" presStyleIdx="1" presStyleCnt="2">
        <dgm:presLayoutVars>
          <dgm:bulletEnabled val="1"/>
        </dgm:presLayoutVars>
      </dgm:prSet>
      <dgm:spPr/>
    </dgm:pt>
    <dgm:pt modelId="{C2E3EC4A-A6CC-41F7-A610-F251AEF00AEC}" type="pres">
      <dgm:prSet presAssocID="{09065A9A-23BE-411C-8779-62A855C1ACBD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E7C1A90D-564B-40B2-8CF4-F8CFFD9C2820}" type="presOf" srcId="{31A5C372-E2A0-41B2-B93A-4B8A412B300F}" destId="{1C4D397B-B52C-43A3-86BD-E41D9BB09513}" srcOrd="0" destOrd="1" presId="urn:microsoft.com/office/officeart/2005/8/layout/vList2"/>
    <dgm:cxn modelId="{23D4971D-2B07-431C-9001-82AFF8003FFA}" type="presOf" srcId="{F8D5D4FF-8BE7-4902-B956-6BD510D6559F}" destId="{1C4D397B-B52C-43A3-86BD-E41D9BB09513}" srcOrd="0" destOrd="0" presId="urn:microsoft.com/office/officeart/2005/8/layout/vList2"/>
    <dgm:cxn modelId="{50FFC922-F5F0-4DF0-AA37-B37436B4550F}" srcId="{0976A2B1-D3C1-4244-85F3-1E1879C6B6EB}" destId="{F8D5D4FF-8BE7-4902-B956-6BD510D6559F}" srcOrd="0" destOrd="0" parTransId="{29C17EA5-ED3C-4E0B-9E59-105CF7415F3E}" sibTransId="{5CB5D8ED-FBC3-4472-96B1-A5A09F57DEBD}"/>
    <dgm:cxn modelId="{C2C8D02C-0CFB-4A1C-9F2F-B68EC2F05C5A}" type="presOf" srcId="{E685F10F-8F9B-407C-AC46-73B81C3D3551}" destId="{0A83CF5D-D6D6-4CAF-939D-56ACB4BEF2A7}" srcOrd="0" destOrd="0" presId="urn:microsoft.com/office/officeart/2005/8/layout/vList2"/>
    <dgm:cxn modelId="{5535FF2F-BFAB-4B09-82D8-800A123CBD4E}" type="presOf" srcId="{1D87F97F-A293-441E-A352-F77FABF2B809}" destId="{EA0C8970-6E84-47F1-8C62-5B3750361182}" srcOrd="0" destOrd="0" presId="urn:microsoft.com/office/officeart/2005/8/layout/vList2"/>
    <dgm:cxn modelId="{22AC8D38-88E1-4A8F-9A07-BD6EC567BB20}" srcId="{0976A2B1-D3C1-4244-85F3-1E1879C6B6EB}" destId="{31A5C372-E2A0-41B2-B93A-4B8A412B300F}" srcOrd="1" destOrd="0" parTransId="{FD76D8E1-05A6-430A-9AF6-7727F66C17A8}" sibTransId="{844741A5-E11A-4484-8C9A-11BC58388C26}"/>
    <dgm:cxn modelId="{8EA2A17E-9669-42D3-9A11-DA2518C54628}" type="presOf" srcId="{467E4FA7-37F2-4719-8CE0-C343DFE221A6}" destId="{F1E83EB2-BD2D-4DB0-99F2-6148669B8000}" srcOrd="0" destOrd="0" presId="urn:microsoft.com/office/officeart/2005/8/layout/vList2"/>
    <dgm:cxn modelId="{507E9482-D346-4BAF-BB5C-3CBF9630E84E}" srcId="{E685F10F-8F9B-407C-AC46-73B81C3D3551}" destId="{1D87F97F-A293-441E-A352-F77FABF2B809}" srcOrd="0" destOrd="0" parTransId="{98581998-8408-40EB-8F00-3163218EDC74}" sibTransId="{3018BAB1-E94F-41E8-8B9E-17A917E98BCB}"/>
    <dgm:cxn modelId="{7C72EB89-C5BE-4972-B836-D2D2965F307E}" srcId="{E685F10F-8F9B-407C-AC46-73B81C3D3551}" destId="{467E4FA7-37F2-4719-8CE0-C343DFE221A6}" srcOrd="2" destOrd="0" parTransId="{96E9971B-BBB7-4055-9C3C-3F0B5E374D28}" sibTransId="{F2FF62F2-E022-461C-B4C9-B9DF3BE8A22B}"/>
    <dgm:cxn modelId="{64CCC28C-E3EB-446E-9B45-BEE1F1013F23}" srcId="{467E4FA7-37F2-4719-8CE0-C343DFE221A6}" destId="{7E7DCB70-F0F6-408A-8D85-8C3F8E3E96AC}" srcOrd="0" destOrd="0" parTransId="{40EF4E8E-0997-49B5-AB73-7DF6B2917069}" sibTransId="{ACA1ED5A-5E53-496C-A8C2-CADB0E11AC6D}"/>
    <dgm:cxn modelId="{BD5AC98E-23E5-4C55-97CD-BCC41A988B08}" type="presOf" srcId="{09065A9A-23BE-411C-8779-62A855C1ACBD}" destId="{C2E3EC4A-A6CC-41F7-A610-F251AEF00AEC}" srcOrd="0" destOrd="0" presId="urn:microsoft.com/office/officeart/2005/8/layout/vList2"/>
    <dgm:cxn modelId="{D631CBB6-CF3E-4E5A-B9BF-2A6F4C728296}" type="presOf" srcId="{7E7DCB70-F0F6-408A-8D85-8C3F8E3E96AC}" destId="{357C1EDC-4C8A-4DBA-AF76-D5193B340A0E}" srcOrd="0" destOrd="0" presId="urn:microsoft.com/office/officeart/2005/8/layout/vList2"/>
    <dgm:cxn modelId="{24B11DE9-9AF8-43D5-8CDD-24EAEC134812}" srcId="{E685F10F-8F9B-407C-AC46-73B81C3D3551}" destId="{0976A2B1-D3C1-4244-85F3-1E1879C6B6EB}" srcOrd="1" destOrd="0" parTransId="{4B0EDFA0-52C3-4D74-8D13-81E2431069C4}" sibTransId="{80FB9EFD-92C1-4602-B726-26C614EC962F}"/>
    <dgm:cxn modelId="{3D1335E9-3F82-4762-8270-A4F0ABA3D1C4}" srcId="{E685F10F-8F9B-407C-AC46-73B81C3D3551}" destId="{09065A9A-23BE-411C-8779-62A855C1ACBD}" srcOrd="3" destOrd="0" parTransId="{258A796F-2619-481A-A376-B58744FE0233}" sibTransId="{F026380A-8767-49BB-8F1D-7BC7014B4C14}"/>
    <dgm:cxn modelId="{530490F6-DF50-43D6-BFF0-93BDBDD76898}" type="presOf" srcId="{0976A2B1-D3C1-4244-85F3-1E1879C6B6EB}" destId="{C3D19A9E-22A6-48B6-9D81-227DFE280844}" srcOrd="0" destOrd="0" presId="urn:microsoft.com/office/officeart/2005/8/layout/vList2"/>
    <dgm:cxn modelId="{DB81E1D1-2CEA-4D4E-8D80-833488B2E8BD}" type="presParOf" srcId="{0A83CF5D-D6D6-4CAF-939D-56ACB4BEF2A7}" destId="{EA0C8970-6E84-47F1-8C62-5B3750361182}" srcOrd="0" destOrd="0" presId="urn:microsoft.com/office/officeart/2005/8/layout/vList2"/>
    <dgm:cxn modelId="{83976686-B31D-4299-BCCA-8337727D08D0}" type="presParOf" srcId="{0A83CF5D-D6D6-4CAF-939D-56ACB4BEF2A7}" destId="{F6DF76D7-41EE-47FD-B321-9D6B2787A11E}" srcOrd="1" destOrd="0" presId="urn:microsoft.com/office/officeart/2005/8/layout/vList2"/>
    <dgm:cxn modelId="{4C37C69A-8003-426D-AB74-063345350778}" type="presParOf" srcId="{0A83CF5D-D6D6-4CAF-939D-56ACB4BEF2A7}" destId="{C3D19A9E-22A6-48B6-9D81-227DFE280844}" srcOrd="2" destOrd="0" presId="urn:microsoft.com/office/officeart/2005/8/layout/vList2"/>
    <dgm:cxn modelId="{9642C992-0ADC-4CCD-BCAF-92AAFED83D68}" type="presParOf" srcId="{0A83CF5D-D6D6-4CAF-939D-56ACB4BEF2A7}" destId="{1C4D397B-B52C-43A3-86BD-E41D9BB09513}" srcOrd="3" destOrd="0" presId="urn:microsoft.com/office/officeart/2005/8/layout/vList2"/>
    <dgm:cxn modelId="{7F2DA7DA-9A35-4895-B7B3-CD6A267D3A24}" type="presParOf" srcId="{0A83CF5D-D6D6-4CAF-939D-56ACB4BEF2A7}" destId="{F1E83EB2-BD2D-4DB0-99F2-6148669B8000}" srcOrd="4" destOrd="0" presId="urn:microsoft.com/office/officeart/2005/8/layout/vList2"/>
    <dgm:cxn modelId="{38B741C4-6A8F-445E-A504-76F88AA6CE6D}" type="presParOf" srcId="{0A83CF5D-D6D6-4CAF-939D-56ACB4BEF2A7}" destId="{357C1EDC-4C8A-4DBA-AF76-D5193B340A0E}" srcOrd="5" destOrd="0" presId="urn:microsoft.com/office/officeart/2005/8/layout/vList2"/>
    <dgm:cxn modelId="{B8B3B469-659A-4D46-85A8-4766040A2478}" type="presParOf" srcId="{0A83CF5D-D6D6-4CAF-939D-56ACB4BEF2A7}" destId="{C2E3EC4A-A6CC-41F7-A610-F251AEF00AEC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344B88-CA1E-4897-952E-0355463611A7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D856911D-CCE2-40A0-8034-99ECC481971B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/>
            <a:t>SEDE COM: Centro Coordinamento a Livello Provinciale</a:t>
          </a:r>
        </a:p>
      </dgm:t>
    </dgm:pt>
    <dgm:pt modelId="{64D65D6D-DFFA-453B-AFC7-55D1841E935B}" type="parTrans" cxnId="{B03B3A49-C92C-4A01-8BF7-EC3D2DC51FE3}">
      <dgm:prSet/>
      <dgm:spPr/>
      <dgm:t>
        <a:bodyPr/>
        <a:lstStyle/>
        <a:p>
          <a:endParaRPr lang="it-IT"/>
        </a:p>
      </dgm:t>
    </dgm:pt>
    <dgm:pt modelId="{F9792F91-80E6-49E2-A652-3CDADB5487E0}" type="sibTrans" cxnId="{B03B3A49-C92C-4A01-8BF7-EC3D2DC51FE3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it-IT"/>
        </a:p>
      </dgm:t>
    </dgm:pt>
    <dgm:pt modelId="{A709367D-E7E9-424D-8788-F368DDD730A9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/>
            <a:t>Il Prefetto Coordina le attività a Livello Provinciale</a:t>
          </a:r>
        </a:p>
      </dgm:t>
    </dgm:pt>
    <dgm:pt modelId="{9EE148E8-FFAC-47DC-BC9E-F452B33287F9}" type="parTrans" cxnId="{3679C50B-A9B2-4FF2-9FF6-F901A79010D6}">
      <dgm:prSet/>
      <dgm:spPr/>
      <dgm:t>
        <a:bodyPr/>
        <a:lstStyle/>
        <a:p>
          <a:endParaRPr lang="it-IT"/>
        </a:p>
      </dgm:t>
    </dgm:pt>
    <dgm:pt modelId="{287BC54E-A3D9-4E67-B220-067B2752F8DC}" type="sibTrans" cxnId="{3679C50B-A9B2-4FF2-9FF6-F901A79010D6}">
      <dgm:prSet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endParaRPr lang="it-IT"/>
        </a:p>
      </dgm:t>
    </dgm:pt>
    <dgm:pt modelId="{D5FF43B2-2AAD-4CB5-B98B-96D967144091}">
      <dgm:prSet phldrT="[Testo]"/>
      <dgm:spPr>
        <a:solidFill>
          <a:srgbClr val="00B050"/>
        </a:solidFill>
      </dgm:spPr>
      <dgm:t>
        <a:bodyPr/>
        <a:lstStyle/>
        <a:p>
          <a:r>
            <a:rPr lang="it-IT" dirty="0"/>
            <a:t>Il COM è sede periferica di Coordinamento in capo alla prefettura</a:t>
          </a:r>
        </a:p>
      </dgm:t>
    </dgm:pt>
    <dgm:pt modelId="{900E9245-916C-4698-AF49-970B83045BDE}" type="parTrans" cxnId="{329F93B7-DA0A-4B36-8807-F7EEFC56BE17}">
      <dgm:prSet/>
      <dgm:spPr/>
      <dgm:t>
        <a:bodyPr/>
        <a:lstStyle/>
        <a:p>
          <a:endParaRPr lang="it-IT"/>
        </a:p>
      </dgm:t>
    </dgm:pt>
    <dgm:pt modelId="{F63877AB-156C-4689-BCBE-3C7D90267719}" type="sibTrans" cxnId="{329F93B7-DA0A-4B36-8807-F7EEFC56BE17}">
      <dgm:prSet/>
      <dgm:spPr/>
      <dgm:t>
        <a:bodyPr/>
        <a:lstStyle/>
        <a:p>
          <a:endParaRPr lang="it-IT"/>
        </a:p>
      </dgm:t>
    </dgm:pt>
    <dgm:pt modelId="{27269699-30AA-430A-86F1-B853AA8CD305}" type="pres">
      <dgm:prSet presAssocID="{5C344B88-CA1E-4897-952E-0355463611A7}" presName="Name0" presStyleCnt="0">
        <dgm:presLayoutVars>
          <dgm:dir/>
          <dgm:resizeHandles val="exact"/>
        </dgm:presLayoutVars>
      </dgm:prSet>
      <dgm:spPr/>
    </dgm:pt>
    <dgm:pt modelId="{8FA6DA86-2801-4B2B-908D-447228FF4AAE}" type="pres">
      <dgm:prSet presAssocID="{D856911D-CCE2-40A0-8034-99ECC481971B}" presName="node" presStyleLbl="node1" presStyleIdx="0" presStyleCnt="3">
        <dgm:presLayoutVars>
          <dgm:bulletEnabled val="1"/>
        </dgm:presLayoutVars>
      </dgm:prSet>
      <dgm:spPr/>
    </dgm:pt>
    <dgm:pt modelId="{AC8F5059-3633-4AE4-80D2-C0957167002B}" type="pres">
      <dgm:prSet presAssocID="{F9792F91-80E6-49E2-A652-3CDADB5487E0}" presName="sibTrans" presStyleLbl="sibTrans2D1" presStyleIdx="0" presStyleCnt="2"/>
      <dgm:spPr/>
    </dgm:pt>
    <dgm:pt modelId="{835182CA-F06F-48AE-ABA9-F9F54511B0E3}" type="pres">
      <dgm:prSet presAssocID="{F9792F91-80E6-49E2-A652-3CDADB5487E0}" presName="connectorText" presStyleLbl="sibTrans2D1" presStyleIdx="0" presStyleCnt="2"/>
      <dgm:spPr/>
    </dgm:pt>
    <dgm:pt modelId="{D950E6A2-87A0-46BE-80D5-6FB20A6A71CA}" type="pres">
      <dgm:prSet presAssocID="{A709367D-E7E9-424D-8788-F368DDD730A9}" presName="node" presStyleLbl="node1" presStyleIdx="1" presStyleCnt="3" custLinFactNeighborY="-109">
        <dgm:presLayoutVars>
          <dgm:bulletEnabled val="1"/>
        </dgm:presLayoutVars>
      </dgm:prSet>
      <dgm:spPr/>
    </dgm:pt>
    <dgm:pt modelId="{5209B4E8-A410-437E-A9DB-9226D23A2EB0}" type="pres">
      <dgm:prSet presAssocID="{287BC54E-A3D9-4E67-B220-067B2752F8DC}" presName="sibTrans" presStyleLbl="sibTrans2D1" presStyleIdx="1" presStyleCnt="2"/>
      <dgm:spPr/>
    </dgm:pt>
    <dgm:pt modelId="{D42EEFC3-49F4-4CB6-AB64-B992FA1F0881}" type="pres">
      <dgm:prSet presAssocID="{287BC54E-A3D9-4E67-B220-067B2752F8DC}" presName="connectorText" presStyleLbl="sibTrans2D1" presStyleIdx="1" presStyleCnt="2"/>
      <dgm:spPr/>
    </dgm:pt>
    <dgm:pt modelId="{5AD57BBF-89EC-46B4-9DFD-145817C3CA2D}" type="pres">
      <dgm:prSet presAssocID="{D5FF43B2-2AAD-4CB5-B98B-96D967144091}" presName="node" presStyleLbl="node1" presStyleIdx="2" presStyleCnt="3">
        <dgm:presLayoutVars>
          <dgm:bulletEnabled val="1"/>
        </dgm:presLayoutVars>
      </dgm:prSet>
      <dgm:spPr/>
    </dgm:pt>
  </dgm:ptLst>
  <dgm:cxnLst>
    <dgm:cxn modelId="{3679C50B-A9B2-4FF2-9FF6-F901A79010D6}" srcId="{5C344B88-CA1E-4897-952E-0355463611A7}" destId="{A709367D-E7E9-424D-8788-F368DDD730A9}" srcOrd="1" destOrd="0" parTransId="{9EE148E8-FFAC-47DC-BC9E-F452B33287F9}" sibTransId="{287BC54E-A3D9-4E67-B220-067B2752F8DC}"/>
    <dgm:cxn modelId="{9A19710E-0706-43A7-A3E7-709D04CDA1E5}" type="presOf" srcId="{D856911D-CCE2-40A0-8034-99ECC481971B}" destId="{8FA6DA86-2801-4B2B-908D-447228FF4AAE}" srcOrd="0" destOrd="0" presId="urn:microsoft.com/office/officeart/2005/8/layout/process1"/>
    <dgm:cxn modelId="{B03B3A49-C92C-4A01-8BF7-EC3D2DC51FE3}" srcId="{5C344B88-CA1E-4897-952E-0355463611A7}" destId="{D856911D-CCE2-40A0-8034-99ECC481971B}" srcOrd="0" destOrd="0" parTransId="{64D65D6D-DFFA-453B-AFC7-55D1841E935B}" sibTransId="{F9792F91-80E6-49E2-A652-3CDADB5487E0}"/>
    <dgm:cxn modelId="{A59B1072-D74D-4B0C-B562-CBE459EB2199}" type="presOf" srcId="{A709367D-E7E9-424D-8788-F368DDD730A9}" destId="{D950E6A2-87A0-46BE-80D5-6FB20A6A71CA}" srcOrd="0" destOrd="0" presId="urn:microsoft.com/office/officeart/2005/8/layout/process1"/>
    <dgm:cxn modelId="{6FB6ED75-4273-4855-922D-CDA2DA981BE1}" type="presOf" srcId="{F9792F91-80E6-49E2-A652-3CDADB5487E0}" destId="{AC8F5059-3633-4AE4-80D2-C0957167002B}" srcOrd="0" destOrd="0" presId="urn:microsoft.com/office/officeart/2005/8/layout/process1"/>
    <dgm:cxn modelId="{C4C11A9E-B633-4B4E-8649-2E6B5062E22C}" type="presOf" srcId="{287BC54E-A3D9-4E67-B220-067B2752F8DC}" destId="{5209B4E8-A410-437E-A9DB-9226D23A2EB0}" srcOrd="0" destOrd="0" presId="urn:microsoft.com/office/officeart/2005/8/layout/process1"/>
    <dgm:cxn modelId="{88C2DDB0-763D-43B2-93AD-C46D4B14A1D4}" type="presOf" srcId="{287BC54E-A3D9-4E67-B220-067B2752F8DC}" destId="{D42EEFC3-49F4-4CB6-AB64-B992FA1F0881}" srcOrd="1" destOrd="0" presId="urn:microsoft.com/office/officeart/2005/8/layout/process1"/>
    <dgm:cxn modelId="{329F93B7-DA0A-4B36-8807-F7EEFC56BE17}" srcId="{5C344B88-CA1E-4897-952E-0355463611A7}" destId="{D5FF43B2-2AAD-4CB5-B98B-96D967144091}" srcOrd="2" destOrd="0" parTransId="{900E9245-916C-4698-AF49-970B83045BDE}" sibTransId="{F63877AB-156C-4689-BCBE-3C7D90267719}"/>
    <dgm:cxn modelId="{A5A92BB8-4E13-4901-B270-1837D4969FBB}" type="presOf" srcId="{F9792F91-80E6-49E2-A652-3CDADB5487E0}" destId="{835182CA-F06F-48AE-ABA9-F9F54511B0E3}" srcOrd="1" destOrd="0" presId="urn:microsoft.com/office/officeart/2005/8/layout/process1"/>
    <dgm:cxn modelId="{2B9152DB-3D9B-4C34-9365-B02BED17BF67}" type="presOf" srcId="{D5FF43B2-2AAD-4CB5-B98B-96D967144091}" destId="{5AD57BBF-89EC-46B4-9DFD-145817C3CA2D}" srcOrd="0" destOrd="0" presId="urn:microsoft.com/office/officeart/2005/8/layout/process1"/>
    <dgm:cxn modelId="{36350AEB-7849-4A21-A705-A4F3104FD37F}" type="presOf" srcId="{5C344B88-CA1E-4897-952E-0355463611A7}" destId="{27269699-30AA-430A-86F1-B853AA8CD305}" srcOrd="0" destOrd="0" presId="urn:microsoft.com/office/officeart/2005/8/layout/process1"/>
    <dgm:cxn modelId="{92BBBED5-39F8-4D9F-B81F-ED8BA511D715}" type="presParOf" srcId="{27269699-30AA-430A-86F1-B853AA8CD305}" destId="{8FA6DA86-2801-4B2B-908D-447228FF4AAE}" srcOrd="0" destOrd="0" presId="urn:microsoft.com/office/officeart/2005/8/layout/process1"/>
    <dgm:cxn modelId="{F4B87655-8105-4981-A619-EA0544256980}" type="presParOf" srcId="{27269699-30AA-430A-86F1-B853AA8CD305}" destId="{AC8F5059-3633-4AE4-80D2-C0957167002B}" srcOrd="1" destOrd="0" presId="urn:microsoft.com/office/officeart/2005/8/layout/process1"/>
    <dgm:cxn modelId="{388006D0-7F52-4885-9622-57FE7F4C810C}" type="presParOf" srcId="{AC8F5059-3633-4AE4-80D2-C0957167002B}" destId="{835182CA-F06F-48AE-ABA9-F9F54511B0E3}" srcOrd="0" destOrd="0" presId="urn:microsoft.com/office/officeart/2005/8/layout/process1"/>
    <dgm:cxn modelId="{7F7B76B3-721A-44D1-BA0C-8276C6133272}" type="presParOf" srcId="{27269699-30AA-430A-86F1-B853AA8CD305}" destId="{D950E6A2-87A0-46BE-80D5-6FB20A6A71CA}" srcOrd="2" destOrd="0" presId="urn:microsoft.com/office/officeart/2005/8/layout/process1"/>
    <dgm:cxn modelId="{C1E886B3-BA8D-4B1F-BF40-B2662CA69679}" type="presParOf" srcId="{27269699-30AA-430A-86F1-B853AA8CD305}" destId="{5209B4E8-A410-437E-A9DB-9226D23A2EB0}" srcOrd="3" destOrd="0" presId="urn:microsoft.com/office/officeart/2005/8/layout/process1"/>
    <dgm:cxn modelId="{A8DA082B-85B9-4397-836B-09962D2FFEE9}" type="presParOf" srcId="{5209B4E8-A410-437E-A9DB-9226D23A2EB0}" destId="{D42EEFC3-49F4-4CB6-AB64-B992FA1F0881}" srcOrd="0" destOrd="0" presId="urn:microsoft.com/office/officeart/2005/8/layout/process1"/>
    <dgm:cxn modelId="{A29EB575-98FB-4712-9CAC-30058B366C9B}" type="presParOf" srcId="{27269699-30AA-430A-86F1-B853AA8CD305}" destId="{5AD57BBF-89EC-46B4-9DFD-145817C3CA2D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78ED55-6548-472F-B8EA-603D84285FB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1550844A-97BD-4F49-8651-F99420A40F97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/>
            <a:t>I Sindaci operano in ambito comunale!</a:t>
          </a:r>
        </a:p>
      </dgm:t>
    </dgm:pt>
    <dgm:pt modelId="{9501D80B-FB16-4D1B-A03B-B1EE61CA6B4B}" type="parTrans" cxnId="{D7076A5B-B75C-42FE-8473-5C86904869ED}">
      <dgm:prSet/>
      <dgm:spPr/>
      <dgm:t>
        <a:bodyPr/>
        <a:lstStyle/>
        <a:p>
          <a:endParaRPr lang="it-IT"/>
        </a:p>
      </dgm:t>
    </dgm:pt>
    <dgm:pt modelId="{D868A7E5-29D0-4EB0-915E-C099884A5F97}" type="sibTrans" cxnId="{D7076A5B-B75C-42FE-8473-5C86904869ED}">
      <dgm:prSet/>
      <dgm:spPr>
        <a:solidFill>
          <a:srgbClr val="FF9999"/>
        </a:solidFill>
      </dgm:spPr>
      <dgm:t>
        <a:bodyPr/>
        <a:lstStyle/>
        <a:p>
          <a:endParaRPr lang="it-IT"/>
        </a:p>
      </dgm:t>
    </dgm:pt>
    <dgm:pt modelId="{A89D9EF0-0655-497E-B725-DCD6D1B9E4EF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/>
            <a:t>Sede COM non di competenza Comunale.</a:t>
          </a:r>
        </a:p>
      </dgm:t>
    </dgm:pt>
    <dgm:pt modelId="{05EB4780-BD12-431B-8B44-88F6C591C131}" type="parTrans" cxnId="{7EF94ED1-1125-478D-BDA7-1C0F8D920EFC}">
      <dgm:prSet/>
      <dgm:spPr/>
      <dgm:t>
        <a:bodyPr/>
        <a:lstStyle/>
        <a:p>
          <a:endParaRPr lang="it-IT"/>
        </a:p>
      </dgm:t>
    </dgm:pt>
    <dgm:pt modelId="{D8F1FB7F-FF0F-4525-9E07-4039F1217CAE}" type="sibTrans" cxnId="{7EF94ED1-1125-478D-BDA7-1C0F8D920EFC}">
      <dgm:prSet/>
      <dgm:spPr/>
      <dgm:t>
        <a:bodyPr/>
        <a:lstStyle/>
        <a:p>
          <a:endParaRPr lang="it-IT"/>
        </a:p>
      </dgm:t>
    </dgm:pt>
    <dgm:pt modelId="{1D166371-6132-45DF-BD99-7BEADC9BA39D}">
      <dgm:prSet phldrT="[Testo]"/>
      <dgm:spPr>
        <a:solidFill>
          <a:srgbClr val="FF0000"/>
        </a:solidFill>
      </dgm:spPr>
      <dgm:t>
        <a:bodyPr/>
        <a:lstStyle/>
        <a:p>
          <a:r>
            <a:rPr lang="it-IT" dirty="0"/>
            <a:t>SEDE COM: Centro Coordinamento a Livello Provinciale</a:t>
          </a:r>
        </a:p>
      </dgm:t>
    </dgm:pt>
    <dgm:pt modelId="{2B5B202C-1AC5-4E24-82F1-B7DE447A2BFB}" type="sibTrans" cxnId="{EF064626-EF20-4A46-A1C2-A66CB479DE1D}">
      <dgm:prSet/>
      <dgm:spPr>
        <a:solidFill>
          <a:srgbClr val="FF9999"/>
        </a:solidFill>
      </dgm:spPr>
      <dgm:t>
        <a:bodyPr/>
        <a:lstStyle/>
        <a:p>
          <a:endParaRPr lang="it-IT"/>
        </a:p>
      </dgm:t>
    </dgm:pt>
    <dgm:pt modelId="{1F45B4DF-B9E7-4204-A7F9-7C6F49C44EE0}" type="parTrans" cxnId="{EF064626-EF20-4A46-A1C2-A66CB479DE1D}">
      <dgm:prSet/>
      <dgm:spPr/>
      <dgm:t>
        <a:bodyPr/>
        <a:lstStyle/>
        <a:p>
          <a:endParaRPr lang="it-IT"/>
        </a:p>
      </dgm:t>
    </dgm:pt>
    <dgm:pt modelId="{0906ED64-34A2-42A6-8093-44D353CFE044}" type="pres">
      <dgm:prSet presAssocID="{4478ED55-6548-472F-B8EA-603D84285FB6}" presName="Name0" presStyleCnt="0">
        <dgm:presLayoutVars>
          <dgm:dir/>
          <dgm:resizeHandles val="exact"/>
        </dgm:presLayoutVars>
      </dgm:prSet>
      <dgm:spPr/>
    </dgm:pt>
    <dgm:pt modelId="{B3C530B0-7C84-41B0-A13D-0446393BBA50}" type="pres">
      <dgm:prSet presAssocID="{1D166371-6132-45DF-BD99-7BEADC9BA39D}" presName="node" presStyleLbl="node1" presStyleIdx="0" presStyleCnt="3">
        <dgm:presLayoutVars>
          <dgm:bulletEnabled val="1"/>
        </dgm:presLayoutVars>
      </dgm:prSet>
      <dgm:spPr/>
    </dgm:pt>
    <dgm:pt modelId="{D8BAFF0F-A626-4C86-A936-378CC767DFCB}" type="pres">
      <dgm:prSet presAssocID="{2B5B202C-1AC5-4E24-82F1-B7DE447A2BFB}" presName="sibTrans" presStyleLbl="sibTrans2D1" presStyleIdx="0" presStyleCnt="2"/>
      <dgm:spPr/>
    </dgm:pt>
    <dgm:pt modelId="{B6643701-8E46-46C4-8E04-7974A9BF3EFB}" type="pres">
      <dgm:prSet presAssocID="{2B5B202C-1AC5-4E24-82F1-B7DE447A2BFB}" presName="connectorText" presStyleLbl="sibTrans2D1" presStyleIdx="0" presStyleCnt="2"/>
      <dgm:spPr/>
    </dgm:pt>
    <dgm:pt modelId="{214751DB-8DF1-4ED9-82C3-299A2CD43D6D}" type="pres">
      <dgm:prSet presAssocID="{1550844A-97BD-4F49-8651-F99420A40F97}" presName="node" presStyleLbl="node1" presStyleIdx="1" presStyleCnt="3">
        <dgm:presLayoutVars>
          <dgm:bulletEnabled val="1"/>
        </dgm:presLayoutVars>
      </dgm:prSet>
      <dgm:spPr/>
    </dgm:pt>
    <dgm:pt modelId="{F31D1DF1-EE4C-4BC1-BD58-C11F5FF1F80A}" type="pres">
      <dgm:prSet presAssocID="{D868A7E5-29D0-4EB0-915E-C099884A5F97}" presName="sibTrans" presStyleLbl="sibTrans2D1" presStyleIdx="1" presStyleCnt="2"/>
      <dgm:spPr/>
    </dgm:pt>
    <dgm:pt modelId="{43E36BBB-406D-45B9-A0D7-9BFA28C61F5C}" type="pres">
      <dgm:prSet presAssocID="{D868A7E5-29D0-4EB0-915E-C099884A5F97}" presName="connectorText" presStyleLbl="sibTrans2D1" presStyleIdx="1" presStyleCnt="2"/>
      <dgm:spPr/>
    </dgm:pt>
    <dgm:pt modelId="{CF4215F8-3AE8-4CD5-8404-B2E052478781}" type="pres">
      <dgm:prSet presAssocID="{A89D9EF0-0655-497E-B725-DCD6D1B9E4EF}" presName="node" presStyleLbl="node1" presStyleIdx="2" presStyleCnt="3">
        <dgm:presLayoutVars>
          <dgm:bulletEnabled val="1"/>
        </dgm:presLayoutVars>
      </dgm:prSet>
      <dgm:spPr/>
    </dgm:pt>
  </dgm:ptLst>
  <dgm:cxnLst>
    <dgm:cxn modelId="{EF064626-EF20-4A46-A1C2-A66CB479DE1D}" srcId="{4478ED55-6548-472F-B8EA-603D84285FB6}" destId="{1D166371-6132-45DF-BD99-7BEADC9BA39D}" srcOrd="0" destOrd="0" parTransId="{1F45B4DF-B9E7-4204-A7F9-7C6F49C44EE0}" sibTransId="{2B5B202C-1AC5-4E24-82F1-B7DE447A2BFB}"/>
    <dgm:cxn modelId="{793BB649-A37C-44A8-A1E3-2FA2BF372F1D}" type="presOf" srcId="{A89D9EF0-0655-497E-B725-DCD6D1B9E4EF}" destId="{CF4215F8-3AE8-4CD5-8404-B2E052478781}" srcOrd="0" destOrd="0" presId="urn:microsoft.com/office/officeart/2005/8/layout/process1"/>
    <dgm:cxn modelId="{4C4F5358-80D5-4449-8E5B-E3D18C97AA75}" type="presOf" srcId="{1550844A-97BD-4F49-8651-F99420A40F97}" destId="{214751DB-8DF1-4ED9-82C3-299A2CD43D6D}" srcOrd="0" destOrd="0" presId="urn:microsoft.com/office/officeart/2005/8/layout/process1"/>
    <dgm:cxn modelId="{D7076A5B-B75C-42FE-8473-5C86904869ED}" srcId="{4478ED55-6548-472F-B8EA-603D84285FB6}" destId="{1550844A-97BD-4F49-8651-F99420A40F97}" srcOrd="1" destOrd="0" parTransId="{9501D80B-FB16-4D1B-A03B-B1EE61CA6B4B}" sibTransId="{D868A7E5-29D0-4EB0-915E-C099884A5F97}"/>
    <dgm:cxn modelId="{C571ED5F-9CDC-49F5-80B3-FA25630A352C}" type="presOf" srcId="{2B5B202C-1AC5-4E24-82F1-B7DE447A2BFB}" destId="{D8BAFF0F-A626-4C86-A936-378CC767DFCB}" srcOrd="0" destOrd="0" presId="urn:microsoft.com/office/officeart/2005/8/layout/process1"/>
    <dgm:cxn modelId="{9A47FB71-D7F7-4AB7-83B4-568FF15A53B4}" type="presOf" srcId="{2B5B202C-1AC5-4E24-82F1-B7DE447A2BFB}" destId="{B6643701-8E46-46C4-8E04-7974A9BF3EFB}" srcOrd="1" destOrd="0" presId="urn:microsoft.com/office/officeart/2005/8/layout/process1"/>
    <dgm:cxn modelId="{AD4E4980-F3A6-457F-B4AA-EE53F6C1AAC0}" type="presOf" srcId="{4478ED55-6548-472F-B8EA-603D84285FB6}" destId="{0906ED64-34A2-42A6-8093-44D353CFE044}" srcOrd="0" destOrd="0" presId="urn:microsoft.com/office/officeart/2005/8/layout/process1"/>
    <dgm:cxn modelId="{58919B89-03E9-4171-9584-67FF8DBE83F7}" type="presOf" srcId="{D868A7E5-29D0-4EB0-915E-C099884A5F97}" destId="{43E36BBB-406D-45B9-A0D7-9BFA28C61F5C}" srcOrd="1" destOrd="0" presId="urn:microsoft.com/office/officeart/2005/8/layout/process1"/>
    <dgm:cxn modelId="{8BEF5FB8-F730-42EB-81E5-5844DCD31145}" type="presOf" srcId="{1D166371-6132-45DF-BD99-7BEADC9BA39D}" destId="{B3C530B0-7C84-41B0-A13D-0446393BBA50}" srcOrd="0" destOrd="0" presId="urn:microsoft.com/office/officeart/2005/8/layout/process1"/>
    <dgm:cxn modelId="{7EF94ED1-1125-478D-BDA7-1C0F8D920EFC}" srcId="{4478ED55-6548-472F-B8EA-603D84285FB6}" destId="{A89D9EF0-0655-497E-B725-DCD6D1B9E4EF}" srcOrd="2" destOrd="0" parTransId="{05EB4780-BD12-431B-8B44-88F6C591C131}" sibTransId="{D8F1FB7F-FF0F-4525-9E07-4039F1217CAE}"/>
    <dgm:cxn modelId="{7790B4E4-8BCB-40F6-A931-5F12F4188B7B}" type="presOf" srcId="{D868A7E5-29D0-4EB0-915E-C099884A5F97}" destId="{F31D1DF1-EE4C-4BC1-BD58-C11F5FF1F80A}" srcOrd="0" destOrd="0" presId="urn:microsoft.com/office/officeart/2005/8/layout/process1"/>
    <dgm:cxn modelId="{497797D3-B59E-4882-8825-2A214839E2D4}" type="presParOf" srcId="{0906ED64-34A2-42A6-8093-44D353CFE044}" destId="{B3C530B0-7C84-41B0-A13D-0446393BBA50}" srcOrd="0" destOrd="0" presId="urn:microsoft.com/office/officeart/2005/8/layout/process1"/>
    <dgm:cxn modelId="{AFA2EAA4-4BAE-4475-B0F2-4E951FB4D47F}" type="presParOf" srcId="{0906ED64-34A2-42A6-8093-44D353CFE044}" destId="{D8BAFF0F-A626-4C86-A936-378CC767DFCB}" srcOrd="1" destOrd="0" presId="urn:microsoft.com/office/officeart/2005/8/layout/process1"/>
    <dgm:cxn modelId="{883B27B2-F552-41F1-B1AD-3216411C8512}" type="presParOf" srcId="{D8BAFF0F-A626-4C86-A936-378CC767DFCB}" destId="{B6643701-8E46-46C4-8E04-7974A9BF3EFB}" srcOrd="0" destOrd="0" presId="urn:microsoft.com/office/officeart/2005/8/layout/process1"/>
    <dgm:cxn modelId="{AC4608D4-8998-47B7-BFE2-E76A9BE8EA0E}" type="presParOf" srcId="{0906ED64-34A2-42A6-8093-44D353CFE044}" destId="{214751DB-8DF1-4ED9-82C3-299A2CD43D6D}" srcOrd="2" destOrd="0" presId="urn:microsoft.com/office/officeart/2005/8/layout/process1"/>
    <dgm:cxn modelId="{9571C49C-579A-42AA-8D54-BD140831C0D9}" type="presParOf" srcId="{0906ED64-34A2-42A6-8093-44D353CFE044}" destId="{F31D1DF1-EE4C-4BC1-BD58-C11F5FF1F80A}" srcOrd="3" destOrd="0" presId="urn:microsoft.com/office/officeart/2005/8/layout/process1"/>
    <dgm:cxn modelId="{437427A2-20A9-4E76-8CC7-9E8A6F38A49A}" type="presParOf" srcId="{F31D1DF1-EE4C-4BC1-BD58-C11F5FF1F80A}" destId="{43E36BBB-406D-45B9-A0D7-9BFA28C61F5C}" srcOrd="0" destOrd="0" presId="urn:microsoft.com/office/officeart/2005/8/layout/process1"/>
    <dgm:cxn modelId="{22225900-55C8-43F2-B420-38E587FCAD53}" type="presParOf" srcId="{0906ED64-34A2-42A6-8093-44D353CFE044}" destId="{CF4215F8-3AE8-4CD5-8404-B2E05247878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C8970-6E84-47F1-8C62-5B3750361182}">
      <dsp:nvSpPr>
        <dsp:cNvPr id="0" name=""/>
        <dsp:cNvSpPr/>
      </dsp:nvSpPr>
      <dsp:spPr>
        <a:xfrm>
          <a:off x="0" y="131091"/>
          <a:ext cx="8229600" cy="99777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In Occasione degli eventi emergenziali di cui all’art.7 c. 1 lett. b) e c), il Prefetto…</a:t>
          </a:r>
        </a:p>
      </dsp:txBody>
      <dsp:txXfrm>
        <a:off x="48708" y="179799"/>
        <a:ext cx="8132184" cy="900362"/>
      </dsp:txXfrm>
    </dsp:sp>
    <dsp:sp modelId="{941C6212-FC5F-418F-BD93-1B40B4980F30}">
      <dsp:nvSpPr>
        <dsp:cNvPr id="0" name=""/>
        <dsp:cNvSpPr/>
      </dsp:nvSpPr>
      <dsp:spPr>
        <a:xfrm>
          <a:off x="0" y="1128869"/>
          <a:ext cx="8229600" cy="879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22860" rIns="128016" bIns="2286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800" kern="1200" dirty="0"/>
            <a:t>Assicura un costante flusso di informazioni….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800" kern="1200" dirty="0"/>
            <a:t>Assume la direzione unitaria di tutti i servizi di emergenza da attivare a livello provinciale …. </a:t>
          </a:r>
          <a:r>
            <a:rPr lang="it-IT" sz="1800" b="1" kern="1200" dirty="0"/>
            <a:t>Coordinandoli</a:t>
          </a:r>
          <a:r>
            <a:rPr lang="it-IT" sz="1800" kern="1200" dirty="0"/>
            <a:t> con gli interventi messi in atto dai comuni interessati</a:t>
          </a:r>
        </a:p>
      </dsp:txBody>
      <dsp:txXfrm>
        <a:off x="0" y="1128869"/>
        <a:ext cx="8229600" cy="879750"/>
      </dsp:txXfrm>
    </dsp:sp>
    <dsp:sp modelId="{C3D19A9E-22A6-48B6-9D81-227DFE280844}">
      <dsp:nvSpPr>
        <dsp:cNvPr id="0" name=""/>
        <dsp:cNvSpPr/>
      </dsp:nvSpPr>
      <dsp:spPr>
        <a:xfrm>
          <a:off x="0" y="2008619"/>
          <a:ext cx="8229600" cy="16321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100" kern="1200" dirty="0"/>
            <a:t>Il Prefetto, ai fini dello svolgimento dei compiti di cui in precedenza e per il coordinamento dei servizi di emergenza a </a:t>
          </a:r>
          <a:r>
            <a:rPr lang="it-IT" sz="2100" b="1" kern="1200" dirty="0">
              <a:solidFill>
                <a:srgbClr val="FFFF00"/>
              </a:solidFill>
            </a:rPr>
            <a:t>livello provinciale</a:t>
          </a:r>
          <a:r>
            <a:rPr lang="it-IT" sz="2100" kern="1200" dirty="0"/>
            <a:t>, adotta tutti i provvedimenti di propria competenza necessari ad assicurare i primi soccorsi a livello provinciale, comunale e di ambito….</a:t>
          </a:r>
        </a:p>
      </dsp:txBody>
      <dsp:txXfrm>
        <a:off x="79677" y="2088296"/>
        <a:ext cx="8070246" cy="14728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C8970-6E84-47F1-8C62-5B3750361182}">
      <dsp:nvSpPr>
        <dsp:cNvPr id="0" name=""/>
        <dsp:cNvSpPr/>
      </dsp:nvSpPr>
      <dsp:spPr>
        <a:xfrm>
          <a:off x="0" y="7079"/>
          <a:ext cx="8229600" cy="7385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Lo svolgimento, in ambito comunale, delle attività di pianificazione di protezione civile e di direzione dei soccorsi con riferimento alle strutture di appartenenza.</a:t>
          </a:r>
        </a:p>
      </dsp:txBody>
      <dsp:txXfrm>
        <a:off x="36053" y="43132"/>
        <a:ext cx="8157494" cy="666451"/>
      </dsp:txXfrm>
    </dsp:sp>
    <dsp:sp modelId="{C3D19A9E-22A6-48B6-9D81-227DFE280844}">
      <dsp:nvSpPr>
        <dsp:cNvPr id="0" name=""/>
        <dsp:cNvSpPr/>
      </dsp:nvSpPr>
      <dsp:spPr>
        <a:xfrm>
          <a:off x="0" y="794596"/>
          <a:ext cx="8229600" cy="81553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Per lo svolgimento della funzione di cui sopra, i Comuni, anche in forma associata, …, provvedono</a:t>
          </a:r>
        </a:p>
      </dsp:txBody>
      <dsp:txXfrm>
        <a:off x="39811" y="834407"/>
        <a:ext cx="8149978" cy="735908"/>
      </dsp:txXfrm>
    </dsp:sp>
    <dsp:sp modelId="{1C4D397B-B52C-43A3-86BD-E41D9BB09513}">
      <dsp:nvSpPr>
        <dsp:cNvPr id="0" name=""/>
        <dsp:cNvSpPr/>
      </dsp:nvSpPr>
      <dsp:spPr>
        <a:xfrm>
          <a:off x="0" y="1610126"/>
          <a:ext cx="8229600" cy="5806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200" kern="1200" dirty="0"/>
            <a:t>all'adozione di tutti i provvedimenti, compresi quelli relativi alla pianificazione dell'emergenza, necessari ad assicurare i primi soccorsi in caso di eventi calamitosi in ambito comunale;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200" kern="1200" dirty="0"/>
            <a:t>alla predisposizione dei piani comunali o di ambito…..</a:t>
          </a:r>
        </a:p>
      </dsp:txBody>
      <dsp:txXfrm>
        <a:off x="0" y="1610126"/>
        <a:ext cx="8229600" cy="580635"/>
      </dsp:txXfrm>
    </dsp:sp>
    <dsp:sp modelId="{F1E83EB2-BD2D-4DB0-99F2-6148669B8000}">
      <dsp:nvSpPr>
        <dsp:cNvPr id="0" name=""/>
        <dsp:cNvSpPr/>
      </dsp:nvSpPr>
      <dsp:spPr>
        <a:xfrm>
          <a:off x="0" y="2190761"/>
          <a:ext cx="8229600" cy="65691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Il Sindaco, per finalità di protezione civile è responsabile, altresì</a:t>
          </a:r>
        </a:p>
      </dsp:txBody>
      <dsp:txXfrm>
        <a:off x="32068" y="2222829"/>
        <a:ext cx="8165464" cy="592774"/>
      </dsp:txXfrm>
    </dsp:sp>
    <dsp:sp modelId="{357C1EDC-4C8A-4DBA-AF76-D5193B340A0E}">
      <dsp:nvSpPr>
        <dsp:cNvPr id="0" name=""/>
        <dsp:cNvSpPr/>
      </dsp:nvSpPr>
      <dsp:spPr>
        <a:xfrm>
          <a:off x="0" y="2847671"/>
          <a:ext cx="8229600" cy="3694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t-IT" sz="1200" kern="1200" dirty="0"/>
            <a:t>del coordinamento delle attività di assistenza alla popolazione colpita nel proprio territorio a cura del Comune, che provvede ai primi interventi necessari e da' attuazione a quanto previsto dalla pianificazione di protezione civile, ….</a:t>
          </a:r>
        </a:p>
      </dsp:txBody>
      <dsp:txXfrm>
        <a:off x="0" y="2847671"/>
        <a:ext cx="8229600" cy="369495"/>
      </dsp:txXfrm>
    </dsp:sp>
    <dsp:sp modelId="{C2E3EC4A-A6CC-41F7-A610-F251AEF00AEC}">
      <dsp:nvSpPr>
        <dsp:cNvPr id="0" name=""/>
        <dsp:cNvSpPr/>
      </dsp:nvSpPr>
      <dsp:spPr>
        <a:xfrm>
          <a:off x="0" y="3217166"/>
          <a:ext cx="8229600" cy="12045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700" kern="1200" dirty="0"/>
            <a:t>Quando la calamità naturale o l'evento non possono essere fronteggiati con i mezzi a disposizione del comune o di quanto previsto nell'ambito della pianificazione di cui all'articolo 18, il Sindaco chiede l'intervento di altre forze e strutture operative regionali alla Regione e di forze e strutture operative nazionali al Prefetto</a:t>
          </a:r>
        </a:p>
      </dsp:txBody>
      <dsp:txXfrm>
        <a:off x="58803" y="3275969"/>
        <a:ext cx="8111994" cy="10869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A6DA86-2801-4B2B-908D-447228FF4AAE}">
      <dsp:nvSpPr>
        <dsp:cNvPr id="0" name=""/>
        <dsp:cNvSpPr/>
      </dsp:nvSpPr>
      <dsp:spPr>
        <a:xfrm>
          <a:off x="7233" y="403378"/>
          <a:ext cx="2161877" cy="129712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SEDE COM: Centro Coordinamento a Livello Provinciale</a:t>
          </a:r>
        </a:p>
      </dsp:txBody>
      <dsp:txXfrm>
        <a:off x="45225" y="441370"/>
        <a:ext cx="2085893" cy="1221142"/>
      </dsp:txXfrm>
    </dsp:sp>
    <dsp:sp modelId="{AC8F5059-3633-4AE4-80D2-C0957167002B}">
      <dsp:nvSpPr>
        <dsp:cNvPr id="0" name=""/>
        <dsp:cNvSpPr/>
      </dsp:nvSpPr>
      <dsp:spPr>
        <a:xfrm rot="21598394">
          <a:off x="2385298" y="783156"/>
          <a:ext cx="458318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500" kern="1200"/>
        </a:p>
      </dsp:txBody>
      <dsp:txXfrm>
        <a:off x="2385298" y="890417"/>
        <a:ext cx="320823" cy="321687"/>
      </dsp:txXfrm>
    </dsp:sp>
    <dsp:sp modelId="{D950E6A2-87A0-46BE-80D5-6FB20A6A71CA}">
      <dsp:nvSpPr>
        <dsp:cNvPr id="0" name=""/>
        <dsp:cNvSpPr/>
      </dsp:nvSpPr>
      <dsp:spPr>
        <a:xfrm>
          <a:off x="3033861" y="401964"/>
          <a:ext cx="2161877" cy="129712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Il Prefetto Coordina le attività a Livello Provinciale</a:t>
          </a:r>
        </a:p>
      </dsp:txBody>
      <dsp:txXfrm>
        <a:off x="3071853" y="439956"/>
        <a:ext cx="2085893" cy="1221142"/>
      </dsp:txXfrm>
    </dsp:sp>
    <dsp:sp modelId="{5209B4E8-A410-437E-A9DB-9226D23A2EB0}">
      <dsp:nvSpPr>
        <dsp:cNvPr id="0" name=""/>
        <dsp:cNvSpPr/>
      </dsp:nvSpPr>
      <dsp:spPr>
        <a:xfrm rot="1606">
          <a:off x="5411926" y="783168"/>
          <a:ext cx="458318" cy="5361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500" kern="1200"/>
        </a:p>
      </dsp:txBody>
      <dsp:txXfrm>
        <a:off x="5411926" y="890365"/>
        <a:ext cx="320823" cy="321687"/>
      </dsp:txXfrm>
    </dsp:sp>
    <dsp:sp modelId="{5AD57BBF-89EC-46B4-9DFD-145817C3CA2D}">
      <dsp:nvSpPr>
        <dsp:cNvPr id="0" name=""/>
        <dsp:cNvSpPr/>
      </dsp:nvSpPr>
      <dsp:spPr>
        <a:xfrm>
          <a:off x="6060489" y="403378"/>
          <a:ext cx="2161877" cy="129712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900" kern="1200" dirty="0"/>
            <a:t>Il COM è sede periferica di Coordinamento in capo alla prefettura</a:t>
          </a:r>
        </a:p>
      </dsp:txBody>
      <dsp:txXfrm>
        <a:off x="6098481" y="441370"/>
        <a:ext cx="2085893" cy="12211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C530B0-7C84-41B0-A13D-0446393BBA50}">
      <dsp:nvSpPr>
        <dsp:cNvPr id="0" name=""/>
        <dsp:cNvSpPr/>
      </dsp:nvSpPr>
      <dsp:spPr>
        <a:xfrm>
          <a:off x="7204" y="405968"/>
          <a:ext cx="2153246" cy="12919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SEDE COM: Centro Coordinamento a Livello Provinciale</a:t>
          </a:r>
        </a:p>
      </dsp:txBody>
      <dsp:txXfrm>
        <a:off x="45044" y="443808"/>
        <a:ext cx="2077566" cy="1216267"/>
      </dsp:txXfrm>
    </dsp:sp>
    <dsp:sp modelId="{D8BAFF0F-A626-4C86-A936-378CC767DFCB}">
      <dsp:nvSpPr>
        <dsp:cNvPr id="0" name=""/>
        <dsp:cNvSpPr/>
      </dsp:nvSpPr>
      <dsp:spPr>
        <a:xfrm>
          <a:off x="2375775" y="784939"/>
          <a:ext cx="456488" cy="534005"/>
        </a:xfrm>
        <a:prstGeom prst="rightArrow">
          <a:avLst>
            <a:gd name="adj1" fmla="val 60000"/>
            <a:gd name="adj2" fmla="val 50000"/>
          </a:avLst>
        </a:prstGeom>
        <a:solidFill>
          <a:srgbClr val="FF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2375775" y="891740"/>
        <a:ext cx="319542" cy="320403"/>
      </dsp:txXfrm>
    </dsp:sp>
    <dsp:sp modelId="{214751DB-8DF1-4ED9-82C3-299A2CD43D6D}">
      <dsp:nvSpPr>
        <dsp:cNvPr id="0" name=""/>
        <dsp:cNvSpPr/>
      </dsp:nvSpPr>
      <dsp:spPr>
        <a:xfrm>
          <a:off x="3021748" y="405968"/>
          <a:ext cx="2153246" cy="12919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I Sindaci operano in ambito comunale!</a:t>
          </a:r>
        </a:p>
      </dsp:txBody>
      <dsp:txXfrm>
        <a:off x="3059588" y="443808"/>
        <a:ext cx="2077566" cy="1216267"/>
      </dsp:txXfrm>
    </dsp:sp>
    <dsp:sp modelId="{F31D1DF1-EE4C-4BC1-BD58-C11F5FF1F80A}">
      <dsp:nvSpPr>
        <dsp:cNvPr id="0" name=""/>
        <dsp:cNvSpPr/>
      </dsp:nvSpPr>
      <dsp:spPr>
        <a:xfrm>
          <a:off x="5390319" y="784939"/>
          <a:ext cx="456488" cy="534005"/>
        </a:xfrm>
        <a:prstGeom prst="rightArrow">
          <a:avLst>
            <a:gd name="adj1" fmla="val 60000"/>
            <a:gd name="adj2" fmla="val 50000"/>
          </a:avLst>
        </a:prstGeom>
        <a:solidFill>
          <a:srgbClr val="FF9999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600" kern="1200"/>
        </a:p>
      </dsp:txBody>
      <dsp:txXfrm>
        <a:off x="5390319" y="891740"/>
        <a:ext cx="319542" cy="320403"/>
      </dsp:txXfrm>
    </dsp:sp>
    <dsp:sp modelId="{CF4215F8-3AE8-4CD5-8404-B2E052478781}">
      <dsp:nvSpPr>
        <dsp:cNvPr id="0" name=""/>
        <dsp:cNvSpPr/>
      </dsp:nvSpPr>
      <dsp:spPr>
        <a:xfrm>
          <a:off x="6036293" y="405968"/>
          <a:ext cx="2153246" cy="129194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kern="1200" dirty="0"/>
            <a:t>Sede COM non di competenza Comunale.</a:t>
          </a:r>
        </a:p>
      </dsp:txBody>
      <dsp:txXfrm>
        <a:off x="6074133" y="443808"/>
        <a:ext cx="2077566" cy="1216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5770AB-DC4A-4C1E-B256-043318E0E1E0}" type="datetimeFigureOut">
              <a:rPr lang="it-IT" smtClean="0"/>
              <a:pPr/>
              <a:t>30/10/19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39B4E0-0FFE-4BE1-871E-B2607001D803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0837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 Codice di protezione civile (</a:t>
            </a:r>
            <a:r>
              <a:rPr lang="it-IT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dlgs</a:t>
            </a:r>
            <a:r>
              <a:rPr lang="it-IT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 gennaio 2018, n. 1), ha stabilito che devono essere fissati dei criteri generali per la definizione di “ambiti territoriali e organizzativi ottimali” per l’esercizio della funzione di protezione civile a livello territoriale, sulla cui base le Regioni devono operare per la loro individuazione (articolo 3, comma 3 e articolo 11, comma 3). Tali ambiti devono essere individuati dal piano regionale di protezione civile (articolo 11, comma 1, lettera a) e sono oggetto di pianificazione di protezione civile, intesa anche come definizione della strategia operativa e del modello di intervento (articolo 18, comma 1). 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31847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26801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8137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77058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Riferimento art. 11 </a:t>
            </a:r>
            <a:r>
              <a:rPr lang="it-IT" dirty="0" err="1"/>
              <a:t>D.Lgs.</a:t>
            </a:r>
            <a:r>
              <a:rPr lang="it-IT" dirty="0"/>
              <a:t> n. 1/2018.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4981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1624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272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56665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4876800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876800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24231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02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05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08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1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01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816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61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42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D049FB1-F1C4-4773-96CE-803C841F8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DFD75F14-6BD2-4586-BB96-377B329DF819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FD9A1D1-898D-4A69-BBA4-8EDE0DA1D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04ED459-BECD-4042-A5A7-25B103104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F081B24A-751C-476D-A119-3E4616322982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2609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1D04233-4131-4CF4-9BBD-0800EAACC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587808B6-E400-40E2-A73E-6792F206A81F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DCDFA9E-A1E4-42F1-A75F-DFA3AF14F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18DE529-DE3F-4D7D-A78E-91FB0E794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22AFE28E-2FD5-4CAA-90B9-0FE7E9C767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62037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3333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422275"/>
            <a:ext cx="7772400" cy="1250156"/>
          </a:xfrm>
        </p:spPr>
        <p:txBody>
          <a:bodyPr anchor="b"/>
          <a:lstStyle>
            <a:lvl1pPr marL="0" indent="0">
              <a:buNone/>
              <a:defRPr sz="1667">
                <a:solidFill>
                  <a:schemeClr val="tx1">
                    <a:tint val="75000"/>
                  </a:schemeClr>
                </a:solidFill>
              </a:defRPr>
            </a:lvl1pPr>
            <a:lvl2pPr marL="38027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60559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3pPr>
            <a:lvl4pPr marL="1140839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4pPr>
            <a:lvl5pPr marL="1521117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5pPr>
            <a:lvl6pPr marL="1901397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6pPr>
            <a:lvl7pPr marL="2281677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7pPr>
            <a:lvl8pPr marL="2661957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8pPr>
            <a:lvl9pPr marL="3042236" indent="0">
              <a:buNone/>
              <a:defRPr sz="11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ABE1A7D-4A6A-41E1-9AC1-FFC4B3076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7D1EB547-06B4-4FCC-9CC0-219E7ED7FB4F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1F0BAE0-1E5D-45F3-8FD5-02D501AF2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5008794-DDCC-421C-9284-E605E2473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2D58D989-59D2-456F-924F-9BD55C95F54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40196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333514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333514"/>
            <a:ext cx="4038600" cy="3771636"/>
          </a:xfrm>
        </p:spPr>
        <p:txBody>
          <a:bodyPr/>
          <a:lstStyle>
            <a:lvl1pPr>
              <a:defRPr sz="2333"/>
            </a:lvl1pPr>
            <a:lvl2pPr>
              <a:defRPr sz="2000"/>
            </a:lvl2pPr>
            <a:lvl3pPr>
              <a:defRPr sz="166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2B65153F-2749-4504-98EB-1A0A199D0B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FB5FD7A9-4440-4FE8-8D4E-15AE6888D0B6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D639FB59-A4B3-41A1-A222-6F9049FB1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E7FD244A-7324-4B72-8D1A-05DB55FBE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07E7BA68-1E89-45DD-83C9-544B7FB9263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57834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279" indent="0">
              <a:buNone/>
              <a:defRPr sz="1667" b="1"/>
            </a:lvl2pPr>
            <a:lvl3pPr marL="760559" indent="0">
              <a:buNone/>
              <a:defRPr sz="1500" b="1"/>
            </a:lvl3pPr>
            <a:lvl4pPr marL="1140839" indent="0">
              <a:buNone/>
              <a:defRPr sz="1333" b="1"/>
            </a:lvl4pPr>
            <a:lvl5pPr marL="1521117" indent="0">
              <a:buNone/>
              <a:defRPr sz="1333" b="1"/>
            </a:lvl5pPr>
            <a:lvl6pPr marL="1901397" indent="0">
              <a:buNone/>
              <a:defRPr sz="1333" b="1"/>
            </a:lvl6pPr>
            <a:lvl7pPr marL="2281677" indent="0">
              <a:buNone/>
              <a:defRPr sz="1333" b="1"/>
            </a:lvl7pPr>
            <a:lvl8pPr marL="2661957" indent="0">
              <a:buNone/>
              <a:defRPr sz="1333" b="1"/>
            </a:lvl8pPr>
            <a:lvl9pPr marL="3042236" indent="0">
              <a:buNone/>
              <a:defRPr sz="13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42" y="1279261"/>
            <a:ext cx="4041775" cy="53313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279" indent="0">
              <a:buNone/>
              <a:defRPr sz="1667" b="1"/>
            </a:lvl2pPr>
            <a:lvl3pPr marL="760559" indent="0">
              <a:buNone/>
              <a:defRPr sz="1500" b="1"/>
            </a:lvl3pPr>
            <a:lvl4pPr marL="1140839" indent="0">
              <a:buNone/>
              <a:defRPr sz="1333" b="1"/>
            </a:lvl4pPr>
            <a:lvl5pPr marL="1521117" indent="0">
              <a:buNone/>
              <a:defRPr sz="1333" b="1"/>
            </a:lvl5pPr>
            <a:lvl6pPr marL="1901397" indent="0">
              <a:buNone/>
              <a:defRPr sz="1333" b="1"/>
            </a:lvl6pPr>
            <a:lvl7pPr marL="2281677" indent="0">
              <a:buNone/>
              <a:defRPr sz="1333" b="1"/>
            </a:lvl7pPr>
            <a:lvl8pPr marL="2661957" indent="0">
              <a:buNone/>
              <a:defRPr sz="1333" b="1"/>
            </a:lvl8pPr>
            <a:lvl9pPr marL="3042236" indent="0">
              <a:buNone/>
              <a:defRPr sz="1333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42" y="1812396"/>
            <a:ext cx="4041775" cy="3292740"/>
          </a:xfrm>
        </p:spPr>
        <p:txBody>
          <a:bodyPr/>
          <a:lstStyle>
            <a:lvl1pPr>
              <a:defRPr sz="2000"/>
            </a:lvl1pPr>
            <a:lvl2pPr>
              <a:defRPr sz="1667"/>
            </a:lvl2pPr>
            <a:lvl3pPr>
              <a:defRPr sz="15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F57120FB-C2E4-4CD0-BB4B-EF2468F93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C384D96C-6582-4402-B5ED-0A5C89F57282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8" name="Segnaposto piè di pagina 4">
            <a:extLst>
              <a:ext uri="{FF2B5EF4-FFF2-40B4-BE49-F238E27FC236}">
                <a16:creationId xmlns:a16="http://schemas.microsoft.com/office/drawing/2014/main" id="{527F9403-94C2-4B1D-947D-6442008FB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>
            <a:extLst>
              <a:ext uri="{FF2B5EF4-FFF2-40B4-BE49-F238E27FC236}">
                <a16:creationId xmlns:a16="http://schemas.microsoft.com/office/drawing/2014/main" id="{4DC5CCA9-6945-4942-84F6-07F599DF9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90E9DE96-33CE-48C9-BCB8-B84A1A6CD71E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26808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85B4353A-E607-4EF0-B050-B8607C657D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8936E4F1-4E88-4829-8713-DF39E174F7B9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4" name="Segnaposto piè di pagina 4">
            <a:extLst>
              <a:ext uri="{FF2B5EF4-FFF2-40B4-BE49-F238E27FC236}">
                <a16:creationId xmlns:a16="http://schemas.microsoft.com/office/drawing/2014/main" id="{5BBD5DDE-9BB4-46B2-8318-89F1501EF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>
            <a:extLst>
              <a:ext uri="{FF2B5EF4-FFF2-40B4-BE49-F238E27FC236}">
                <a16:creationId xmlns:a16="http://schemas.microsoft.com/office/drawing/2014/main" id="{A6C6003C-4DF7-4110-B2CE-D7BAB9EB9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13EC6A99-A853-47B4-B460-AD6AE3E2E45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8018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>
            <a:extLst>
              <a:ext uri="{FF2B5EF4-FFF2-40B4-BE49-F238E27FC236}">
                <a16:creationId xmlns:a16="http://schemas.microsoft.com/office/drawing/2014/main" id="{3EB2D6DB-CD57-4B97-930D-F93C6706E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662B5BD8-F317-4447-8716-42BFA76B543E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3" name="Segnaposto piè di pagina 4">
            <a:extLst>
              <a:ext uri="{FF2B5EF4-FFF2-40B4-BE49-F238E27FC236}">
                <a16:creationId xmlns:a16="http://schemas.microsoft.com/office/drawing/2014/main" id="{B473A169-E806-40A4-B008-56397E0273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>
            <a:extLst>
              <a:ext uri="{FF2B5EF4-FFF2-40B4-BE49-F238E27FC236}">
                <a16:creationId xmlns:a16="http://schemas.microsoft.com/office/drawing/2014/main" id="{0E3C24B1-D100-4E92-A101-FD06A3D19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75877190-4D35-4B4A-A1E2-F2B2A56CB0E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96150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17" y="227543"/>
            <a:ext cx="3008313" cy="968375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2" y="227542"/>
            <a:ext cx="5111750" cy="487759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17" y="1195931"/>
            <a:ext cx="3008313" cy="3909219"/>
          </a:xfrm>
        </p:spPr>
        <p:txBody>
          <a:bodyPr/>
          <a:lstStyle>
            <a:lvl1pPr marL="0" indent="0">
              <a:buNone/>
              <a:defRPr sz="1167"/>
            </a:lvl1pPr>
            <a:lvl2pPr marL="380279" indent="0">
              <a:buNone/>
              <a:defRPr sz="1000"/>
            </a:lvl2pPr>
            <a:lvl3pPr marL="760559" indent="0">
              <a:buNone/>
              <a:defRPr sz="833"/>
            </a:lvl3pPr>
            <a:lvl4pPr marL="1140839" indent="0">
              <a:buNone/>
              <a:defRPr sz="750"/>
            </a:lvl4pPr>
            <a:lvl5pPr marL="1521117" indent="0">
              <a:buNone/>
              <a:defRPr sz="750"/>
            </a:lvl5pPr>
            <a:lvl6pPr marL="1901397" indent="0">
              <a:buNone/>
              <a:defRPr sz="750"/>
            </a:lvl6pPr>
            <a:lvl7pPr marL="2281677" indent="0">
              <a:buNone/>
              <a:defRPr sz="750"/>
            </a:lvl7pPr>
            <a:lvl8pPr marL="2661957" indent="0">
              <a:buNone/>
              <a:defRPr sz="750"/>
            </a:lvl8pPr>
            <a:lvl9pPr marL="3042236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420D2073-C281-4AD7-913D-80DB95123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77E61CBF-F400-4F2B-BA1E-FBECA3C8C0EE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05FE822A-29AE-4FD6-A39D-45187270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0BE85372-2BFC-446E-A260-CD82E10B4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CB88FEB7-18F0-4EE2-8F8C-15271ED11C5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72748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9" descr="SLIDE_PPT_800x6002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8" descr="MARCHIO_DPC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88392"/>
            <a:ext cx="762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090724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1667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510649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2667"/>
            </a:lvl1pPr>
            <a:lvl2pPr marL="380279" indent="0">
              <a:buNone/>
              <a:defRPr sz="2333"/>
            </a:lvl2pPr>
            <a:lvl3pPr marL="760559" indent="0">
              <a:buNone/>
              <a:defRPr sz="2000"/>
            </a:lvl3pPr>
            <a:lvl4pPr marL="1140839" indent="0">
              <a:buNone/>
              <a:defRPr sz="1667"/>
            </a:lvl4pPr>
            <a:lvl5pPr marL="1521117" indent="0">
              <a:buNone/>
              <a:defRPr sz="1667"/>
            </a:lvl5pPr>
            <a:lvl6pPr marL="1901397" indent="0">
              <a:buNone/>
              <a:defRPr sz="1667"/>
            </a:lvl6pPr>
            <a:lvl7pPr marL="2281677" indent="0">
              <a:buNone/>
              <a:defRPr sz="1667"/>
            </a:lvl7pPr>
            <a:lvl8pPr marL="2661957" indent="0">
              <a:buNone/>
              <a:defRPr sz="1667"/>
            </a:lvl8pPr>
            <a:lvl9pPr marL="3042236" indent="0">
              <a:buNone/>
              <a:defRPr sz="1667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167"/>
            </a:lvl1pPr>
            <a:lvl2pPr marL="380279" indent="0">
              <a:buNone/>
              <a:defRPr sz="1000"/>
            </a:lvl2pPr>
            <a:lvl3pPr marL="760559" indent="0">
              <a:buNone/>
              <a:defRPr sz="833"/>
            </a:lvl3pPr>
            <a:lvl4pPr marL="1140839" indent="0">
              <a:buNone/>
              <a:defRPr sz="750"/>
            </a:lvl4pPr>
            <a:lvl5pPr marL="1521117" indent="0">
              <a:buNone/>
              <a:defRPr sz="750"/>
            </a:lvl5pPr>
            <a:lvl6pPr marL="1901397" indent="0">
              <a:buNone/>
              <a:defRPr sz="750"/>
            </a:lvl6pPr>
            <a:lvl7pPr marL="2281677" indent="0">
              <a:buNone/>
              <a:defRPr sz="750"/>
            </a:lvl7pPr>
            <a:lvl8pPr marL="2661957" indent="0">
              <a:buNone/>
              <a:defRPr sz="750"/>
            </a:lvl8pPr>
            <a:lvl9pPr marL="3042236" indent="0">
              <a:buNone/>
              <a:defRPr sz="75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3">
            <a:extLst>
              <a:ext uri="{FF2B5EF4-FFF2-40B4-BE49-F238E27FC236}">
                <a16:creationId xmlns:a16="http://schemas.microsoft.com/office/drawing/2014/main" id="{2646C4ED-C07E-4FCD-8542-45B8D07A4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BDB8FAF3-7CA7-4611-B801-F211A97FB020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6" name="Segnaposto piè di pagina 4">
            <a:extLst>
              <a:ext uri="{FF2B5EF4-FFF2-40B4-BE49-F238E27FC236}">
                <a16:creationId xmlns:a16="http://schemas.microsoft.com/office/drawing/2014/main" id="{AD753095-FA76-4162-A2F9-343C499AC1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>
            <a:extLst>
              <a:ext uri="{FF2B5EF4-FFF2-40B4-BE49-F238E27FC236}">
                <a16:creationId xmlns:a16="http://schemas.microsoft.com/office/drawing/2014/main" id="{D1E1BBE0-6AAC-4785-9529-0247ABABE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238B2815-D62E-47DB-9990-C118B9AA90AA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153184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8C4939-BDE5-4B7D-91C3-ABC81BA22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F4E46881-E2A2-49F8-A0FD-B40FB39D0C22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A780DE-3F59-422D-92F6-2F281362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A396016-7395-4DD8-A6BB-DF8AD81D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0F58887A-7F51-4E55-9983-BD200D6FAF0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96380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DE138DC-1E9F-473F-8CE3-69CC4D80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B9A6E45E-519D-4060-8F29-B27ED7E8921A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868399-69E6-48A0-A7A9-F5EC846FC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D2AE919-D98C-4768-820B-8BB632CDF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761970">
              <a:defRPr/>
            </a:lvl1pPr>
          </a:lstStyle>
          <a:p>
            <a:pPr>
              <a:defRPr/>
            </a:pPr>
            <a:fld id="{0F7B5354-71C9-4A65-940A-F84330665EF9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2068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E3BB1FB0-E420-4E2E-87E5-E2CBFEA12E3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65B4AB3D-D3CE-411F-A2EE-C4EE3B239F1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DF94B13B-E1CF-4931-BAA8-C5105D1AB03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36805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730BC7BE-BA5E-41A1-952A-00C4475FAC8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56583F19-B5F7-4D56-B870-EE1DCB439BC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3D7EDACC-C9D1-4CB2-812A-08E986BF291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2380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DD60985A-5A9E-4EE6-8B43-66E627A930A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6FE2BA40-EA62-40FE-B5B6-C98A23B20C3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E42733DE-7969-4D4A-8FA0-1EB6E573A47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054243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4BD0802F-0249-4FF6-9ADB-F975A5DFA89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7C832AA0-E2C5-43E6-BC2A-F581F3E843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E83F1227-C40D-41A0-8847-B17A469AD1D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87568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CE529B13-A068-41B8-A0CD-E178A0C7E02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8D11F499-79ED-4C81-9F6C-22E8D9677BE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8E958AAC-83B3-4424-8390-D4478F014BF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62532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A1C22BBD-F0C4-4920-B285-95CE464CE7D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EACA2DFB-3F34-4C12-8E33-96813584FF8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01858FAD-67F8-4836-AE3A-097A8228D4E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69081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4246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218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9">
            <a:extLst>
              <a:ext uri="{FF2B5EF4-FFF2-40B4-BE49-F238E27FC236}">
                <a16:creationId xmlns:a16="http://schemas.microsoft.com/office/drawing/2014/main" id="{85B5FA2D-7430-43C3-B7E1-DF4D121014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magine 8" descr="MARCHIO_DPC.eps">
            <a:extLst>
              <a:ext uri="{FF2B5EF4-FFF2-40B4-BE49-F238E27FC236}">
                <a16:creationId xmlns:a16="http://schemas.microsoft.com/office/drawing/2014/main" id="{A0D2CB96-C9E5-4347-894F-6FE71F3B6D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3" y="381001"/>
            <a:ext cx="735012" cy="4802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10">
            <a:extLst>
              <a:ext uri="{FF2B5EF4-FFF2-40B4-BE49-F238E27FC236}">
                <a16:creationId xmlns:a16="http://schemas.microsoft.com/office/drawing/2014/main" id="{07C31241-8577-489B-BB4F-EFA3FA59B0A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494588" y="592667"/>
            <a:ext cx="1566862" cy="179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5902" tIns="37953" rIns="75902" bIns="37953"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 eaLnBrk="1" hangingPunct="1">
              <a:defRPr/>
            </a:pPr>
            <a:r>
              <a:rPr lang="it-IT" altLang="x-none" sz="667">
                <a:solidFill>
                  <a:srgbClr val="003A70"/>
                </a:solidFill>
                <a:latin typeface="Arial" charset="0"/>
                <a:ea typeface="Arial" charset="0"/>
                <a:cs typeface="Arial" charset="0"/>
              </a:rPr>
              <a:t>www.protezionecivile.gov.it</a:t>
            </a:r>
          </a:p>
        </p:txBody>
      </p:sp>
      <p:sp>
        <p:nvSpPr>
          <p:cNvPr id="5" name="Segnaposto numero diapositiva 22">
            <a:extLst>
              <a:ext uri="{FF2B5EF4-FFF2-40B4-BE49-F238E27FC236}">
                <a16:creationId xmlns:a16="http://schemas.microsoft.com/office/drawing/2014/main" id="{505147A4-812E-45AE-99F2-B571815531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404226" y="5296959"/>
            <a:ext cx="511175" cy="304271"/>
          </a:xfrm>
        </p:spPr>
        <p:txBody>
          <a:bodyPr/>
          <a:lstStyle>
            <a:lvl1pPr defTabSz="761970" fontAlgn="auto">
              <a:spcBef>
                <a:spcPts val="0"/>
              </a:spcBef>
              <a:spcAft>
                <a:spcPts val="0"/>
              </a:spcAft>
              <a:defRPr sz="1167" b="1">
                <a:latin typeface="Calibri" charset="0"/>
              </a:defRPr>
            </a:lvl1pPr>
          </a:lstStyle>
          <a:p>
            <a:pPr>
              <a:defRPr/>
            </a:pPr>
            <a:fld id="{6420AB65-3BFB-4AE0-B956-7E21A548F75F}" type="slidenum">
              <a:rPr lang="it-IT"/>
              <a:pPr>
                <a:defRPr/>
              </a:pPr>
              <a:t>‹N›</a:t>
            </a:fld>
            <a:endParaRPr lang="it-IT" dirty="0"/>
          </a:p>
        </p:txBody>
      </p:sp>
      <p:sp>
        <p:nvSpPr>
          <p:cNvPr id="6" name="Segnaposto piè di pagina 23">
            <a:extLst>
              <a:ext uri="{FF2B5EF4-FFF2-40B4-BE49-F238E27FC236}">
                <a16:creationId xmlns:a16="http://schemas.microsoft.com/office/drawing/2014/main" id="{293FEEE0-567D-4D9B-8769-6F6E18B1A3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7025" y="5296959"/>
            <a:ext cx="5119688" cy="304271"/>
          </a:xfrm>
        </p:spPr>
        <p:txBody>
          <a:bodyPr/>
          <a:lstStyle>
            <a:lvl1pPr defTabSz="761970" fontAlgn="auto">
              <a:spcBef>
                <a:spcPts val="0"/>
              </a:spcBef>
              <a:spcAft>
                <a:spcPts val="0"/>
              </a:spcAft>
              <a:defRPr b="1" i="1">
                <a:latin typeface="Calibri" charset="0"/>
              </a:defRPr>
            </a:lvl1pPr>
          </a:lstStyle>
          <a:p>
            <a:pPr>
              <a:defRPr/>
            </a:pPr>
            <a:r>
              <a:rPr lang="it-IT"/>
              <a:t>Relatore:  Ing. Massimiliano Severino, Dipartimento della Protezione Civile</a:t>
            </a:r>
          </a:p>
        </p:txBody>
      </p:sp>
    </p:spTree>
    <p:extLst>
      <p:ext uri="{BB962C8B-B14F-4D97-AF65-F5344CB8AC3E}">
        <p14:creationId xmlns:p14="http://schemas.microsoft.com/office/powerpoint/2010/main" val="1686373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6">
            <a:extLst>
              <a:ext uri="{FF2B5EF4-FFF2-40B4-BE49-F238E27FC236}">
                <a16:creationId xmlns:a16="http://schemas.microsoft.com/office/drawing/2014/main" id="{826EB2AE-A6EE-44B5-B822-89E6650ED6B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0"/>
            <a:ext cx="9144000" cy="5715000"/>
            <a:chOff x="0" y="0"/>
            <a:chExt cx="9144000" cy="6858000"/>
          </a:xfrm>
        </p:grpSpPr>
        <p:pic>
          <p:nvPicPr>
            <p:cNvPr id="3" name="Immagine 9">
              <a:extLst>
                <a:ext uri="{FF2B5EF4-FFF2-40B4-BE49-F238E27FC236}">
                  <a16:creationId xmlns:a16="http://schemas.microsoft.com/office/drawing/2014/main" id="{BAAEE6BE-BC7E-443D-8DF1-188DC9D7D5D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Immagine 8" descr="MARCHIO_DPC.eps">
              <a:extLst>
                <a:ext uri="{FF2B5EF4-FFF2-40B4-BE49-F238E27FC236}">
                  <a16:creationId xmlns:a16="http://schemas.microsoft.com/office/drawing/2014/main" id="{57222432-17EC-4E0A-B659-6ADA63B51B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0" y="422275"/>
              <a:ext cx="762000" cy="59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8061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000"/>
              </a:lnSpc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  <a:lvl2pPr>
              <a:defRPr sz="24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20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1D3F6FBA-12D5-4839-B8BE-FF71D977FA3E}" type="datetimeFigureOut">
              <a:rPr lang="it-IT" smtClean="0"/>
              <a:pPr/>
              <a:t>30/10/19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>
            <a:lvl1pPr>
              <a:defRPr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fld id="{F63DC9A4-802C-4D91-9638-ACC089C5C799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8437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478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lnSpc>
                <a:spcPts val="3000"/>
              </a:lnSpc>
              <a:defRPr sz="280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33121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826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7359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1D3F6FBA-12D5-4839-B8BE-FF71D977FA3E}" type="datetimeFigureOut">
              <a:rPr lang="it-IT" smtClean="0"/>
              <a:t>30/10/19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/>
          <a:lstStyle/>
          <a:p>
            <a:fld id="{F63DC9A4-802C-4D91-9638-ACC089C5C79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3972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slideLayout" Target="../slideLayouts/slideLayout31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Relationship Id="rId22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 descr="SLIDE_PPT_800x6002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1115616" y="265212"/>
            <a:ext cx="5616624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333500"/>
            <a:ext cx="864096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8" name="Immagine 7" descr="MARCHIO_DPC.eps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51520" y="388392"/>
            <a:ext cx="762000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0543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800" b="1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600" kern="1200">
          <a:solidFill>
            <a:schemeClr val="tx1"/>
          </a:solidFill>
          <a:latin typeface="Segoe UI" panose="020B0502040204020203" pitchFamily="34" charset="0"/>
          <a:ea typeface="Segoe UI" panose="020B0502040204020203" pitchFamily="34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>
            <a:extLst>
              <a:ext uri="{FF2B5EF4-FFF2-40B4-BE49-F238E27FC236}">
                <a16:creationId xmlns:a16="http://schemas.microsoft.com/office/drawing/2014/main" id="{19343196-5535-459E-84BC-876A4992AFA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72" tIns="45637" rIns="91272" bIns="4563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</a:p>
        </p:txBody>
      </p:sp>
      <p:sp>
        <p:nvSpPr>
          <p:cNvPr id="1027" name="Segnaposto testo 2">
            <a:extLst>
              <a:ext uri="{FF2B5EF4-FFF2-40B4-BE49-F238E27FC236}">
                <a16:creationId xmlns:a16="http://schemas.microsoft.com/office/drawing/2014/main" id="{C5554AE9-F2A9-4E00-80CC-A8AC6DAB97D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272" tIns="45637" rIns="91272" bIns="456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6FB0266-A489-4968-8BDC-110459281E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272" tIns="45637" rIns="91272" bIns="45637" rtlCol="0" anchor="ctr"/>
          <a:lstStyle>
            <a:lvl1pPr algn="l" defTabSz="760647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658933-91F9-4849-A531-933DC2772BAD}" type="datetime1">
              <a:rPr lang="it-IT"/>
              <a:pPr>
                <a:defRPr/>
              </a:pPr>
              <a:t>30/10/19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F2DB8C-56C8-43A3-9369-E02D5119D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272" tIns="45637" rIns="91272" bIns="45637" rtlCol="0" anchor="ctr"/>
          <a:lstStyle>
            <a:lvl1pPr algn="ctr" defTabSz="760647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B042B0A-E8D6-43D1-A6B8-EEC995B453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272" tIns="45637" rIns="91272" bIns="45637" rtlCol="0" anchor="ctr"/>
          <a:lstStyle>
            <a:lvl1pPr algn="r" defTabSz="760647" eaLnBrk="1" fontAlgn="auto" hangingPunct="1">
              <a:spcBef>
                <a:spcPts val="0"/>
              </a:spcBef>
              <a:spcAft>
                <a:spcPts val="0"/>
              </a:spcAft>
              <a:defRPr sz="10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28B594-23B4-49F0-935C-9E7D925302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205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6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5pPr>
      <a:lvl6pPr marL="380279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6pPr>
      <a:lvl7pPr marL="760559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7pPr>
      <a:lvl8pPr marL="1140839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8pPr>
      <a:lvl9pPr marL="1521117" algn="ctr" rtl="0" fontAlgn="base">
        <a:spcBef>
          <a:spcPct val="0"/>
        </a:spcBef>
        <a:spcAft>
          <a:spcPct val="0"/>
        </a:spcAft>
        <a:defRPr sz="3667">
          <a:solidFill>
            <a:schemeClr val="tx1"/>
          </a:solidFill>
          <a:latin typeface="Calibri" pitchFamily="34" charset="0"/>
        </a:defRPr>
      </a:lvl9pPr>
    </p:titleStyle>
    <p:bodyStyle>
      <a:lvl1pPr marL="283093" indent="-28309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6455" indent="-23547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48494" indent="-18784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29478" indent="-18784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09140" indent="-18784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1537" indent="-190137" algn="l" defTabSz="760559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6pPr>
      <a:lvl7pPr marL="2471816" indent="-190137" algn="l" defTabSz="760559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7pPr>
      <a:lvl8pPr marL="2852097" indent="-190137" algn="l" defTabSz="760559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8pPr>
      <a:lvl9pPr marL="3232376" indent="-190137" algn="l" defTabSz="760559" rtl="0" eaLnBrk="1" latinLnBrk="0" hangingPunct="1">
        <a:spcBef>
          <a:spcPct val="20000"/>
        </a:spcBef>
        <a:buFont typeface="Arial" pitchFamily="34" charset="0"/>
        <a:buChar char="•"/>
        <a:defRPr sz="1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279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0559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0839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1117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1397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1677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1957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2236" algn="l" defTabSz="760559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3345"/>
            <a:ext cx="914400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2241" y="2812013"/>
            <a:ext cx="930597" cy="7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251520" y="4763416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Verso la Riorganizzazione per Ambiti Territoriali</a:t>
            </a:r>
            <a:endParaRPr lang="it-IT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it-IT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37829" y="1530513"/>
            <a:ext cx="2260800" cy="8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829" y="769268"/>
            <a:ext cx="2260800" cy="66234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Immagin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10" y="192817"/>
            <a:ext cx="2260238" cy="4811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251520" y="2635849"/>
            <a:ext cx="7211205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 GOVERNANCE 2014-2020</a:t>
            </a:r>
          </a:p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Riduzione del rischio sismico, vulcanico </a:t>
            </a:r>
          </a:p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e idrogeologico ai fini di protezione civile</a:t>
            </a:r>
          </a:p>
        </p:txBody>
      </p:sp>
      <p:pic>
        <p:nvPicPr>
          <p:cNvPr id="26" name="Immagine 25" descr="Senza titolo - 2">
            <a:extLst>
              <a:ext uri="{FF2B5EF4-FFF2-40B4-BE49-F238E27FC236}">
                <a16:creationId xmlns:a16="http://schemas.microsoft.com/office/drawing/2014/main" id="{370B2AE5-29D3-C945-883D-5C44851A09B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891" y="4297441"/>
            <a:ext cx="727710" cy="7277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5582F32-9B0C-2A49-ABA1-156EF0049543}"/>
              </a:ext>
            </a:extLst>
          </p:cNvPr>
          <p:cNvSpPr txBox="1"/>
          <p:nvPr/>
        </p:nvSpPr>
        <p:spPr>
          <a:xfrm>
            <a:off x="5436096" y="5040415"/>
            <a:ext cx="3570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Ing. Antonio Nisticò</a:t>
            </a:r>
          </a:p>
          <a:p>
            <a:pPr algn="ctr"/>
            <a:endParaRPr lang="it-IT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987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0790F4-EE67-4541-B3D1-43B0B4DDC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228865"/>
            <a:ext cx="5760640" cy="952500"/>
          </a:xfrm>
        </p:spPr>
        <p:txBody>
          <a:bodyPr/>
          <a:lstStyle/>
          <a:p>
            <a:r>
              <a:rPr lang="it-IT" dirty="0"/>
              <a:t>Funzioni dei Comuni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B909713-FDD9-4A8E-AA0B-AEE85C6069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7905956"/>
              </p:ext>
            </p:extLst>
          </p:nvPr>
        </p:nvGraphicFramePr>
        <p:xfrm>
          <a:off x="457200" y="1057300"/>
          <a:ext cx="8229600" cy="4428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23763F-B2CD-4553-9C44-E76567DB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5296959"/>
            <a:ext cx="2133600" cy="304271"/>
          </a:xfrm>
        </p:spPr>
        <p:txBody>
          <a:bodyPr/>
          <a:lstStyle/>
          <a:p>
            <a:pPr>
              <a:defRPr/>
            </a:pPr>
            <a:fld id="{22AFE28E-2FD5-4CAA-90B9-0FE7E9C767B1}" type="slidenum">
              <a:rPr lang="it-IT" smtClean="0"/>
              <a:pPr>
                <a:defRPr/>
              </a:pPr>
              <a:t>10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C91C1B-7137-4464-86C4-9EE5DF28A1E7}"/>
              </a:ext>
            </a:extLst>
          </p:cNvPr>
          <p:cNvSpPr txBox="1"/>
          <p:nvPr/>
        </p:nvSpPr>
        <p:spPr>
          <a:xfrm>
            <a:off x="7174632" y="228865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Art.12 </a:t>
            </a:r>
            <a:r>
              <a:rPr lang="it-IT" sz="1200" dirty="0" err="1">
                <a:solidFill>
                  <a:schemeClr val="bg1"/>
                </a:solidFill>
              </a:rPr>
              <a:t>D.Lgs.</a:t>
            </a:r>
            <a:r>
              <a:rPr lang="it-IT" sz="1200" dirty="0">
                <a:solidFill>
                  <a:schemeClr val="bg1"/>
                </a:solidFill>
              </a:rPr>
              <a:t> 1/2018</a:t>
            </a:r>
          </a:p>
        </p:txBody>
      </p:sp>
    </p:spTree>
    <p:extLst>
      <p:ext uri="{BB962C8B-B14F-4D97-AF65-F5344CB8AC3E}">
        <p14:creationId xmlns:p14="http://schemas.microsoft.com/office/powerpoint/2010/main" val="3623987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9824F6-6DB2-4704-B16F-9D3CEF2B1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SEDE COM ???</a:t>
            </a:r>
          </a:p>
        </p:txBody>
      </p:sp>
      <p:graphicFrame>
        <p:nvGraphicFramePr>
          <p:cNvPr id="5" name="Segnaposto contenuto 4">
            <a:extLst>
              <a:ext uri="{FF2B5EF4-FFF2-40B4-BE49-F238E27FC236}">
                <a16:creationId xmlns:a16="http://schemas.microsoft.com/office/drawing/2014/main" id="{11441E20-791E-454C-9C5C-61A0C2599C9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359977"/>
              </p:ext>
            </p:extLst>
          </p:nvPr>
        </p:nvGraphicFramePr>
        <p:xfrm>
          <a:off x="473628" y="1150390"/>
          <a:ext cx="8229600" cy="2103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DD04CED-E53C-490D-9D09-F29966188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FE28E-2FD5-4CAA-90B9-0FE7E9C767B1}" type="slidenum">
              <a:rPr lang="it-IT" smtClean="0"/>
              <a:pPr>
                <a:defRPr/>
              </a:pPr>
              <a:t>11</a:t>
            </a:fld>
            <a:endParaRPr lang="it-IT"/>
          </a:p>
        </p:txBody>
      </p:sp>
      <p:graphicFrame>
        <p:nvGraphicFramePr>
          <p:cNvPr id="7" name="Diagramma 6">
            <a:extLst>
              <a:ext uri="{FF2B5EF4-FFF2-40B4-BE49-F238E27FC236}">
                <a16:creationId xmlns:a16="http://schemas.microsoft.com/office/drawing/2014/main" id="{652ACF27-2B8D-4596-A392-54C88A5B81C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2056087"/>
              </p:ext>
            </p:extLst>
          </p:nvPr>
        </p:nvGraphicFramePr>
        <p:xfrm>
          <a:off x="473628" y="2769840"/>
          <a:ext cx="8196744" cy="2103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" name="Segno di moltiplicazione 7">
            <a:extLst>
              <a:ext uri="{FF2B5EF4-FFF2-40B4-BE49-F238E27FC236}">
                <a16:creationId xmlns:a16="http://schemas.microsoft.com/office/drawing/2014/main" id="{64EAB41C-4A6A-4C07-ABB4-9F3217E416CE}"/>
              </a:ext>
            </a:extLst>
          </p:cNvPr>
          <p:cNvSpPr/>
          <p:nvPr/>
        </p:nvSpPr>
        <p:spPr>
          <a:xfrm>
            <a:off x="6536772" y="2674060"/>
            <a:ext cx="2133600" cy="2295443"/>
          </a:xfrm>
          <a:prstGeom prst="mathMultiply">
            <a:avLst/>
          </a:prstGeom>
          <a:solidFill>
            <a:schemeClr val="accent3">
              <a:lumMod val="40000"/>
              <a:lumOff val="60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6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FA6DA86-2801-4B2B-908D-447228FF4A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C8F5059-3633-4AE4-80D2-C0957167002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D950E6A2-87A0-46BE-80D5-6FB20A6A71C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209B4E8-A410-437E-A9DB-9226D23A2EB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5AD57BBF-89EC-46B4-9DFD-145817C3CA2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C530B0-7C84-41B0-A13D-0446393BBA5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8BAFF0F-A626-4C86-A936-378CC767DF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14751DB-8DF1-4ED9-82C3-299A2CD43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31D1DF1-EE4C-4BC1-BD58-C11F5FF1F8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F4215F8-3AE8-4CD5-8404-B2E0524787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Dgm bld="one"/>
        </p:bldSub>
      </p:bldGraphic>
      <p:bldGraphic spid="7" grpId="0" uiExpand="1">
        <p:bldSub>
          <a:bldDgm bld="one"/>
        </p:bldSub>
      </p:bldGraphic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D888B0-9EAA-B946-A63B-AB000F192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  Il Ruolo della Regione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985F55F-CAE9-E54D-8934-C5E778B647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b="1" dirty="0"/>
              <a:t>La Regione </a:t>
            </a:r>
            <a:r>
              <a:rPr lang="it-IT" dirty="0"/>
              <a:t>disciplina l’organizzazione dei sistemi di protezione civile, assicurando lo svolgimento delle attività di protezione civile (Previsione, prevenzione e mitigazione dei rischi – gestione dell’emergenza – superamento dell’emergenza) </a:t>
            </a:r>
            <a:r>
              <a:rPr lang="it-IT" b="1" dirty="0"/>
              <a:t>formula</a:t>
            </a:r>
            <a:r>
              <a:rPr lang="it-IT" dirty="0"/>
              <a:t>ndo </a:t>
            </a:r>
            <a:r>
              <a:rPr lang="it-IT" b="1" dirty="0"/>
              <a:t>gli indirizzi per </a:t>
            </a:r>
            <a:r>
              <a:rPr lang="it-IT" dirty="0"/>
              <a:t>la predisposizione dei </a:t>
            </a:r>
            <a:r>
              <a:rPr lang="it-IT" b="1" dirty="0"/>
              <a:t>piani provinciali e comunali di protezione civile</a:t>
            </a:r>
            <a:r>
              <a:rPr lang="it-IT" dirty="0"/>
              <a:t>, nonché la revisione e valutazione periodica degli stessi;</a:t>
            </a:r>
            <a:endParaRPr lang="it-IT" dirty="0">
              <a:solidFill>
                <a:srgbClr val="FF0000"/>
              </a:solidFill>
            </a:endParaRPr>
          </a:p>
          <a:p>
            <a:endParaRPr lang="it-IT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1332A62-463A-4970-AEFA-8D3A2E9FF9A6}"/>
              </a:ext>
            </a:extLst>
          </p:cNvPr>
          <p:cNvSpPr txBox="1"/>
          <p:nvPr/>
        </p:nvSpPr>
        <p:spPr>
          <a:xfrm>
            <a:off x="7174632" y="228865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Art.11 </a:t>
            </a:r>
            <a:r>
              <a:rPr kumimoji="0" lang="it-IT" sz="1200" b="0" i="0" u="none" strike="noStrike" kern="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D.Lgs.</a:t>
            </a:r>
            <a:r>
              <a:rPr kumimoji="0" lang="it-IT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1/2018</a:t>
            </a:r>
          </a:p>
        </p:txBody>
      </p:sp>
    </p:spTree>
    <p:extLst>
      <p:ext uri="{BB962C8B-B14F-4D97-AF65-F5344CB8AC3E}">
        <p14:creationId xmlns:p14="http://schemas.microsoft.com/office/powerpoint/2010/main" val="4132237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ttangolo 29"/>
          <p:cNvSpPr/>
          <p:nvPr/>
        </p:nvSpPr>
        <p:spPr>
          <a:xfrm>
            <a:off x="2924726" y="3668536"/>
            <a:ext cx="1267665" cy="7021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Aggiorna-mento Piani</a:t>
            </a:r>
          </a:p>
        </p:txBody>
      </p:sp>
      <p:sp>
        <p:nvSpPr>
          <p:cNvPr id="31" name="Rettangolo 30"/>
          <p:cNvSpPr/>
          <p:nvPr/>
        </p:nvSpPr>
        <p:spPr>
          <a:xfrm>
            <a:off x="5635497" y="4808188"/>
            <a:ext cx="1264432" cy="6314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Programma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interventi</a:t>
            </a:r>
          </a:p>
        </p:txBody>
      </p:sp>
      <p:sp>
        <p:nvSpPr>
          <p:cNvPr id="32" name="Rettangolo arrotondato 31"/>
          <p:cNvSpPr/>
          <p:nvPr/>
        </p:nvSpPr>
        <p:spPr>
          <a:xfrm>
            <a:off x="7144146" y="4968460"/>
            <a:ext cx="1744455" cy="443388"/>
          </a:xfrm>
          <a:prstGeom prst="roundRect">
            <a:avLst>
              <a:gd name="adj" fmla="val 50000"/>
            </a:avLst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Assegnazione Classe (A)</a:t>
            </a:r>
          </a:p>
        </p:txBody>
      </p:sp>
      <p:sp>
        <p:nvSpPr>
          <p:cNvPr id="34" name="Rettangolo arrotondato 33"/>
          <p:cNvSpPr/>
          <p:nvPr/>
        </p:nvSpPr>
        <p:spPr>
          <a:xfrm>
            <a:off x="7122548" y="3218253"/>
            <a:ext cx="1744456" cy="450283"/>
          </a:xfrm>
          <a:prstGeom prst="roundRect">
            <a:avLst>
              <a:gd name="adj" fmla="val 5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Assegnazione Classe (D)</a:t>
            </a:r>
          </a:p>
        </p:txBody>
      </p:sp>
      <p:sp>
        <p:nvSpPr>
          <p:cNvPr id="35" name="Rettangolo arrotondato 34"/>
          <p:cNvSpPr/>
          <p:nvPr/>
        </p:nvSpPr>
        <p:spPr>
          <a:xfrm>
            <a:off x="7122548" y="3780269"/>
            <a:ext cx="1744456" cy="456193"/>
          </a:xfrm>
          <a:prstGeom prst="roundRect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Assegnazione Classe (C)</a:t>
            </a:r>
          </a:p>
        </p:txBody>
      </p:sp>
      <p:cxnSp>
        <p:nvCxnSpPr>
          <p:cNvPr id="36" name="Connettore 2 35"/>
          <p:cNvCxnSpPr>
            <a:stCxn id="30" idx="3"/>
            <a:endCxn id="35" idx="1"/>
          </p:cNvCxnSpPr>
          <p:nvPr/>
        </p:nvCxnSpPr>
        <p:spPr>
          <a:xfrm flipV="1">
            <a:off x="4192391" y="4008366"/>
            <a:ext cx="2930157" cy="1125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>
            <a:endCxn id="34" idx="1"/>
          </p:cNvCxnSpPr>
          <p:nvPr/>
        </p:nvCxnSpPr>
        <p:spPr>
          <a:xfrm flipV="1">
            <a:off x="2835139" y="3443395"/>
            <a:ext cx="4287409" cy="60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2 37"/>
          <p:cNvCxnSpPr>
            <a:endCxn id="32" idx="1"/>
          </p:cNvCxnSpPr>
          <p:nvPr/>
        </p:nvCxnSpPr>
        <p:spPr>
          <a:xfrm>
            <a:off x="7056043" y="5190154"/>
            <a:ext cx="8810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ttangolo arrotondato 38"/>
          <p:cNvSpPr/>
          <p:nvPr/>
        </p:nvSpPr>
        <p:spPr>
          <a:xfrm>
            <a:off x="7144145" y="4370710"/>
            <a:ext cx="1745782" cy="437478"/>
          </a:xfrm>
          <a:prstGeom prst="roundRect">
            <a:avLst>
              <a:gd name="adj" fmla="val 5000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Assegnazione Classe (B)</a:t>
            </a:r>
          </a:p>
        </p:txBody>
      </p:sp>
      <p:sp>
        <p:nvSpPr>
          <p:cNvPr id="41" name="Rettangolo arrotondato 40"/>
          <p:cNvSpPr/>
          <p:nvPr/>
        </p:nvSpPr>
        <p:spPr>
          <a:xfrm>
            <a:off x="7122548" y="2682422"/>
            <a:ext cx="1744456" cy="449298"/>
          </a:xfrm>
          <a:prstGeom prst="roundRect">
            <a:avLst>
              <a:gd name="adj" fmla="val 5000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Assegnazione Classe (E)</a:t>
            </a:r>
          </a:p>
        </p:txBody>
      </p:sp>
      <p:cxnSp>
        <p:nvCxnSpPr>
          <p:cNvPr id="42" name="Connettore 2 41"/>
          <p:cNvCxnSpPr>
            <a:stCxn id="60" idx="3"/>
            <a:endCxn id="41" idx="1"/>
          </p:cNvCxnSpPr>
          <p:nvPr/>
        </p:nvCxnSpPr>
        <p:spPr>
          <a:xfrm>
            <a:off x="1494459" y="2893861"/>
            <a:ext cx="5628089" cy="1321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ttore 4 48"/>
          <p:cNvCxnSpPr>
            <a:stCxn id="58" idx="3"/>
            <a:endCxn id="39" idx="1"/>
          </p:cNvCxnSpPr>
          <p:nvPr/>
        </p:nvCxnSpPr>
        <p:spPr>
          <a:xfrm>
            <a:off x="5545912" y="4588564"/>
            <a:ext cx="1598233" cy="885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ttangolo 57"/>
          <p:cNvSpPr/>
          <p:nvPr/>
        </p:nvSpPr>
        <p:spPr>
          <a:xfrm>
            <a:off x="4281479" y="4236462"/>
            <a:ext cx="1264433" cy="7042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Valutazione</a:t>
            </a:r>
          </a:p>
        </p:txBody>
      </p:sp>
      <p:sp>
        <p:nvSpPr>
          <p:cNvPr id="59" name="Rettangolo 58"/>
          <p:cNvSpPr/>
          <p:nvPr/>
        </p:nvSpPr>
        <p:spPr>
          <a:xfrm>
            <a:off x="219978" y="2076995"/>
            <a:ext cx="1264629" cy="4204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Analisi dei fabbisogni</a:t>
            </a:r>
          </a:p>
        </p:txBody>
      </p:sp>
      <p:sp>
        <p:nvSpPr>
          <p:cNvPr id="60" name="Rettangolo 59"/>
          <p:cNvSpPr/>
          <p:nvPr/>
        </p:nvSpPr>
        <p:spPr>
          <a:xfrm>
            <a:off x="216570" y="2569468"/>
            <a:ext cx="1277889" cy="6487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6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Contesti territoriali</a:t>
            </a:r>
          </a:p>
        </p:txBody>
      </p:sp>
      <p:cxnSp>
        <p:nvCxnSpPr>
          <p:cNvPr id="102" name="Connettore 4 101"/>
          <p:cNvCxnSpPr>
            <a:endCxn id="30" idx="1"/>
          </p:cNvCxnSpPr>
          <p:nvPr/>
        </p:nvCxnSpPr>
        <p:spPr>
          <a:xfrm rot="16200000" flipH="1">
            <a:off x="2437590" y="3532486"/>
            <a:ext cx="252469" cy="721803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Connettore 4 103"/>
          <p:cNvCxnSpPr>
            <a:stCxn id="30" idx="2"/>
            <a:endCxn id="58" idx="1"/>
          </p:cNvCxnSpPr>
          <p:nvPr/>
        </p:nvCxnSpPr>
        <p:spPr>
          <a:xfrm rot="16200000" flipH="1">
            <a:off x="3811092" y="4118177"/>
            <a:ext cx="217854" cy="722920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4 105"/>
          <p:cNvCxnSpPr>
            <a:stCxn id="58" idx="2"/>
            <a:endCxn id="31" idx="1"/>
          </p:cNvCxnSpPr>
          <p:nvPr/>
        </p:nvCxnSpPr>
        <p:spPr>
          <a:xfrm rot="16200000" flipH="1">
            <a:off x="5182971" y="4671389"/>
            <a:ext cx="183251" cy="721801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Connettore 1 110"/>
          <p:cNvCxnSpPr>
            <a:stCxn id="59" idx="2"/>
            <a:endCxn id="60" idx="0"/>
          </p:cNvCxnSpPr>
          <p:nvPr/>
        </p:nvCxnSpPr>
        <p:spPr>
          <a:xfrm>
            <a:off x="852293" y="2497460"/>
            <a:ext cx="3222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Rettangolo 60"/>
          <p:cNvSpPr/>
          <p:nvPr/>
        </p:nvSpPr>
        <p:spPr>
          <a:xfrm>
            <a:off x="5635497" y="1147370"/>
            <a:ext cx="1264432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5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Interventi</a:t>
            </a:r>
          </a:p>
        </p:txBody>
      </p:sp>
      <p:sp>
        <p:nvSpPr>
          <p:cNvPr id="62" name="Rettangolo 61"/>
          <p:cNvSpPr/>
          <p:nvPr/>
        </p:nvSpPr>
        <p:spPr>
          <a:xfrm>
            <a:off x="219977" y="1129308"/>
            <a:ext cx="1264432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1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Contesti</a:t>
            </a:r>
          </a:p>
        </p:txBody>
      </p:sp>
      <p:sp>
        <p:nvSpPr>
          <p:cNvPr id="63" name="Rettangolo 62"/>
          <p:cNvSpPr/>
          <p:nvPr/>
        </p:nvSpPr>
        <p:spPr>
          <a:xfrm>
            <a:off x="1570707" y="1137935"/>
            <a:ext cx="1264432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2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Analisi di rischio</a:t>
            </a:r>
          </a:p>
        </p:txBody>
      </p:sp>
      <p:sp>
        <p:nvSpPr>
          <p:cNvPr id="64" name="Rettangolo 63"/>
          <p:cNvSpPr/>
          <p:nvPr/>
        </p:nvSpPr>
        <p:spPr>
          <a:xfrm>
            <a:off x="2924725" y="1142652"/>
            <a:ext cx="1264432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3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Analisi dei piani</a:t>
            </a:r>
          </a:p>
        </p:txBody>
      </p:sp>
      <p:sp>
        <p:nvSpPr>
          <p:cNvPr id="65" name="Rettangolo 64"/>
          <p:cNvSpPr/>
          <p:nvPr/>
        </p:nvSpPr>
        <p:spPr>
          <a:xfrm>
            <a:off x="4281479" y="1142652"/>
            <a:ext cx="1264432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4</a:t>
            </a:r>
          </a:p>
          <a:p>
            <a:pPr algn="ctr"/>
            <a:r>
              <a:rPr lang="it-IT" sz="1600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Valutazione</a:t>
            </a:r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 operatività</a:t>
            </a:r>
          </a:p>
        </p:txBody>
      </p:sp>
      <p:sp>
        <p:nvSpPr>
          <p:cNvPr id="70" name="Rettangolo 69"/>
          <p:cNvSpPr/>
          <p:nvPr/>
        </p:nvSpPr>
        <p:spPr>
          <a:xfrm>
            <a:off x="7021899" y="1155573"/>
            <a:ext cx="1845105" cy="850752"/>
          </a:xfrm>
          <a:prstGeom prst="rect">
            <a:avLst/>
          </a:prstGeom>
          <a:ln w="28575"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it-IT" b="1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FASE 6</a:t>
            </a:r>
          </a:p>
          <a:p>
            <a:pPr algn="ctr"/>
            <a:r>
              <a:rPr lang="it-IT" dirty="0">
                <a:solidFill>
                  <a:schemeClr val="tx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Valutazioni</a:t>
            </a:r>
          </a:p>
        </p:txBody>
      </p:sp>
      <p:cxnSp>
        <p:nvCxnSpPr>
          <p:cNvPr id="26" name="Connettore 4 25"/>
          <p:cNvCxnSpPr>
            <a:stCxn id="60" idx="2"/>
          </p:cNvCxnSpPr>
          <p:nvPr/>
        </p:nvCxnSpPr>
        <p:spPr>
          <a:xfrm rot="16200000" flipH="1">
            <a:off x="1097520" y="2976249"/>
            <a:ext cx="231183" cy="715192"/>
          </a:xfrm>
          <a:prstGeom prst="bentConnector2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itolo 1"/>
          <p:cNvSpPr>
            <a:spLocks noGrp="1"/>
          </p:cNvSpPr>
          <p:nvPr>
            <p:ph type="title"/>
          </p:nvPr>
        </p:nvSpPr>
        <p:spPr>
          <a:xfrm>
            <a:off x="1115616" y="265212"/>
            <a:ext cx="5616624" cy="792088"/>
          </a:xfrm>
        </p:spPr>
        <p:txBody>
          <a:bodyPr/>
          <a:lstStyle/>
          <a:p>
            <a:pPr algn="l"/>
            <a:r>
              <a:rPr lang="it-IT" sz="2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PON-DPC: le fasi</a:t>
            </a:r>
          </a:p>
        </p:txBody>
      </p:sp>
      <p:sp>
        <p:nvSpPr>
          <p:cNvPr id="40" name="Rettangolo 39"/>
          <p:cNvSpPr/>
          <p:nvPr/>
        </p:nvSpPr>
        <p:spPr>
          <a:xfrm>
            <a:off x="1570707" y="3001516"/>
            <a:ext cx="1264432" cy="8918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Scenari di evento e di rischio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Pericolosità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2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Studi MS</a:t>
            </a:r>
          </a:p>
        </p:txBody>
      </p:sp>
      <p:sp>
        <p:nvSpPr>
          <p:cNvPr id="9" name="Ovale 8"/>
          <p:cNvSpPr/>
          <p:nvPr/>
        </p:nvSpPr>
        <p:spPr>
          <a:xfrm>
            <a:off x="0" y="2497460"/>
            <a:ext cx="1691680" cy="813501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Ovale 42">
            <a:extLst>
              <a:ext uri="{FF2B5EF4-FFF2-40B4-BE49-F238E27FC236}">
                <a16:creationId xmlns:a16="http://schemas.microsoft.com/office/drawing/2014/main" id="{ACBBDB12-55AD-41EE-834F-B3791D45AC71}"/>
              </a:ext>
            </a:extLst>
          </p:cNvPr>
          <p:cNvSpPr/>
          <p:nvPr/>
        </p:nvSpPr>
        <p:spPr>
          <a:xfrm>
            <a:off x="2699792" y="3628175"/>
            <a:ext cx="1691680" cy="813501"/>
          </a:xfrm>
          <a:prstGeom prst="ellipse">
            <a:avLst/>
          </a:prstGeom>
          <a:noFill/>
          <a:ln w="762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92D050"/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0928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4" grpId="0" animBg="1"/>
      <p:bldP spid="35" grpId="0" animBg="1"/>
      <p:bldP spid="39" grpId="0" animBg="1"/>
      <p:bldP spid="41" grpId="0" animBg="1"/>
      <p:bldP spid="9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1115616" y="265212"/>
            <a:ext cx="5616624" cy="792088"/>
          </a:xfrm>
        </p:spPr>
        <p:txBody>
          <a:bodyPr/>
          <a:lstStyle/>
          <a:p>
            <a:pPr algn="l"/>
            <a:r>
              <a:rPr lang="it-IT" sz="2800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Analisi delle criticità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4BF5F1F4-8391-4DAD-B478-8FC622AC7867}"/>
              </a:ext>
            </a:extLst>
          </p:cNvPr>
          <p:cNvSpPr txBox="1"/>
          <p:nvPr/>
        </p:nvSpPr>
        <p:spPr>
          <a:xfrm>
            <a:off x="395536" y="1345332"/>
            <a:ext cx="8280920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Piani comunali sviluppati prevalentemente per adempiere ad obblighi normativi;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Piani comunali non noti alla popolazione che li dovrebbe adottare;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Piani comunali chiusi in un cassetto da mettere fuori in occasione di eventuali controlli;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Disomogeneità dei piani di emergenza anche per comuni confinanti ed in continuità territoriale;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Scarso livello di informatizzazione delle informazioni;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sz="2200" dirty="0"/>
              <a:t>Scarsa integrazione territoriale (in ambito al COM di appartenenza);</a:t>
            </a:r>
          </a:p>
        </p:txBody>
      </p:sp>
    </p:spTree>
    <p:extLst>
      <p:ext uri="{BB962C8B-B14F-4D97-AF65-F5344CB8AC3E}">
        <p14:creationId xmlns:p14="http://schemas.microsoft.com/office/powerpoint/2010/main" val="139608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A36970-0C1D-9B4C-BCAA-4F83E62F19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it-IT" sz="2400" dirty="0">
                <a:solidFill>
                  <a:srgbClr val="FF0000"/>
                </a:solidFill>
              </a:rPr>
              <a:t>Nuove Linee Guida Piani di Emergenza Comunali e Intercomunali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B478091-C01D-8A4B-AF5B-C9B7E0D494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spcAft>
                <a:spcPts val="600"/>
              </a:spcAft>
            </a:pPr>
            <a:r>
              <a:rPr lang="it-IT" dirty="0"/>
              <a:t>Sono in fase di redazione le Nuove Linee guida di Protezione Civile  che definiranno gli aspetti generali dell’organizzazione del sistema locale di Protezione civile e forniranno un vademecum per la redazione di Piani di Emergenza Comunali e Intercomunali.</a:t>
            </a:r>
          </a:p>
          <a:p>
            <a:pPr algn="just"/>
            <a:r>
              <a:rPr lang="it-IT" dirty="0"/>
              <a:t>Obbiettivo delle Linee guida sarà l’omogeneizzazione dei PEC, così da favorire l’azione di supporto e di sussidiarietà da parte di eventuali Enti e Strutture Operative coinvolte.</a:t>
            </a:r>
          </a:p>
        </p:txBody>
      </p:sp>
    </p:spTree>
    <p:extLst>
      <p:ext uri="{BB962C8B-B14F-4D97-AF65-F5344CB8AC3E}">
        <p14:creationId xmlns:p14="http://schemas.microsoft.com/office/powerpoint/2010/main" val="37930401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CD713C9-3D3F-7F49-9008-BCD22212A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Caratteristiche dei PEC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568F2AF-8A50-1047-95DE-139E8258B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33500"/>
            <a:ext cx="8640960" cy="3900264"/>
          </a:xfrm>
        </p:spPr>
        <p:txBody>
          <a:bodyPr>
            <a:normAutofit fontScale="85000" lnSpcReduction="20000"/>
          </a:bodyPr>
          <a:lstStyle/>
          <a:p>
            <a:pPr algn="just">
              <a:spcAft>
                <a:spcPts val="600"/>
              </a:spcAft>
            </a:pPr>
            <a:r>
              <a:rPr lang="it-IT" dirty="0"/>
              <a:t>Caratteristica essenziale del PEC sarà la </a:t>
            </a:r>
            <a:r>
              <a:rPr lang="it-IT" b="1" dirty="0"/>
              <a:t>modularità</a:t>
            </a:r>
            <a:r>
              <a:rPr lang="it-IT" dirty="0"/>
              <a:t>. Strutturare il Piano in moduli consente di svilupparlo in modo autonomo e rende agevole la manutenzione e l’aggiornamento delle parti che, in base all’esperienza applicativa, dovessero risultare insufficienti.</a:t>
            </a:r>
          </a:p>
          <a:p>
            <a:pPr algn="just"/>
            <a:r>
              <a:rPr lang="it-IT" dirty="0"/>
              <a:t>La modularità offrirà altresì la possibilità di sviluppare a differenti livelli di approfondimento alcuni moduli relativi ai vari scenari di rischio. In particolare è previsto un livello standard (livello 1) che è quello da utilizzare per tutto il territorio regionale ed uno o due livelli più avanzati (livello 2, livello 3) che sviluppano con maggior dettaglio i contenuti del modulo.</a:t>
            </a:r>
          </a:p>
        </p:txBody>
      </p:sp>
    </p:spTree>
    <p:extLst>
      <p:ext uri="{BB962C8B-B14F-4D97-AF65-F5344CB8AC3E}">
        <p14:creationId xmlns:p14="http://schemas.microsoft.com/office/powerpoint/2010/main" val="1572714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F676BB0-480B-F044-8AC2-ACEA0C09E2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Caratteristiche dei PEC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2139582-33B1-4247-825D-EBFE9C04B1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/>
              <a:t>Altra caratteristica essenziale del PEC sarà comunque la sua </a:t>
            </a:r>
            <a:r>
              <a:rPr lang="it-IT" b="1" dirty="0"/>
              <a:t>informatizzazione</a:t>
            </a:r>
            <a:r>
              <a:rPr lang="it-IT" dirty="0"/>
              <a:t>. Il Piano, infatti, potrà essere compilato on line utilizzando una piattaforma Web che, attraverso una serie di schermate di facile lettura, consente l’inserimento di tutte le informazioni necessarie, anche attraverso l’</a:t>
            </a:r>
            <a:r>
              <a:rPr lang="it-IT" dirty="0" err="1"/>
              <a:t>uploading</a:t>
            </a:r>
            <a:r>
              <a:rPr lang="it-IT" dirty="0"/>
              <a:t> di documenti e carte predisposte off-line.</a:t>
            </a:r>
          </a:p>
        </p:txBody>
      </p:sp>
    </p:spTree>
    <p:extLst>
      <p:ext uri="{BB962C8B-B14F-4D97-AF65-F5344CB8AC3E}">
        <p14:creationId xmlns:p14="http://schemas.microsoft.com/office/powerpoint/2010/main" val="2371978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7E967E-7948-B64A-AD01-85703260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Pianificazione di Contesto Territoriale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BC56206-C58A-C549-AC2F-C2DC64480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t-IT" dirty="0"/>
              <a:t>Le Linee Guida verranno ottimizzate inoltre per gestire le Pianificazioni di Emergenza a livello di Ambito Territoriale e quindi di Contesto Territoriale.</a:t>
            </a:r>
          </a:p>
          <a:p>
            <a:pPr algn="just"/>
            <a:r>
              <a:rPr lang="it-IT" dirty="0"/>
              <a:t>Ciò avverrà grazie anche ai modelli utilizzati per la definizione dei percorsi di collegamento all’interno degli ambiti territoriali;</a:t>
            </a:r>
          </a:p>
          <a:p>
            <a:pPr algn="just"/>
            <a:r>
              <a:rPr lang="it-IT" dirty="0"/>
              <a:t>La viabilità di contesto obbligherà i comuni a ragionare in maniera integrata.</a:t>
            </a:r>
          </a:p>
        </p:txBody>
      </p:sp>
    </p:spTree>
    <p:extLst>
      <p:ext uri="{BB962C8B-B14F-4D97-AF65-F5344CB8AC3E}">
        <p14:creationId xmlns:p14="http://schemas.microsoft.com/office/powerpoint/2010/main" val="3742738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62AD30-A3F7-4B39-AA81-47E379BAF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Contributi Finanziari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7355A3A-BCD7-4877-99E7-1A5C184776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t-IT" dirty="0"/>
              <a:t>Con la definizione di una viabilità di contesto, necessaria per il collegamento fra i vari comuni dell’ambito, saranno destinati contributi per la messa in sicurezza delle stesse;</a:t>
            </a:r>
          </a:p>
          <a:p>
            <a:pPr algn="just"/>
            <a:r>
              <a:rPr lang="it-IT" dirty="0"/>
              <a:t>Sarà data priorità al ripristino di queste strade qualora danneggiate in occasione di eventi calamitosi, alla messa in sicurezza dei versanti che le sovrastano o i corsi d’acqua che in qualche maniera le potrebbero lambire.</a:t>
            </a:r>
          </a:p>
        </p:txBody>
      </p:sp>
    </p:spTree>
    <p:extLst>
      <p:ext uri="{BB962C8B-B14F-4D97-AF65-F5344CB8AC3E}">
        <p14:creationId xmlns:p14="http://schemas.microsoft.com/office/powerpoint/2010/main" val="3597622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68D7EA-2B4F-CC44-A5A7-6E0EA581D3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Premessa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A81958-B535-0B47-8071-E7DF56DEE9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333500"/>
            <a:ext cx="8640960" cy="4116288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1800"/>
              </a:spcAft>
            </a:pPr>
            <a:r>
              <a:rPr lang="it-IT" sz="2200" dirty="0"/>
              <a:t>La Regione Calabria con DGR 408/2016 ha adottato una nuova perimetrazione del territorio, denominata “Contesti Territoriali”, finalizzata alla prevenzione dei rischi e alla programmazione degli interventi;</a:t>
            </a:r>
          </a:p>
          <a:p>
            <a:pPr lvl="0" algn="just"/>
            <a:r>
              <a:rPr lang="it-IT" sz="2200" dirty="0"/>
              <a:t>Nel corso del 2019 è stato avviato un confronto, presso le Prefetture di Catanzaro, Reggio Calabria, Vibo Valentia, Cosenza e Crotone, che ha visto la partecipazione di ANCI e UPI, Comando Vigili del Fuoco oltre alla Regione stessa e al Dipartimento della protezione civile, al fine di verificare la compatibilità di questa nuova perimetrazione con le esigenze delle diverse amministrazioni coinvolte;</a:t>
            </a:r>
          </a:p>
        </p:txBody>
      </p:sp>
    </p:spTree>
    <p:extLst>
      <p:ext uri="{BB962C8B-B14F-4D97-AF65-F5344CB8AC3E}">
        <p14:creationId xmlns:p14="http://schemas.microsoft.com/office/powerpoint/2010/main" val="2862520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7058A3-BECC-444E-B18D-530043B4AD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FUTURO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44214C9-F850-4823-BD57-681FCB06F3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81365"/>
            <a:ext cx="8229600" cy="3935603"/>
          </a:xfrm>
        </p:spPr>
        <p:txBody>
          <a:bodyPr/>
          <a:lstStyle/>
          <a:p>
            <a:pPr marL="0" indent="0">
              <a:buNone/>
            </a:pPr>
            <a:r>
              <a:rPr lang="it-IT" b="1" dirty="0"/>
              <a:t>Lo sviluppo di una APP che:</a:t>
            </a:r>
          </a:p>
          <a:p>
            <a:r>
              <a:rPr lang="it-IT" dirty="0"/>
              <a:t>possa consentire a chiunque di scaricare sul proprio smartphone il piano di emergenza del proprio comune;</a:t>
            </a:r>
          </a:p>
          <a:p>
            <a:r>
              <a:rPr lang="it-IT" dirty="0"/>
              <a:t>Che sia in grado di avvisare l’utente, in occasione di eventi meteorici, invitandolo ad allontanarsi dalle aree a rischio segnalandone a pieno schermo il livello di esposizione;</a:t>
            </a:r>
          </a:p>
          <a:p>
            <a:r>
              <a:rPr lang="it-IT" dirty="0"/>
              <a:t>Che sia in grado di guidarlo su richiesta dell’utente verso un area sicura, in relazione alla criticità registrata;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A041607-12BA-467B-81C2-9F685851C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FE28E-2FD5-4CAA-90B9-0FE7E9C767B1}" type="slidenum">
              <a:rPr lang="it-IT" smtClean="0"/>
              <a:pPr>
                <a:defRPr/>
              </a:pPr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650631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3345"/>
            <a:ext cx="9144000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52241" y="2812013"/>
            <a:ext cx="930597" cy="729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/>
        </p:nvSpPr>
        <p:spPr>
          <a:xfrm>
            <a:off x="251520" y="4763416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Verso la Riorganizzazione per Ambiti Territoriali</a:t>
            </a:r>
            <a:endParaRPr lang="it-IT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  <a:p>
            <a:endParaRPr lang="it-IT" b="1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37829" y="1530513"/>
            <a:ext cx="2260800" cy="89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7829" y="769268"/>
            <a:ext cx="2260800" cy="66234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4" name="Immagine 1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110" y="192817"/>
            <a:ext cx="2260238" cy="48115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043608" y="2550403"/>
            <a:ext cx="47560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GRAZIE PER L’ATTENZIONE</a:t>
            </a:r>
          </a:p>
        </p:txBody>
      </p:sp>
      <p:pic>
        <p:nvPicPr>
          <p:cNvPr id="26" name="Immagine 25" descr="Senza titolo - 2">
            <a:extLst>
              <a:ext uri="{FF2B5EF4-FFF2-40B4-BE49-F238E27FC236}">
                <a16:creationId xmlns:a16="http://schemas.microsoft.com/office/drawing/2014/main" id="{370B2AE5-29D3-C945-883D-5C44851A09BE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891" y="4297441"/>
            <a:ext cx="727710" cy="72771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5582F32-9B0C-2A49-ABA1-156EF0049543}"/>
              </a:ext>
            </a:extLst>
          </p:cNvPr>
          <p:cNvSpPr txBox="1"/>
          <p:nvPr/>
        </p:nvSpPr>
        <p:spPr>
          <a:xfrm>
            <a:off x="5508104" y="5040415"/>
            <a:ext cx="3498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Ing. Antonio Nisticò</a:t>
            </a:r>
          </a:p>
          <a:p>
            <a:pPr algn="ctr"/>
            <a:endParaRPr lang="it-IT" b="1" dirty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58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39E4F1B-823D-DD4A-91FD-655956A3B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44F0516-0F5B-FA41-8E4C-2B6A64499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1777380"/>
            <a:ext cx="8640960" cy="3328020"/>
          </a:xfrm>
        </p:spPr>
        <p:txBody>
          <a:bodyPr>
            <a:noAutofit/>
          </a:bodyPr>
          <a:lstStyle/>
          <a:p>
            <a:pPr lvl="0" algn="just">
              <a:spcBef>
                <a:spcPts val="0"/>
              </a:spcBef>
              <a:spcAft>
                <a:spcPts val="1200"/>
              </a:spcAft>
            </a:pPr>
            <a:r>
              <a:rPr lang="it-IT" sz="2400" dirty="0"/>
              <a:t>Il risultato di questo confronto è stato il documento denominato “</a:t>
            </a:r>
            <a:r>
              <a:rPr lang="it-IT" sz="2400" b="1" i="1" dirty="0"/>
              <a:t>Contesti Territoriali e Comuni di Riferimento - Regione Calabria</a:t>
            </a:r>
            <a:r>
              <a:rPr lang="it-IT" sz="2400" dirty="0"/>
              <a:t>” che riporta l’applicazione della metodologia per l’individuazione geografica degli ambiti e dei Comuni di Riferimento nella Regione Calabria, nel quale vengono recepite le osservazioni emerse nel corso dei vari incontri;</a:t>
            </a:r>
          </a:p>
        </p:txBody>
      </p:sp>
    </p:spTree>
    <p:extLst>
      <p:ext uri="{BB962C8B-B14F-4D97-AF65-F5344CB8AC3E}">
        <p14:creationId xmlns:p14="http://schemas.microsoft.com/office/powerpoint/2010/main" val="2384009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46D5593-036B-0D4E-BF1D-7361C7F6E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Ambiti Territoriali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33210F8-3695-ED43-A054-2FA603F5F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spcBef>
                <a:spcPts val="0"/>
              </a:spcBef>
              <a:spcAft>
                <a:spcPts val="1800"/>
              </a:spcAft>
              <a:buNone/>
            </a:pPr>
            <a:r>
              <a:rPr lang="it-IT" dirty="0"/>
              <a:t>In estrema sintesi, ai fini della definizione geografica degli ambiti, questi sono composti da uno o più Comuni, come previsto dal </a:t>
            </a:r>
            <a:r>
              <a:rPr lang="it-IT" dirty="0" err="1"/>
              <a:t>D.lgs</a:t>
            </a:r>
            <a:r>
              <a:rPr lang="it-IT" dirty="0"/>
              <a:t> 1/2018, e sono stati individuati:</a:t>
            </a:r>
          </a:p>
          <a:p>
            <a:pPr lvl="0" algn="just">
              <a:spcBef>
                <a:spcPts val="0"/>
              </a:spcBef>
              <a:spcAft>
                <a:spcPts val="1800"/>
              </a:spcAft>
            </a:pPr>
            <a:r>
              <a:rPr lang="it-IT" dirty="0"/>
              <a:t>all’interno dei confini amministrativi provinciali per garantire una coerenza in termini di gestione dell’emergenza;</a:t>
            </a:r>
          </a:p>
          <a:p>
            <a:pPr lvl="0" algn="just">
              <a:spcBef>
                <a:spcPts val="0"/>
              </a:spcBef>
              <a:spcAft>
                <a:spcPts val="1800"/>
              </a:spcAft>
            </a:pPr>
            <a:r>
              <a:rPr lang="it-IT" dirty="0"/>
              <a:t>in modo che ricadano nel medesimo ambito i Comuni per i quali la funzione di protezione civile è svolta in modo associato;</a:t>
            </a:r>
          </a:p>
          <a:p>
            <a:pPr lvl="0" algn="just"/>
            <a:r>
              <a:rPr lang="it-IT" dirty="0"/>
              <a:t>secondo una metodologia che garantisca la replicabilità.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91969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272CD43-4461-423A-9A6C-A5098C950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Dai COM agli Ambiti Territoriali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E86E419-0127-4D6E-92BC-049D1A6E55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COM eliminati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880175CA-5211-4E2F-BAF3-F855FC7DB4C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it-IT" dirty="0"/>
              <a:t>L’amministrazione che ha perso la sede COM ha ritenuto di perdere una funzione essenziale;</a:t>
            </a:r>
          </a:p>
          <a:p>
            <a:r>
              <a:rPr lang="it-IT" dirty="0"/>
              <a:t>Ha ritenuto possano svanire opportunità di finanziamento;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B2109694-6ABB-4F39-85E0-FF722FBF86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it-IT" dirty="0"/>
              <a:t>COM accresciuti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B58CAFA9-9176-41E7-8329-6BC9E78603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it-IT" dirty="0"/>
              <a:t>Ha ritenuto che aumentassero le proprie incombenze, con la crescita dell’ambito;</a:t>
            </a:r>
          </a:p>
          <a:p>
            <a:r>
              <a:rPr lang="it-IT" dirty="0"/>
              <a:t>Ha ritenuto possano accrescersi le opportunità di finanziamento; </a:t>
            </a:r>
          </a:p>
        </p:txBody>
      </p:sp>
    </p:spTree>
    <p:extLst>
      <p:ext uri="{BB962C8B-B14F-4D97-AF65-F5344CB8AC3E}">
        <p14:creationId xmlns:p14="http://schemas.microsoft.com/office/powerpoint/2010/main" val="22558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576C3-B961-4A4A-8B36-7546E9BD9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5212"/>
            <a:ext cx="5472608" cy="792088"/>
          </a:xfrm>
        </p:spPr>
        <p:txBody>
          <a:bodyPr/>
          <a:lstStyle/>
          <a:p>
            <a:r>
              <a:rPr lang="it-IT" dirty="0"/>
              <a:t>I COM e la Direttiva regionale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74BDE6A-CD71-4893-88F9-9D9140092A9A}"/>
              </a:ext>
            </a:extLst>
          </p:cNvPr>
          <p:cNvSpPr txBox="1"/>
          <p:nvPr/>
        </p:nvSpPr>
        <p:spPr>
          <a:xfrm>
            <a:off x="683568" y="1273324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Direttiva</a:t>
            </a:r>
            <a:r>
              <a:rPr lang="it-IT" dirty="0"/>
              <a:t>: Sistema di Allertamento regionale per il rischio meteo idrogeologico ed idraulico in Calabria</a:t>
            </a:r>
          </a:p>
          <a:p>
            <a:pPr algn="ctr"/>
            <a:r>
              <a:rPr lang="it-IT" i="1" dirty="0"/>
              <a:t>(Approvata ed adottata con DGR n. 535 del 15 Novembre 2017)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FB6106E-6FA4-47BA-80B3-8E7ED96BAAC5}"/>
              </a:ext>
            </a:extLst>
          </p:cNvPr>
          <p:cNvSpPr txBox="1"/>
          <p:nvPr/>
        </p:nvSpPr>
        <p:spPr>
          <a:xfrm>
            <a:off x="683568" y="2333616"/>
            <a:ext cx="784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/>
              <a:t>CCS - Centro coordinamento soccorsi </a:t>
            </a:r>
            <a:r>
              <a:rPr lang="it-IT" dirty="0"/>
              <a:t>- </a:t>
            </a:r>
            <a:r>
              <a:rPr lang="it-IT" u="sng" dirty="0"/>
              <a:t>Massimo </a:t>
            </a:r>
            <a:r>
              <a:rPr lang="it-IT" b="1" u="sng" dirty="0"/>
              <a:t>organo di coordinamento </a:t>
            </a:r>
            <a:r>
              <a:rPr lang="it-IT" u="sng" dirty="0"/>
              <a:t>delle attività di Protezione Civile in emergenza a livello provinciale</a:t>
            </a:r>
            <a:r>
              <a:rPr lang="it-IT" dirty="0"/>
              <a:t>, composto dai responsabili di tutte le strutture operative che operano sul territorio. </a:t>
            </a:r>
            <a:r>
              <a:rPr lang="it-IT" u="sng" dirty="0"/>
              <a:t>I </a:t>
            </a:r>
            <a:r>
              <a:rPr lang="it-IT" u="sng" dirty="0" err="1"/>
              <a:t>Ccs</a:t>
            </a:r>
            <a:r>
              <a:rPr lang="it-IT" u="sng" dirty="0"/>
              <a:t> individuano le strategie e gli interventi per superare l’emergenza anche attraverso il coordinamento dei </a:t>
            </a:r>
            <a:r>
              <a:rPr lang="it-IT" u="sng" dirty="0" err="1"/>
              <a:t>Com</a:t>
            </a:r>
            <a:r>
              <a:rPr lang="it-IT" dirty="0"/>
              <a:t> - Centri operativi misti.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C0877FA-1FBC-4CC0-A028-541F065F25FA}"/>
              </a:ext>
            </a:extLst>
          </p:cNvPr>
          <p:cNvSpPr txBox="1"/>
          <p:nvPr/>
        </p:nvSpPr>
        <p:spPr>
          <a:xfrm>
            <a:off x="683568" y="3902780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/>
              <a:t>COM - Centro operativo misto </a:t>
            </a:r>
            <a:r>
              <a:rPr lang="it-IT" dirty="0"/>
              <a:t>- </a:t>
            </a:r>
            <a:r>
              <a:rPr lang="it-IT" u="sng" dirty="0"/>
              <a:t>Struttura</a:t>
            </a:r>
            <a:r>
              <a:rPr lang="it-IT" dirty="0"/>
              <a:t> operativa </a:t>
            </a:r>
            <a:r>
              <a:rPr lang="it-IT" u="sng" dirty="0"/>
              <a:t>che coordina </a:t>
            </a:r>
            <a:r>
              <a:rPr lang="it-IT" dirty="0"/>
              <a:t>i servizi di emergenza a livello provinciale.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F8EBF61-A096-4841-BA4D-5CA80C8BCE20}"/>
              </a:ext>
            </a:extLst>
          </p:cNvPr>
          <p:cNvSpPr txBox="1"/>
          <p:nvPr/>
        </p:nvSpPr>
        <p:spPr>
          <a:xfrm>
            <a:off x="714926" y="4640947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b="1" dirty="0"/>
              <a:t>COC - Centro operativo comunale</a:t>
            </a:r>
            <a:r>
              <a:rPr lang="it-IT" dirty="0"/>
              <a:t> - Centro operativo attivato dal Sindaco per la direzione e il coordinamento dei servizi di soccorso e di assistenza alla popolazione.</a:t>
            </a:r>
          </a:p>
        </p:txBody>
      </p:sp>
    </p:spTree>
    <p:extLst>
      <p:ext uri="{BB962C8B-B14F-4D97-AF65-F5344CB8AC3E}">
        <p14:creationId xmlns:p14="http://schemas.microsoft.com/office/powerpoint/2010/main" val="331037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E576C3-B961-4A4A-8B36-7546E9BD9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265212"/>
            <a:ext cx="5472608" cy="792088"/>
          </a:xfrm>
        </p:spPr>
        <p:txBody>
          <a:bodyPr/>
          <a:lstStyle/>
          <a:p>
            <a:r>
              <a:rPr lang="it-IT" dirty="0"/>
              <a:t>I COM e la Direttiva regionale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1C0877FA-1FBC-4CC0-A028-541F065F25FA}"/>
              </a:ext>
            </a:extLst>
          </p:cNvPr>
          <p:cNvSpPr txBox="1"/>
          <p:nvPr/>
        </p:nvSpPr>
        <p:spPr>
          <a:xfrm>
            <a:off x="899592" y="2065412"/>
            <a:ext cx="756084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/>
              <a:t>Il COM deve essere collocato in </a:t>
            </a:r>
            <a:r>
              <a:rPr lang="it-IT" sz="2400" b="1" dirty="0"/>
              <a:t>strutture anti-sismiche </a:t>
            </a:r>
            <a:r>
              <a:rPr lang="it-IT" sz="2400" dirty="0"/>
              <a:t>realizzate secondo le normative vigenti, non vulnerabili a qualsiasi tipo di rischio. Le strutture adibite a sede </a:t>
            </a:r>
            <a:r>
              <a:rPr lang="it-IT" sz="2400" dirty="0" err="1"/>
              <a:t>Com</a:t>
            </a:r>
            <a:r>
              <a:rPr lang="it-IT" sz="2400" dirty="0"/>
              <a:t> devono avere una </a:t>
            </a:r>
            <a:r>
              <a:rPr lang="it-IT" sz="2400" b="1" dirty="0"/>
              <a:t>superficie complessiva minima di 500 mq </a:t>
            </a:r>
            <a:r>
              <a:rPr lang="it-IT" sz="2400" dirty="0"/>
              <a:t>con una suddivisione interna che preveda almeno: </a:t>
            </a:r>
            <a:r>
              <a:rPr lang="it-IT" sz="2400" u="sng" dirty="0"/>
              <a:t>una sala per le riunioni, una sala per le funzioni di supporto, una sala per il volontariato, una sala per le telecomunicazioni.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8571476-7776-4D5E-8FB1-FC36C94EFCFA}"/>
              </a:ext>
            </a:extLst>
          </p:cNvPr>
          <p:cNvSpPr txBox="1"/>
          <p:nvPr/>
        </p:nvSpPr>
        <p:spPr>
          <a:xfrm>
            <a:off x="1043608" y="1201316"/>
            <a:ext cx="7200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/>
              <a:t>CARATTERISTICHE DELLE SEDI COM</a:t>
            </a:r>
          </a:p>
        </p:txBody>
      </p:sp>
    </p:spTree>
    <p:extLst>
      <p:ext uri="{BB962C8B-B14F-4D97-AF65-F5344CB8AC3E}">
        <p14:creationId xmlns:p14="http://schemas.microsoft.com/office/powerpoint/2010/main" val="33132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egnaposto numero diapositiva 1">
            <a:extLst>
              <a:ext uri="{FF2B5EF4-FFF2-40B4-BE49-F238E27FC236}">
                <a16:creationId xmlns:a16="http://schemas.microsoft.com/office/drawing/2014/main" id="{9C97732E-7E93-4E25-8AEA-76F8A910B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619100" indent="-238115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952462" indent="-19049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333447" indent="-19049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1714431" indent="-190492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095416" indent="-1904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476401" indent="-1904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2857386" indent="-1904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238370" indent="-190492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9076A6D-D1FD-49C5-99C6-C01C7BE10236}" type="slidenum">
              <a:rPr lang="it-IT" altLang="it-IT">
                <a:solidFill>
                  <a:srgbClr val="898989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it-IT" altLang="it-IT">
              <a:solidFill>
                <a:srgbClr val="898989"/>
              </a:solidFill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8C9FF58B-2444-45AA-A03A-6D4054BAA358}"/>
              </a:ext>
            </a:extLst>
          </p:cNvPr>
          <p:cNvSpPr/>
          <p:nvPr/>
        </p:nvSpPr>
        <p:spPr>
          <a:xfrm>
            <a:off x="762000" y="851958"/>
            <a:ext cx="7620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defTabSz="761970">
              <a:defRPr/>
            </a:pPr>
            <a:r>
              <a:rPr lang="it-IT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AUTORITÀ DI PROTEZIONE CIVILE NAZIONALE E TERRITORIALI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7537CDE-3519-437F-861D-824F6ECA6700}"/>
              </a:ext>
            </a:extLst>
          </p:cNvPr>
          <p:cNvSpPr/>
          <p:nvPr/>
        </p:nvSpPr>
        <p:spPr>
          <a:xfrm>
            <a:off x="1000787" y="3170587"/>
            <a:ext cx="7200636" cy="34887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61970">
              <a:defRPr/>
            </a:pPr>
            <a:r>
              <a:rPr lang="it-IT" sz="166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 Presidenti delle Regioni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A92EE5FA-6D2F-4AA4-A10D-490BD6C04D9B}"/>
              </a:ext>
            </a:extLst>
          </p:cNvPr>
          <p:cNvSpPr/>
          <p:nvPr/>
        </p:nvSpPr>
        <p:spPr>
          <a:xfrm>
            <a:off x="6948264" y="161325"/>
            <a:ext cx="1970411" cy="348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761970">
              <a:defRPr/>
            </a:pPr>
            <a:r>
              <a:rPr lang="it-IT" sz="1667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d.lgs. 1/2018 - art. 3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44F091F5-9830-4B32-B512-86C41DC0B7BE}"/>
              </a:ext>
            </a:extLst>
          </p:cNvPr>
          <p:cNvSpPr/>
          <p:nvPr/>
        </p:nvSpPr>
        <p:spPr>
          <a:xfrm>
            <a:off x="1000787" y="1413591"/>
            <a:ext cx="7141104" cy="1503040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61970">
              <a:spcBef>
                <a:spcPts val="500"/>
              </a:spcBef>
              <a:defRPr/>
            </a:pPr>
            <a:r>
              <a:rPr lang="it-IT" sz="166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il Presidente del Consiglio dei Ministri</a:t>
            </a:r>
            <a:endParaRPr lang="it-IT" sz="1500" dirty="0">
              <a:solidFill>
                <a:prstClr val="black"/>
              </a:solidFill>
              <a:latin typeface="Calibri"/>
            </a:endParaRPr>
          </a:p>
          <a:p>
            <a:pPr defTabSz="761970">
              <a:defRPr/>
            </a:pPr>
            <a:r>
              <a:rPr lang="it-IT" sz="1500" dirty="0">
                <a:solidFill>
                  <a:prstClr val="black"/>
                </a:solidFill>
                <a:latin typeface="Calibri"/>
              </a:rPr>
              <a:t>SI AVVALE:</a:t>
            </a:r>
          </a:p>
          <a:p>
            <a:pPr marL="238115" indent="-238115" defTabSz="761970">
              <a:buFontTx/>
              <a:buChar char="-"/>
              <a:defRPr/>
            </a:pPr>
            <a:r>
              <a:rPr lang="it-IT" sz="1500" dirty="0">
                <a:solidFill>
                  <a:prstClr val="black"/>
                </a:solidFill>
                <a:latin typeface="Calibri"/>
              </a:rPr>
              <a:t>del Dipartimento della protezione civile, nell’esercizio della funzione di indirizzo e coordinamento del Servizio nazionale e per assicurare l’unitaria rappresentanza presso l’Unione europea e gli organismi internazionali in materia di protezione civile</a:t>
            </a:r>
          </a:p>
          <a:p>
            <a:pPr marL="238115" indent="-238115" defTabSz="761970">
              <a:buFontTx/>
              <a:buChar char="-"/>
              <a:defRPr/>
            </a:pPr>
            <a:r>
              <a:rPr lang="it-IT" sz="1500" b="1" dirty="0">
                <a:solidFill>
                  <a:prstClr val="black"/>
                </a:solidFill>
                <a:latin typeface="Calibri"/>
              </a:rPr>
              <a:t>delle Prefetture - Uffici Territoriali di Governo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43788404-819A-4F46-8DE3-88F9E67F9EC6}"/>
              </a:ext>
            </a:extLst>
          </p:cNvPr>
          <p:cNvSpPr/>
          <p:nvPr/>
        </p:nvSpPr>
        <p:spPr>
          <a:xfrm>
            <a:off x="1000787" y="3773421"/>
            <a:ext cx="7141104" cy="1041375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761970">
              <a:defRPr/>
            </a:pPr>
            <a:r>
              <a:rPr lang="it-IT" sz="1667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 Sindaci e i Sindaci metropolitani </a:t>
            </a:r>
          </a:p>
          <a:p>
            <a:pPr defTabSz="761970">
              <a:defRPr/>
            </a:pPr>
            <a:r>
              <a:rPr lang="it-IT" sz="1500" dirty="0">
                <a:solidFill>
                  <a:prstClr val="black"/>
                </a:solidFill>
                <a:latin typeface="Calibri"/>
              </a:rPr>
              <a:t>SI AVVALGONO: </a:t>
            </a:r>
          </a:p>
          <a:p>
            <a:pPr defTabSz="761970">
              <a:defRPr/>
            </a:pPr>
            <a:r>
              <a:rPr lang="it-IT" sz="1500" dirty="0">
                <a:solidFill>
                  <a:prstClr val="black"/>
                </a:solidFill>
                <a:latin typeface="Calibri"/>
              </a:rPr>
              <a:t>dei Comuni, anche in forma aggregata, delle città metropolitane e delle province in qualità di enti di area vasta.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60790F4-EE67-4541-B3D1-43B0B4DDC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228865"/>
            <a:ext cx="5760640" cy="952500"/>
          </a:xfrm>
        </p:spPr>
        <p:txBody>
          <a:bodyPr/>
          <a:lstStyle/>
          <a:p>
            <a:r>
              <a:rPr lang="it-IT" dirty="0"/>
              <a:t>Funzioni del prefetto</a:t>
            </a:r>
          </a:p>
        </p:txBody>
      </p:sp>
      <p:graphicFrame>
        <p:nvGraphicFramePr>
          <p:cNvPr id="6" name="Segnaposto contenuto 5">
            <a:extLst>
              <a:ext uri="{FF2B5EF4-FFF2-40B4-BE49-F238E27FC236}">
                <a16:creationId xmlns:a16="http://schemas.microsoft.com/office/drawing/2014/main" id="{DB909713-FDD9-4A8E-AA0B-AEE85C6069B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8293512"/>
              </p:ext>
            </p:extLst>
          </p:nvPr>
        </p:nvGraphicFramePr>
        <p:xfrm>
          <a:off x="457200" y="1333500"/>
          <a:ext cx="8229600" cy="37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423763F-B2CD-4553-9C44-E76567DB1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FE28E-2FD5-4CAA-90B9-0FE7E9C767B1}" type="slidenum">
              <a:rPr lang="it-IT" smtClean="0"/>
              <a:pPr>
                <a:defRPr/>
              </a:pPr>
              <a:t>9</a:t>
            </a:fld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7C91C1B-7137-4464-86C4-9EE5DF28A1E7}"/>
              </a:ext>
            </a:extLst>
          </p:cNvPr>
          <p:cNvSpPr txBox="1"/>
          <p:nvPr/>
        </p:nvSpPr>
        <p:spPr>
          <a:xfrm>
            <a:off x="7174632" y="228865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Art.9 </a:t>
            </a:r>
            <a:r>
              <a:rPr lang="it-IT" sz="1200" dirty="0" err="1">
                <a:solidFill>
                  <a:schemeClr val="bg1"/>
                </a:solidFill>
              </a:rPr>
              <a:t>D.Lgs.</a:t>
            </a:r>
            <a:r>
              <a:rPr lang="it-IT" sz="1200" dirty="0">
                <a:solidFill>
                  <a:schemeClr val="bg1"/>
                </a:solidFill>
              </a:rPr>
              <a:t> 1/2018</a:t>
            </a:r>
          </a:p>
        </p:txBody>
      </p:sp>
    </p:spTree>
    <p:extLst>
      <p:ext uri="{BB962C8B-B14F-4D97-AF65-F5344CB8AC3E}">
        <p14:creationId xmlns:p14="http://schemas.microsoft.com/office/powerpoint/2010/main" val="3964958068"/>
      </p:ext>
    </p:extLst>
  </p:cSld>
  <p:clrMapOvr>
    <a:masterClrMapping/>
  </p:clrMapOvr>
</p:sld>
</file>

<file path=ppt/theme/theme1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1804</Words>
  <Application>Microsoft Macintosh PowerPoint</Application>
  <PresentationFormat>Presentazione su schermo (16:10)</PresentationFormat>
  <Paragraphs>135</Paragraphs>
  <Slides>21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21</vt:i4>
      </vt:variant>
    </vt:vector>
  </HeadingPairs>
  <TitlesOfParts>
    <vt:vector size="27" baseType="lpstr">
      <vt:lpstr>Arial</vt:lpstr>
      <vt:lpstr>Calibri</vt:lpstr>
      <vt:lpstr>Segoe UI</vt:lpstr>
      <vt:lpstr>Segoe UI Historic</vt:lpstr>
      <vt:lpstr>Personalizza struttura</vt:lpstr>
      <vt:lpstr>1_Tema di Office</vt:lpstr>
      <vt:lpstr>Presentazione standard di PowerPoint</vt:lpstr>
      <vt:lpstr>Premessa</vt:lpstr>
      <vt:lpstr>Presentazione standard di PowerPoint</vt:lpstr>
      <vt:lpstr>Ambiti Territoriali</vt:lpstr>
      <vt:lpstr>Dai COM agli Ambiti Territoriali</vt:lpstr>
      <vt:lpstr>I COM e la Direttiva regionale</vt:lpstr>
      <vt:lpstr>I COM e la Direttiva regionale</vt:lpstr>
      <vt:lpstr>Presentazione standard di PowerPoint</vt:lpstr>
      <vt:lpstr>Funzioni del prefetto</vt:lpstr>
      <vt:lpstr>Funzioni dei Comuni</vt:lpstr>
      <vt:lpstr>SEDE COM ???</vt:lpstr>
      <vt:lpstr>  Il Ruolo della Regione</vt:lpstr>
      <vt:lpstr>PON-DPC: le fasi</vt:lpstr>
      <vt:lpstr>Analisi delle criticità</vt:lpstr>
      <vt:lpstr>Nuove Linee Guida Piani di Emergenza Comunali e Intercomunali</vt:lpstr>
      <vt:lpstr>Caratteristiche dei PEC</vt:lpstr>
      <vt:lpstr>Caratteristiche dei PEC</vt:lpstr>
      <vt:lpstr>Pianificazione di Contesto Territoriale</vt:lpstr>
      <vt:lpstr>Contributi Finanziari</vt:lpstr>
      <vt:lpstr>IL FUTURO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Contesti Territoriali</dc:title>
  <dc:creator/>
  <cp:keywords>DPC - CNR IGAG</cp:keywords>
  <cp:lastModifiedBy/>
  <cp:revision>1</cp:revision>
  <dcterms:created xsi:type="dcterms:W3CDTF">2017-12-29T14:52:00Z</dcterms:created>
  <dcterms:modified xsi:type="dcterms:W3CDTF">2019-10-30T11:11:14Z</dcterms:modified>
</cp:coreProperties>
</file>