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1"/>
  </p:sldMasterIdLst>
  <p:notesMasterIdLst>
    <p:notesMasterId r:id="rId43"/>
  </p:notesMasterIdLst>
  <p:sldIdLst>
    <p:sldId id="406" r:id="rId2"/>
    <p:sldId id="429" r:id="rId3"/>
    <p:sldId id="346" r:id="rId4"/>
    <p:sldId id="394" r:id="rId5"/>
    <p:sldId id="395" r:id="rId6"/>
    <p:sldId id="407" r:id="rId7"/>
    <p:sldId id="381" r:id="rId8"/>
    <p:sldId id="383" r:id="rId9"/>
    <p:sldId id="411" r:id="rId10"/>
    <p:sldId id="412" r:id="rId11"/>
    <p:sldId id="398" r:id="rId12"/>
    <p:sldId id="425" r:id="rId13"/>
    <p:sldId id="387" r:id="rId14"/>
    <p:sldId id="389" r:id="rId15"/>
    <p:sldId id="399" r:id="rId16"/>
    <p:sldId id="400" r:id="rId17"/>
    <p:sldId id="450" r:id="rId18"/>
    <p:sldId id="451" r:id="rId19"/>
    <p:sldId id="452" r:id="rId20"/>
    <p:sldId id="430" r:id="rId21"/>
    <p:sldId id="393" r:id="rId22"/>
    <p:sldId id="453" r:id="rId23"/>
    <p:sldId id="405" r:id="rId24"/>
    <p:sldId id="427" r:id="rId25"/>
    <p:sldId id="454" r:id="rId26"/>
    <p:sldId id="428" r:id="rId27"/>
    <p:sldId id="418" r:id="rId28"/>
    <p:sldId id="431" r:id="rId29"/>
    <p:sldId id="440" r:id="rId30"/>
    <p:sldId id="441" r:id="rId31"/>
    <p:sldId id="442" r:id="rId32"/>
    <p:sldId id="443" r:id="rId33"/>
    <p:sldId id="444" r:id="rId34"/>
    <p:sldId id="471" r:id="rId35"/>
    <p:sldId id="455" r:id="rId36"/>
    <p:sldId id="458" r:id="rId37"/>
    <p:sldId id="460" r:id="rId38"/>
    <p:sldId id="461" r:id="rId39"/>
    <p:sldId id="462" r:id="rId40"/>
    <p:sldId id="463" r:id="rId41"/>
    <p:sldId id="470" r:id="rId42"/>
  </p:sldIdLst>
  <p:sldSz cx="9144000" cy="5715000" type="screen16x1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AB57"/>
    <a:srgbClr val="A7C610"/>
    <a:srgbClr val="003466"/>
    <a:srgbClr val="DA6D00"/>
    <a:srgbClr val="E4E4E4"/>
    <a:srgbClr val="953735"/>
    <a:srgbClr val="558ED5"/>
    <a:srgbClr val="F9D607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96395" autoAdjust="0"/>
  </p:normalViewPr>
  <p:slideViewPr>
    <p:cSldViewPr>
      <p:cViewPr>
        <p:scale>
          <a:sx n="100" d="100"/>
          <a:sy n="100" d="100"/>
        </p:scale>
        <p:origin x="678" y="-57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Foglio1!$B$1:$G$1</c:f>
              <c:strCache>
                <c:ptCount val="6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511-441C-8FFB-751A1546ADAF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511-441C-8FFB-751A1546ADAF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511-441C-8FFB-751A1546ADAF}"/>
              </c:ext>
            </c:extLst>
          </c:dPt>
          <c:dPt>
            <c:idx val="3"/>
            <c:bubble3D val="0"/>
            <c:spPr>
              <a:solidFill>
                <a:srgbClr val="CCFF6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511-441C-8FFB-751A1546ADAF}"/>
              </c:ext>
            </c:extLst>
          </c:dPt>
          <c:dPt>
            <c:idx val="4"/>
            <c:bubble3D val="0"/>
            <c:spPr>
              <a:solidFill>
                <a:srgbClr val="FF993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511-441C-8FFB-751A1546ADAF}"/>
              </c:ext>
            </c:extLst>
          </c:dPt>
          <c:dPt>
            <c:idx val="5"/>
            <c:bubble3D val="0"/>
            <c:spPr>
              <a:solidFill>
                <a:srgbClr val="A6A6A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511-441C-8FFB-751A1546ADAF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11-441C-8FFB-751A1546ADA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11-441C-8FFB-751A1546ADA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511-441C-8FFB-751A1546ADAF}"/>
                </c:ext>
              </c:extLst>
            </c:dLbl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[2]Foglio1!$C$1:$H$1</c:f>
              <c:strCache>
                <c:ptCount val="6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</c:strCache>
            </c:strRef>
          </c:cat>
          <c:val>
            <c:numRef>
              <c:f>Foglio1!$B$50:$G$50</c:f>
              <c:numCache>
                <c:formatCode>General</c:formatCode>
                <c:ptCount val="6"/>
                <c:pt idx="0">
                  <c:v>1469107</c:v>
                </c:pt>
                <c:pt idx="1">
                  <c:v>331626</c:v>
                </c:pt>
                <c:pt idx="2">
                  <c:v>32689</c:v>
                </c:pt>
                <c:pt idx="3">
                  <c:v>9636</c:v>
                </c:pt>
                <c:pt idx="4">
                  <c:v>1220</c:v>
                </c:pt>
                <c:pt idx="5">
                  <c:v>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511-441C-8FFB-751A1546ADA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it-IT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Foglio1!$B$1:$G$1</c:f>
              <c:strCache>
                <c:ptCount val="6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511-441C-8FFB-751A1546ADAF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511-441C-8FFB-751A1546ADAF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511-441C-8FFB-751A1546ADAF}"/>
              </c:ext>
            </c:extLst>
          </c:dPt>
          <c:dPt>
            <c:idx val="3"/>
            <c:bubble3D val="0"/>
            <c:spPr>
              <a:solidFill>
                <a:srgbClr val="CCFF6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511-441C-8FFB-751A1546ADAF}"/>
              </c:ext>
            </c:extLst>
          </c:dPt>
          <c:dPt>
            <c:idx val="4"/>
            <c:bubble3D val="0"/>
            <c:spPr>
              <a:solidFill>
                <a:srgbClr val="FF993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511-441C-8FFB-751A1546ADAF}"/>
              </c:ext>
            </c:extLst>
          </c:dPt>
          <c:dPt>
            <c:idx val="5"/>
            <c:bubble3D val="0"/>
            <c:spPr>
              <a:solidFill>
                <a:srgbClr val="A6A6A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511-441C-8FFB-751A1546ADAF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11-441C-8FFB-751A1546ADA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11-441C-8FFB-751A1546ADA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511-441C-8FFB-751A1546ADAF}"/>
                </c:ext>
              </c:extLst>
            </c:dLbl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[2]Foglio1!$C$1:$H$1</c:f>
              <c:strCache>
                <c:ptCount val="6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</c:strCache>
            </c:strRef>
          </c:cat>
          <c:val>
            <c:numRef>
              <c:f>Foglio1!$B$50:$G$50</c:f>
              <c:numCache>
                <c:formatCode>General</c:formatCode>
                <c:ptCount val="6"/>
                <c:pt idx="0">
                  <c:v>1469107</c:v>
                </c:pt>
                <c:pt idx="1">
                  <c:v>331626</c:v>
                </c:pt>
                <c:pt idx="2">
                  <c:v>32689</c:v>
                </c:pt>
                <c:pt idx="3">
                  <c:v>9636</c:v>
                </c:pt>
                <c:pt idx="4">
                  <c:v>1220</c:v>
                </c:pt>
                <c:pt idx="5">
                  <c:v>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511-441C-8FFB-751A1546ADA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it-IT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770AB-DC4A-4C1E-B256-043318E0E1E0}" type="datetimeFigureOut">
              <a:rPr lang="it-IT" smtClean="0"/>
              <a:pPr/>
              <a:t>29/10/2019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9B4E0-0FFE-4BE1-871E-B2607001D80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83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2631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A775E-7257-47A9-B062-2C06EDD74D55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219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692689" y="769268"/>
            <a:ext cx="998991" cy="2256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  <a:tabLst>
                <a:tab pos="270510" algn="l"/>
              </a:tabLst>
            </a:pPr>
            <a:r>
              <a:rPr lang="it-IT" sz="800" dirty="0">
                <a:ea typeface="Calibri" panose="020F0502020204030204" pitchFamily="34" charset="0"/>
              </a:rPr>
              <a:t>REGIONE CALABRIA</a:t>
            </a:r>
            <a:endParaRPr lang="it-IT" sz="8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91" y="395836"/>
            <a:ext cx="384049" cy="41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72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66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42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9" descr="SLIDE_PPT_800x60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MARCHIO_DPC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01" y="409228"/>
            <a:ext cx="670075" cy="52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11"/>
          <p:cNvSpPr/>
          <p:nvPr userDrawn="1"/>
        </p:nvSpPr>
        <p:spPr>
          <a:xfrm>
            <a:off x="712127" y="773276"/>
            <a:ext cx="998991" cy="2256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  <a:tabLst>
                <a:tab pos="270510" algn="l"/>
              </a:tabLst>
            </a:pPr>
            <a:r>
              <a:rPr lang="it-IT" sz="800" dirty="0">
                <a:ea typeface="Calibri" panose="020F0502020204030204" pitchFamily="34" charset="0"/>
              </a:rPr>
              <a:t>REGIONE CALABRIA</a:t>
            </a:r>
            <a:endParaRPr lang="it-IT" sz="8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" y="386221"/>
            <a:ext cx="384049" cy="41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2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D3F6FBA-12D5-4839-B8BE-FF71D977FA3E}" type="datetimeFigureOut">
              <a:rPr lang="it-IT" smtClean="0"/>
              <a:pPr/>
              <a:t>29/10/2019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63DC9A4-802C-4D91-9638-ACC089C5C7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14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12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6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35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9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9" descr="SLIDE_PPT_800x600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333500"/>
            <a:ext cx="864096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Immagine 7" descr="MARCHIO_DPC.eps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852" y="368300"/>
            <a:ext cx="695724" cy="5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 userDrawn="1"/>
        </p:nvSpPr>
        <p:spPr>
          <a:xfrm>
            <a:off x="692689" y="769268"/>
            <a:ext cx="998991" cy="2256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  <a:tabLst>
                <a:tab pos="270510" algn="l"/>
              </a:tabLst>
            </a:pPr>
            <a:r>
              <a:rPr lang="it-IT" sz="800" dirty="0">
                <a:ea typeface="Calibri" panose="020F0502020204030204" pitchFamily="34" charset="0"/>
              </a:rPr>
              <a:t>REGIONE CALABRIA</a:t>
            </a:r>
            <a:endParaRPr lang="it-IT" sz="8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91" y="395836"/>
            <a:ext cx="384049" cy="41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4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360" y="4529437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185028" y="2844800"/>
            <a:ext cx="4337982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  <a:p>
            <a:endParaRPr lang="it-IT" sz="28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Regione Calabria</a:t>
            </a:r>
          </a:p>
          <a:p>
            <a:endParaRPr lang="it-IT" sz="28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279406" y="5166069"/>
            <a:ext cx="1335622" cy="275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500"/>
              </a:spcAft>
              <a:tabLst>
                <a:tab pos="225416" algn="l"/>
              </a:tabLst>
            </a:pPr>
            <a:r>
              <a:rPr lang="it-IT" sz="1100" b="1" dirty="0">
                <a:ea typeface="Calibri" panose="020F0502020204030204" pitchFamily="34" charset="0"/>
              </a:rPr>
              <a:t>REGIONE CALABRIA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734" y="4466341"/>
            <a:ext cx="650334" cy="699367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2736030" y="4858466"/>
            <a:ext cx="3705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Ing. Giuseppe </a:t>
            </a:r>
            <a:r>
              <a:rPr lang="it-IT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Iiritano</a:t>
            </a:r>
            <a:endParaRPr lang="it-IT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85028" y="4344771"/>
            <a:ext cx="3530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</a:p>
        </p:txBody>
      </p:sp>
    </p:spTree>
    <p:extLst>
      <p:ext uri="{BB962C8B-B14F-4D97-AF65-F5344CB8AC3E}">
        <p14:creationId xmlns:p14="http://schemas.microsoft.com/office/powerpoint/2010/main" val="1030987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/>
          <p:cNvSpPr txBox="1"/>
          <p:nvPr/>
        </p:nvSpPr>
        <p:spPr>
          <a:xfrm>
            <a:off x="179512" y="1417340"/>
            <a:ext cx="453650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Sistemi Locali del Lavoro (SLL) 2011</a:t>
            </a:r>
          </a:p>
          <a:p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”luoghi dove la popolazione risiede e lavora e dove quindi indirettamente tende ad esercitare la maggior parte delle proprie relazioni sociali ed economiche” </a:t>
            </a:r>
            <a:r>
              <a:rPr lang="it-IT" sz="13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(Istat, 2014)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1651" t="1377" r="5879" b="2257"/>
          <a:stretch/>
        </p:blipFill>
        <p:spPr>
          <a:xfrm>
            <a:off x="4860032" y="372353"/>
            <a:ext cx="4191562" cy="5239453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354297" y="5404202"/>
            <a:ext cx="4536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Fonte: Istat, 2011. </a:t>
            </a:r>
            <a:r>
              <a:rPr lang="it-IT" sz="11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sistemi locali del lavoro 2011</a:t>
            </a:r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79512" y="2569468"/>
            <a:ext cx="43924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4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VANTAGGI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omogenei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per tutto il territorio nazionale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stabili 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nel tempo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"auto-contenuti"</a:t>
            </a: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4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CRITICITÀ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non coincidenti 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con gli altri sistemi territoriali </a:t>
            </a:r>
          </a:p>
          <a:p>
            <a:pPr marL="288000"/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(Unioni di Comuni, aree COM)</a:t>
            </a: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statistiche su prevenzione e rischi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da elaborare</a:t>
            </a: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</p:spTree>
    <p:extLst>
      <p:ext uri="{BB962C8B-B14F-4D97-AF65-F5344CB8AC3E}">
        <p14:creationId xmlns:p14="http://schemas.microsoft.com/office/powerpoint/2010/main" val="30763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28" name="Rettangolo 27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A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SLL</a:t>
            </a:r>
          </a:p>
        </p:txBody>
      </p:sp>
      <p:cxnSp>
        <p:nvCxnSpPr>
          <p:cNvPr id="30" name="Connettore 1 29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2" name="CasellaDiTesto 31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B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CT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35" name="Connettore 1 34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/>
          <p:cNvGrpSpPr/>
          <p:nvPr/>
        </p:nvGrpSpPr>
        <p:grpSpPr>
          <a:xfrm>
            <a:off x="755576" y="1090545"/>
            <a:ext cx="6951416" cy="3533909"/>
            <a:chOff x="971600" y="764704"/>
            <a:chExt cx="7998176" cy="5616624"/>
          </a:xfrm>
        </p:grpSpPr>
        <p:sp>
          <p:nvSpPr>
            <p:cNvPr id="17" name="Rettangolo 16"/>
            <p:cNvSpPr/>
            <p:nvPr/>
          </p:nvSpPr>
          <p:spPr>
            <a:xfrm>
              <a:off x="971600" y="764704"/>
              <a:ext cx="7992888" cy="12961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00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1259632" y="108409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Fase A</a:t>
              </a:r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3455876" y="108409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Analisi Sistemi Locali del Lavoro (SLL)</a:t>
              </a:r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5652120" y="908720"/>
              <a:ext cx="3024336" cy="100811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Modifiche dovute ai confini regionali</a:t>
              </a:r>
            </a:p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Modifiche dovute alla dimensione demografica</a:t>
              </a:r>
            </a:p>
          </p:txBody>
        </p:sp>
        <p:sp>
          <p:nvSpPr>
            <p:cNvPr id="21" name="Rettangolo 20"/>
            <p:cNvSpPr/>
            <p:nvPr/>
          </p:nvSpPr>
          <p:spPr>
            <a:xfrm>
              <a:off x="971600" y="2204864"/>
              <a:ext cx="7992888" cy="12961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00"/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1259632" y="252425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Fase B</a:t>
              </a:r>
            </a:p>
          </p:txBody>
        </p:sp>
        <p:sp>
          <p:nvSpPr>
            <p:cNvPr id="23" name="Rettangolo 22"/>
            <p:cNvSpPr/>
            <p:nvPr/>
          </p:nvSpPr>
          <p:spPr>
            <a:xfrm>
              <a:off x="3455876" y="252425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Individuazione Contesti Territoriali (CT)</a:t>
              </a:r>
            </a:p>
          </p:txBody>
        </p:sp>
        <p:sp>
          <p:nvSpPr>
            <p:cNvPr id="25" name="Rettangolo 24"/>
            <p:cNvSpPr/>
            <p:nvPr/>
          </p:nvSpPr>
          <p:spPr>
            <a:xfrm>
              <a:off x="5652120" y="2348880"/>
              <a:ext cx="3024336" cy="100811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Individuazione in funzione delle Unioni di Comuni</a:t>
              </a:r>
            </a:p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Individuazione in funzione della dimensione demografica (Unioni di Comuni e COM)</a:t>
              </a:r>
            </a:p>
          </p:txBody>
        </p:sp>
        <p:sp>
          <p:nvSpPr>
            <p:cNvPr id="26" name="Rettangolo 25"/>
            <p:cNvSpPr/>
            <p:nvPr/>
          </p:nvSpPr>
          <p:spPr>
            <a:xfrm>
              <a:off x="976888" y="3645024"/>
              <a:ext cx="7992888" cy="12961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00"/>
            </a:p>
          </p:txBody>
        </p:sp>
        <p:sp>
          <p:nvSpPr>
            <p:cNvPr id="27" name="Rettangolo 26"/>
            <p:cNvSpPr/>
            <p:nvPr/>
          </p:nvSpPr>
          <p:spPr>
            <a:xfrm>
              <a:off x="1264920" y="396441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Fase C</a:t>
              </a:r>
            </a:p>
          </p:txBody>
        </p:sp>
        <p:sp>
          <p:nvSpPr>
            <p:cNvPr id="40" name="Rettangolo 39"/>
            <p:cNvSpPr/>
            <p:nvPr/>
          </p:nvSpPr>
          <p:spPr>
            <a:xfrm>
              <a:off x="3461164" y="396441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Individuazione Comuni di Riferimento (CR)</a:t>
              </a:r>
            </a:p>
          </p:txBody>
        </p:sp>
        <p:sp>
          <p:nvSpPr>
            <p:cNvPr id="41" name="Rettangolo 40"/>
            <p:cNvSpPr/>
            <p:nvPr/>
          </p:nvSpPr>
          <p:spPr>
            <a:xfrm>
              <a:off x="5657408" y="3789040"/>
              <a:ext cx="3024336" cy="100811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Individuazione in funzione di </a:t>
              </a:r>
              <a:b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Capoluogo SLL,</a:t>
              </a:r>
              <a:b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Polo SLL</a:t>
              </a:r>
              <a:b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sede Unione di Comuni e sede COM</a:t>
              </a:r>
            </a:p>
          </p:txBody>
        </p:sp>
        <p:sp>
          <p:nvSpPr>
            <p:cNvPr id="42" name="Rettangolo 41"/>
            <p:cNvSpPr/>
            <p:nvPr/>
          </p:nvSpPr>
          <p:spPr>
            <a:xfrm>
              <a:off x="971600" y="5085184"/>
              <a:ext cx="7992888" cy="12961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00"/>
            </a:p>
          </p:txBody>
        </p:sp>
        <p:sp>
          <p:nvSpPr>
            <p:cNvPr id="43" name="Rettangolo 42"/>
            <p:cNvSpPr/>
            <p:nvPr/>
          </p:nvSpPr>
          <p:spPr>
            <a:xfrm>
              <a:off x="1259632" y="540457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Fase D</a:t>
              </a:r>
            </a:p>
          </p:txBody>
        </p:sp>
        <p:sp>
          <p:nvSpPr>
            <p:cNvPr id="44" name="Rettangolo 43"/>
            <p:cNvSpPr/>
            <p:nvPr/>
          </p:nvSpPr>
          <p:spPr>
            <a:xfrm>
              <a:off x="3455876" y="5404574"/>
              <a:ext cx="180020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Verifiche</a:t>
              </a:r>
            </a:p>
            <a:p>
              <a:pPr algn="ctr"/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Confronti</a:t>
              </a:r>
            </a:p>
          </p:txBody>
        </p:sp>
        <p:sp>
          <p:nvSpPr>
            <p:cNvPr id="45" name="Rettangolo 44"/>
            <p:cNvSpPr/>
            <p:nvPr/>
          </p:nvSpPr>
          <p:spPr>
            <a:xfrm>
              <a:off x="5652120" y="5229200"/>
              <a:ext cx="3024336" cy="100811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Raggiungibilità</a:t>
              </a:r>
            </a:p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Confini Province e Aree metropolitane</a:t>
              </a:r>
            </a:p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Zone di allertamento</a:t>
              </a:r>
            </a:p>
            <a:p>
              <a:r>
                <a:rPr lang="it-IT" sz="10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Mappe di pericolosità</a:t>
              </a:r>
            </a:p>
          </p:txBody>
        </p:sp>
        <p:cxnSp>
          <p:nvCxnSpPr>
            <p:cNvPr id="46" name="Connettore 2 45"/>
            <p:cNvCxnSpPr>
              <a:stCxn id="18" idx="2"/>
              <a:endCxn id="22" idx="0"/>
            </p:cNvCxnSpPr>
            <p:nvPr/>
          </p:nvCxnSpPr>
          <p:spPr>
            <a:xfrm>
              <a:off x="2159732" y="1730425"/>
              <a:ext cx="0" cy="793829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2 46"/>
            <p:cNvCxnSpPr/>
            <p:nvPr/>
          </p:nvCxnSpPr>
          <p:spPr>
            <a:xfrm>
              <a:off x="2159732" y="3170585"/>
              <a:ext cx="0" cy="793829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2 47"/>
            <p:cNvCxnSpPr/>
            <p:nvPr/>
          </p:nvCxnSpPr>
          <p:spPr>
            <a:xfrm>
              <a:off x="2159732" y="4610745"/>
              <a:ext cx="0" cy="793829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7564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28" name="Rettangolo 27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A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SLL</a:t>
            </a:r>
          </a:p>
        </p:txBody>
      </p:sp>
      <p:cxnSp>
        <p:nvCxnSpPr>
          <p:cNvPr id="30" name="Connettore 1 29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2" name="CasellaDiTesto 31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B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CT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35" name="Connettore 1 34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magine 38"/>
          <p:cNvPicPr>
            <a:picLocks noChangeAspect="1"/>
          </p:cNvPicPr>
          <p:nvPr/>
        </p:nvPicPr>
        <p:blipFill rotWithShape="1">
          <a:blip r:embed="rId2"/>
          <a:srcRect l="1651" t="1377" r="5879" b="2257"/>
          <a:stretch/>
        </p:blipFill>
        <p:spPr>
          <a:xfrm>
            <a:off x="5652120" y="742265"/>
            <a:ext cx="3384376" cy="4230470"/>
          </a:xfrm>
          <a:prstGeom prst="rect">
            <a:avLst/>
          </a:prstGeom>
        </p:spPr>
      </p:pic>
      <p:sp>
        <p:nvSpPr>
          <p:cNvPr id="4" name="Ovale 3"/>
          <p:cNvSpPr/>
          <p:nvPr/>
        </p:nvSpPr>
        <p:spPr>
          <a:xfrm>
            <a:off x="7855784" y="3145532"/>
            <a:ext cx="1007992" cy="10079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3419872" y="4153524"/>
            <a:ext cx="1872208" cy="738664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Regione Calabria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 DGR 408/2016 </a:t>
            </a:r>
            <a:b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vengono adottati</a:t>
            </a:r>
          </a:p>
        </p:txBody>
      </p:sp>
    </p:spTree>
    <p:extLst>
      <p:ext uri="{BB962C8B-B14F-4D97-AF65-F5344CB8AC3E}">
        <p14:creationId xmlns:p14="http://schemas.microsoft.com/office/powerpoint/2010/main" val="1988578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A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SLL</a:t>
            </a:r>
          </a:p>
        </p:txBody>
      </p: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B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tangolo 26"/>
          <p:cNvSpPr/>
          <p:nvPr/>
        </p:nvSpPr>
        <p:spPr>
          <a:xfrm>
            <a:off x="236788" y="1343878"/>
            <a:ext cx="368714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Modifiche dovute ai confini </a:t>
            </a: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regionali</a:t>
            </a:r>
            <a:r>
              <a:rPr lang="it-IT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 </a:t>
            </a:r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Modifiche dovute ai confini provinciali 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it-IT" sz="1400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Modifiche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dovute alla dimensione demografica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SLL tra 10.000 e 50.000 abitanti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coerenti con il valore standard di 30.000-35.000 abitanti, previsto dalla Direttiva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n. 1099 del 31.03.2015 per le aree COM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SLL &gt; 50.000 abitanti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eventuale sub-divisione</a:t>
            </a:r>
          </a:p>
        </p:txBody>
      </p:sp>
      <p:sp>
        <p:nvSpPr>
          <p:cNvPr id="30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201316"/>
            <a:ext cx="2596515" cy="3671570"/>
          </a:xfrm>
          <a:prstGeom prst="rect">
            <a:avLst/>
          </a:prstGeom>
        </p:spPr>
      </p:pic>
      <p:sp>
        <p:nvSpPr>
          <p:cNvPr id="2" name="Ovale 1"/>
          <p:cNvSpPr/>
          <p:nvPr/>
        </p:nvSpPr>
        <p:spPr>
          <a:xfrm>
            <a:off x="5076056" y="1201316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Ovale 32"/>
          <p:cNvSpPr/>
          <p:nvPr/>
        </p:nvSpPr>
        <p:spPr>
          <a:xfrm>
            <a:off x="4572000" y="1403092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Ovale 33"/>
          <p:cNvSpPr/>
          <p:nvPr/>
        </p:nvSpPr>
        <p:spPr>
          <a:xfrm>
            <a:off x="5508104" y="2785492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Ovale 37"/>
          <p:cNvSpPr/>
          <p:nvPr/>
        </p:nvSpPr>
        <p:spPr>
          <a:xfrm>
            <a:off x="5220072" y="3649588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Ovale 38"/>
          <p:cNvSpPr/>
          <p:nvPr/>
        </p:nvSpPr>
        <p:spPr>
          <a:xfrm>
            <a:off x="4572000" y="4081636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353" y="1165512"/>
            <a:ext cx="2546631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65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sz="1100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15516" y="1274242"/>
            <a:ext cx="3348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</p:txBody>
      </p:sp>
      <p:pic>
        <p:nvPicPr>
          <p:cNvPr id="20" name="Immagine 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160" y="1268894"/>
            <a:ext cx="2595245" cy="3670300"/>
          </a:xfrm>
          <a:prstGeom prst="rect">
            <a:avLst/>
          </a:prstGeom>
        </p:spPr>
      </p:pic>
      <p:pic>
        <p:nvPicPr>
          <p:cNvPr id="22" name="Immagine 2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25878"/>
            <a:ext cx="2595245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13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215516" y="1274242"/>
            <a:ext cx="34923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Valutazione dimensione demografica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Tra 10.000 e 50.000 abitanti vengono assunti come Contesti Territoriali</a:t>
            </a:r>
          </a:p>
        </p:txBody>
      </p:sp>
      <p:pic>
        <p:nvPicPr>
          <p:cNvPr id="16" name="Immagine 1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254974"/>
            <a:ext cx="2595245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15516" y="1274242"/>
            <a:ext cx="34806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Valutazione dimensione demografica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Tra 10.000 e 50.000 abitanti vengono assunti come Contesti Territoriali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&gt; 50.000 abitanti, </a:t>
            </a:r>
            <a:r>
              <a:rPr lang="it-IT" sz="1400" dirty="0" smtClean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rivalutati per eventuali sub-divisioni</a:t>
            </a:r>
            <a:endParaRPr lang="it-IT" sz="1400" dirty="0">
              <a:latin typeface="Segoe UI" pitchFamily="34" charset="0"/>
              <a:ea typeface="Segoe UI" pitchFamily="34" charset="0"/>
              <a:cs typeface="Segoe UI" pitchFamily="34" charset="0"/>
              <a:sym typeface="Wingdings" pitchFamily="2" charset="2"/>
            </a:endParaRPr>
          </a:p>
        </p:txBody>
      </p:sp>
      <p:pic>
        <p:nvPicPr>
          <p:cNvPr id="21" name="Immagine 2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741" y="1135028"/>
            <a:ext cx="2596515" cy="3671570"/>
          </a:xfrm>
          <a:prstGeom prst="rect">
            <a:avLst/>
          </a:prstGeom>
        </p:spPr>
      </p:pic>
      <p:sp>
        <p:nvSpPr>
          <p:cNvPr id="2" name="Figura a mano libera 1"/>
          <p:cNvSpPr/>
          <p:nvPr/>
        </p:nvSpPr>
        <p:spPr>
          <a:xfrm>
            <a:off x="5539740" y="1783080"/>
            <a:ext cx="1752600" cy="2308860"/>
          </a:xfrm>
          <a:custGeom>
            <a:avLst/>
            <a:gdLst>
              <a:gd name="connsiteX0" fmla="*/ 0 w 1752600"/>
              <a:gd name="connsiteY0" fmla="*/ 0 h 2308860"/>
              <a:gd name="connsiteX1" fmla="*/ 45720 w 1752600"/>
              <a:gd name="connsiteY1" fmla="*/ 53340 h 2308860"/>
              <a:gd name="connsiteX2" fmla="*/ 586740 w 1752600"/>
              <a:gd name="connsiteY2" fmla="*/ 815340 h 2308860"/>
              <a:gd name="connsiteX3" fmla="*/ 685800 w 1752600"/>
              <a:gd name="connsiteY3" fmla="*/ 952500 h 2308860"/>
              <a:gd name="connsiteX4" fmla="*/ 861060 w 1752600"/>
              <a:gd name="connsiteY4" fmla="*/ 1181100 h 2308860"/>
              <a:gd name="connsiteX5" fmla="*/ 960120 w 1752600"/>
              <a:gd name="connsiteY5" fmla="*/ 1295400 h 2308860"/>
              <a:gd name="connsiteX6" fmla="*/ 1013460 w 1752600"/>
              <a:gd name="connsiteY6" fmla="*/ 1363980 h 2308860"/>
              <a:gd name="connsiteX7" fmla="*/ 1043940 w 1752600"/>
              <a:gd name="connsiteY7" fmla="*/ 1394460 h 2308860"/>
              <a:gd name="connsiteX8" fmla="*/ 1059180 w 1752600"/>
              <a:gd name="connsiteY8" fmla="*/ 1424940 h 2308860"/>
              <a:gd name="connsiteX9" fmla="*/ 1143000 w 1752600"/>
              <a:gd name="connsiteY9" fmla="*/ 1539240 h 2308860"/>
              <a:gd name="connsiteX10" fmla="*/ 1165860 w 1752600"/>
              <a:gd name="connsiteY10" fmla="*/ 1584960 h 2308860"/>
              <a:gd name="connsiteX11" fmla="*/ 1264920 w 1752600"/>
              <a:gd name="connsiteY11" fmla="*/ 1699260 h 2308860"/>
              <a:gd name="connsiteX12" fmla="*/ 1310640 w 1752600"/>
              <a:gd name="connsiteY12" fmla="*/ 1760220 h 2308860"/>
              <a:gd name="connsiteX13" fmla="*/ 1333500 w 1752600"/>
              <a:gd name="connsiteY13" fmla="*/ 1783080 h 2308860"/>
              <a:gd name="connsiteX14" fmla="*/ 1394460 w 1752600"/>
              <a:gd name="connsiteY14" fmla="*/ 1866900 h 2308860"/>
              <a:gd name="connsiteX15" fmla="*/ 1470660 w 1752600"/>
              <a:gd name="connsiteY15" fmla="*/ 1950720 h 2308860"/>
              <a:gd name="connsiteX16" fmla="*/ 1516380 w 1752600"/>
              <a:gd name="connsiteY16" fmla="*/ 2019300 h 2308860"/>
              <a:gd name="connsiteX17" fmla="*/ 1554480 w 1752600"/>
              <a:gd name="connsiteY17" fmla="*/ 2065020 h 2308860"/>
              <a:gd name="connsiteX18" fmla="*/ 1600200 w 1752600"/>
              <a:gd name="connsiteY18" fmla="*/ 2125980 h 2308860"/>
              <a:gd name="connsiteX19" fmla="*/ 1615440 w 1752600"/>
              <a:gd name="connsiteY19" fmla="*/ 2148840 h 2308860"/>
              <a:gd name="connsiteX20" fmla="*/ 1653540 w 1752600"/>
              <a:gd name="connsiteY20" fmla="*/ 2179320 h 2308860"/>
              <a:gd name="connsiteX21" fmla="*/ 1699260 w 1752600"/>
              <a:gd name="connsiteY21" fmla="*/ 2247900 h 2308860"/>
              <a:gd name="connsiteX22" fmla="*/ 1722120 w 1752600"/>
              <a:gd name="connsiteY22" fmla="*/ 2263140 h 2308860"/>
              <a:gd name="connsiteX23" fmla="*/ 1752600 w 1752600"/>
              <a:gd name="connsiteY23" fmla="*/ 2308860 h 230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752600" h="2308860">
                <a:moveTo>
                  <a:pt x="0" y="0"/>
                </a:moveTo>
                <a:cubicBezTo>
                  <a:pt x="15240" y="17780"/>
                  <a:pt x="32042" y="34332"/>
                  <a:pt x="45720" y="53340"/>
                </a:cubicBezTo>
                <a:cubicBezTo>
                  <a:pt x="227675" y="306186"/>
                  <a:pt x="406086" y="561564"/>
                  <a:pt x="586740" y="815340"/>
                </a:cubicBezTo>
                <a:cubicBezTo>
                  <a:pt x="619446" y="861285"/>
                  <a:pt x="651962" y="907382"/>
                  <a:pt x="685800" y="952500"/>
                </a:cubicBezTo>
                <a:cubicBezTo>
                  <a:pt x="743410" y="1029314"/>
                  <a:pt x="798175" y="1108541"/>
                  <a:pt x="861060" y="1181100"/>
                </a:cubicBezTo>
                <a:cubicBezTo>
                  <a:pt x="894080" y="1219200"/>
                  <a:pt x="927843" y="1256668"/>
                  <a:pt x="960120" y="1295400"/>
                </a:cubicBezTo>
                <a:cubicBezTo>
                  <a:pt x="978660" y="1317648"/>
                  <a:pt x="994753" y="1341872"/>
                  <a:pt x="1013460" y="1363980"/>
                </a:cubicBezTo>
                <a:cubicBezTo>
                  <a:pt x="1022741" y="1374949"/>
                  <a:pt x="1035319" y="1382965"/>
                  <a:pt x="1043940" y="1394460"/>
                </a:cubicBezTo>
                <a:cubicBezTo>
                  <a:pt x="1050756" y="1403547"/>
                  <a:pt x="1052666" y="1415634"/>
                  <a:pt x="1059180" y="1424940"/>
                </a:cubicBezTo>
                <a:cubicBezTo>
                  <a:pt x="1139659" y="1539910"/>
                  <a:pt x="1051943" y="1387478"/>
                  <a:pt x="1143000" y="1539240"/>
                </a:cubicBezTo>
                <a:cubicBezTo>
                  <a:pt x="1151766" y="1553851"/>
                  <a:pt x="1155534" y="1571407"/>
                  <a:pt x="1165860" y="1584960"/>
                </a:cubicBezTo>
                <a:cubicBezTo>
                  <a:pt x="1196415" y="1625064"/>
                  <a:pt x="1236953" y="1657310"/>
                  <a:pt x="1264920" y="1699260"/>
                </a:cubicBezTo>
                <a:cubicBezTo>
                  <a:pt x="1283066" y="1726479"/>
                  <a:pt x="1285299" y="1731259"/>
                  <a:pt x="1310640" y="1760220"/>
                </a:cubicBezTo>
                <a:cubicBezTo>
                  <a:pt x="1317736" y="1768330"/>
                  <a:pt x="1326842" y="1774606"/>
                  <a:pt x="1333500" y="1783080"/>
                </a:cubicBezTo>
                <a:cubicBezTo>
                  <a:pt x="1354844" y="1810246"/>
                  <a:pt x="1370031" y="1842471"/>
                  <a:pt x="1394460" y="1866900"/>
                </a:cubicBezTo>
                <a:cubicBezTo>
                  <a:pt x="1423490" y="1895930"/>
                  <a:pt x="1442600" y="1914027"/>
                  <a:pt x="1470660" y="1950720"/>
                </a:cubicBezTo>
                <a:cubicBezTo>
                  <a:pt x="1487349" y="1972544"/>
                  <a:pt x="1500133" y="1997145"/>
                  <a:pt x="1516380" y="2019300"/>
                </a:cubicBezTo>
                <a:cubicBezTo>
                  <a:pt x="1528111" y="2035297"/>
                  <a:pt x="1542224" y="2049421"/>
                  <a:pt x="1554480" y="2065020"/>
                </a:cubicBezTo>
                <a:cubicBezTo>
                  <a:pt x="1570173" y="2084992"/>
                  <a:pt x="1586111" y="2104846"/>
                  <a:pt x="1600200" y="2125980"/>
                </a:cubicBezTo>
                <a:cubicBezTo>
                  <a:pt x="1605280" y="2133600"/>
                  <a:pt x="1608964" y="2142364"/>
                  <a:pt x="1615440" y="2148840"/>
                </a:cubicBezTo>
                <a:cubicBezTo>
                  <a:pt x="1626940" y="2160340"/>
                  <a:pt x="1643034" y="2166904"/>
                  <a:pt x="1653540" y="2179320"/>
                </a:cubicBezTo>
                <a:cubicBezTo>
                  <a:pt x="1671287" y="2200294"/>
                  <a:pt x="1676400" y="2232660"/>
                  <a:pt x="1699260" y="2247900"/>
                </a:cubicBezTo>
                <a:cubicBezTo>
                  <a:pt x="1706880" y="2252980"/>
                  <a:pt x="1715644" y="2256664"/>
                  <a:pt x="1722120" y="2263140"/>
                </a:cubicBezTo>
                <a:cubicBezTo>
                  <a:pt x="1739632" y="2280652"/>
                  <a:pt x="1743216" y="2290092"/>
                  <a:pt x="1752600" y="230886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igura a mano libera 3"/>
          <p:cNvSpPr/>
          <p:nvPr/>
        </p:nvSpPr>
        <p:spPr>
          <a:xfrm>
            <a:off x="5417820" y="1722120"/>
            <a:ext cx="1905000" cy="2278527"/>
          </a:xfrm>
          <a:custGeom>
            <a:avLst/>
            <a:gdLst>
              <a:gd name="connsiteX0" fmla="*/ 1905000 w 1905000"/>
              <a:gd name="connsiteY0" fmla="*/ 0 h 2278527"/>
              <a:gd name="connsiteX1" fmla="*/ 1554480 w 1905000"/>
              <a:gd name="connsiteY1" fmla="*/ 373380 h 2278527"/>
              <a:gd name="connsiteX2" fmla="*/ 1424940 w 1905000"/>
              <a:gd name="connsiteY2" fmla="*/ 541020 h 2278527"/>
              <a:gd name="connsiteX3" fmla="*/ 1325880 w 1905000"/>
              <a:gd name="connsiteY3" fmla="*/ 655320 h 2278527"/>
              <a:gd name="connsiteX4" fmla="*/ 1005840 w 1905000"/>
              <a:gd name="connsiteY4" fmla="*/ 1066800 h 2278527"/>
              <a:gd name="connsiteX5" fmla="*/ 914400 w 1905000"/>
              <a:gd name="connsiteY5" fmla="*/ 1188720 h 2278527"/>
              <a:gd name="connsiteX6" fmla="*/ 800100 w 1905000"/>
              <a:gd name="connsiteY6" fmla="*/ 1318260 h 2278527"/>
              <a:gd name="connsiteX7" fmla="*/ 701040 w 1905000"/>
              <a:gd name="connsiteY7" fmla="*/ 1463040 h 2278527"/>
              <a:gd name="connsiteX8" fmla="*/ 624840 w 1905000"/>
              <a:gd name="connsiteY8" fmla="*/ 1554480 h 2278527"/>
              <a:gd name="connsiteX9" fmla="*/ 579120 w 1905000"/>
              <a:gd name="connsiteY9" fmla="*/ 1630680 h 2278527"/>
              <a:gd name="connsiteX10" fmla="*/ 556260 w 1905000"/>
              <a:gd name="connsiteY10" fmla="*/ 1661160 h 2278527"/>
              <a:gd name="connsiteX11" fmla="*/ 510540 w 1905000"/>
              <a:gd name="connsiteY11" fmla="*/ 1744980 h 2278527"/>
              <a:gd name="connsiteX12" fmla="*/ 457200 w 1905000"/>
              <a:gd name="connsiteY12" fmla="*/ 1821180 h 2278527"/>
              <a:gd name="connsiteX13" fmla="*/ 434340 w 1905000"/>
              <a:gd name="connsiteY13" fmla="*/ 1866900 h 2278527"/>
              <a:gd name="connsiteX14" fmla="*/ 320040 w 1905000"/>
              <a:gd name="connsiteY14" fmla="*/ 1996440 h 2278527"/>
              <a:gd name="connsiteX15" fmla="*/ 266700 w 1905000"/>
              <a:gd name="connsiteY15" fmla="*/ 2065020 h 2278527"/>
              <a:gd name="connsiteX16" fmla="*/ 182880 w 1905000"/>
              <a:gd name="connsiteY16" fmla="*/ 2133600 h 2278527"/>
              <a:gd name="connsiteX17" fmla="*/ 114300 w 1905000"/>
              <a:gd name="connsiteY17" fmla="*/ 2179320 h 2278527"/>
              <a:gd name="connsiteX18" fmla="*/ 60960 w 1905000"/>
              <a:gd name="connsiteY18" fmla="*/ 2240280 h 2278527"/>
              <a:gd name="connsiteX19" fmla="*/ 38100 w 1905000"/>
              <a:gd name="connsiteY19" fmla="*/ 2247900 h 2278527"/>
              <a:gd name="connsiteX20" fmla="*/ 0 w 1905000"/>
              <a:gd name="connsiteY20" fmla="*/ 2278380 h 2278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000" h="2278527">
                <a:moveTo>
                  <a:pt x="1905000" y="0"/>
                </a:moveTo>
                <a:cubicBezTo>
                  <a:pt x="1752169" y="203775"/>
                  <a:pt x="1990526" y="-108565"/>
                  <a:pt x="1554480" y="373380"/>
                </a:cubicBezTo>
                <a:cubicBezTo>
                  <a:pt x="1507101" y="425747"/>
                  <a:pt x="1469416" y="486166"/>
                  <a:pt x="1424940" y="541020"/>
                </a:cubicBezTo>
                <a:cubicBezTo>
                  <a:pt x="1393187" y="580182"/>
                  <a:pt x="1357306" y="615895"/>
                  <a:pt x="1325880" y="655320"/>
                </a:cubicBezTo>
                <a:cubicBezTo>
                  <a:pt x="1217572" y="791198"/>
                  <a:pt x="1111975" y="929218"/>
                  <a:pt x="1005840" y="1066800"/>
                </a:cubicBezTo>
                <a:cubicBezTo>
                  <a:pt x="974811" y="1107023"/>
                  <a:pt x="948010" y="1150628"/>
                  <a:pt x="914400" y="1188720"/>
                </a:cubicBezTo>
                <a:cubicBezTo>
                  <a:pt x="876300" y="1231900"/>
                  <a:pt x="835454" y="1272805"/>
                  <a:pt x="800100" y="1318260"/>
                </a:cubicBezTo>
                <a:cubicBezTo>
                  <a:pt x="764200" y="1364418"/>
                  <a:pt x="738475" y="1418118"/>
                  <a:pt x="701040" y="1463040"/>
                </a:cubicBezTo>
                <a:cubicBezTo>
                  <a:pt x="675640" y="1493520"/>
                  <a:pt x="644525" y="1520032"/>
                  <a:pt x="624840" y="1554480"/>
                </a:cubicBezTo>
                <a:cubicBezTo>
                  <a:pt x="606810" y="1586033"/>
                  <a:pt x="598119" y="1604081"/>
                  <a:pt x="579120" y="1630680"/>
                </a:cubicBezTo>
                <a:cubicBezTo>
                  <a:pt x="571738" y="1641014"/>
                  <a:pt x="562794" y="1650270"/>
                  <a:pt x="556260" y="1661160"/>
                </a:cubicBezTo>
                <a:cubicBezTo>
                  <a:pt x="504194" y="1747937"/>
                  <a:pt x="561796" y="1668096"/>
                  <a:pt x="510540" y="1744980"/>
                </a:cubicBezTo>
                <a:cubicBezTo>
                  <a:pt x="493342" y="1770777"/>
                  <a:pt x="471066" y="1793449"/>
                  <a:pt x="457200" y="1821180"/>
                </a:cubicBezTo>
                <a:cubicBezTo>
                  <a:pt x="449580" y="1836420"/>
                  <a:pt x="443791" y="1852723"/>
                  <a:pt x="434340" y="1866900"/>
                </a:cubicBezTo>
                <a:cubicBezTo>
                  <a:pt x="324911" y="2031044"/>
                  <a:pt x="439628" y="1842684"/>
                  <a:pt x="320040" y="1996440"/>
                </a:cubicBezTo>
                <a:cubicBezTo>
                  <a:pt x="302260" y="2019300"/>
                  <a:pt x="290797" y="2048956"/>
                  <a:pt x="266700" y="2065020"/>
                </a:cubicBezTo>
                <a:cubicBezTo>
                  <a:pt x="112323" y="2167938"/>
                  <a:pt x="325824" y="2021287"/>
                  <a:pt x="182880" y="2133600"/>
                </a:cubicBezTo>
                <a:cubicBezTo>
                  <a:pt x="161276" y="2150574"/>
                  <a:pt x="135274" y="2161573"/>
                  <a:pt x="114300" y="2179320"/>
                </a:cubicBezTo>
                <a:cubicBezTo>
                  <a:pt x="89668" y="2200162"/>
                  <a:pt x="86985" y="2222930"/>
                  <a:pt x="60960" y="2240280"/>
                </a:cubicBezTo>
                <a:cubicBezTo>
                  <a:pt x="54277" y="2244735"/>
                  <a:pt x="45720" y="2245360"/>
                  <a:pt x="38100" y="2247900"/>
                </a:cubicBezTo>
                <a:cubicBezTo>
                  <a:pt x="12192" y="2282444"/>
                  <a:pt x="27940" y="2278380"/>
                  <a:pt x="0" y="227838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7292340" y="841276"/>
            <a:ext cx="1672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Sub-ripartizione </a:t>
            </a:r>
            <a:br>
              <a:rPr lang="it-IT" dirty="0" smtClean="0"/>
            </a:br>
            <a:r>
              <a:rPr lang="it-IT" dirty="0" smtClean="0"/>
              <a:t>in funzione dei precedenti COM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1345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15516" y="1274242"/>
            <a:ext cx="34806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Valutazione dimensione demografica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Tra 10.000 e 50.000 abitanti vengono assunti come Contesti Territoriali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&gt; 50.000 abitanti, </a:t>
            </a:r>
            <a:r>
              <a:rPr lang="it-IT" sz="1400" dirty="0" smtClean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rivalutati per eventuali sub-divisioni</a:t>
            </a:r>
            <a:endParaRPr lang="it-IT" sz="1400" dirty="0">
              <a:latin typeface="Segoe UI" pitchFamily="34" charset="0"/>
              <a:ea typeface="Segoe UI" pitchFamily="34" charset="0"/>
              <a:cs typeface="Segoe UI" pitchFamily="34" charset="0"/>
              <a:sym typeface="Wingdings" pitchFamily="2" charset="2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357951"/>
              </p:ext>
            </p:extLst>
          </p:nvPr>
        </p:nvGraphicFramePr>
        <p:xfrm>
          <a:off x="5220072" y="1921396"/>
          <a:ext cx="2088233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Contesti territoriali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Cosenza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Crotone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Catanzaro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Lamezia Terme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Vibo Valentia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Gioia Tauro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Reggio 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Calabria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Ovale 1"/>
          <p:cNvSpPr/>
          <p:nvPr/>
        </p:nvSpPr>
        <p:spPr>
          <a:xfrm>
            <a:off x="755576" y="2857500"/>
            <a:ext cx="294056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456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15516" y="1274242"/>
            <a:ext cx="34806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Valutazione dimensione demografica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Tra 10.000 e 50.000 abitanti vengono assunti come Contesti Territoriali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&gt; 50.000 abitanti, </a:t>
            </a:r>
            <a:r>
              <a:rPr lang="it-IT" sz="1400" dirty="0" smtClean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rivalutati per eventuali sub-divisioni</a:t>
            </a:r>
            <a:endParaRPr lang="it-IT" sz="1400" dirty="0">
              <a:latin typeface="Segoe UI" pitchFamily="34" charset="0"/>
              <a:ea typeface="Segoe UI" pitchFamily="34" charset="0"/>
              <a:cs typeface="Segoe UI" pitchFamily="34" charset="0"/>
              <a:sym typeface="Wingdings" pitchFamily="2" charset="2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283968" y="1303606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it-IT" sz="1600" b="1" dirty="0" smtClean="0"/>
              <a:t>Metodologia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sz="1600" dirty="0" smtClean="0"/>
              <a:t>Individuazione </a:t>
            </a:r>
            <a:r>
              <a:rPr lang="it-IT" sz="1600" dirty="0"/>
              <a:t>dei </a:t>
            </a:r>
            <a:r>
              <a:rPr lang="it-IT" sz="1600" b="1" dirty="0"/>
              <a:t>Comuni di Riferimento Potenziali</a:t>
            </a:r>
            <a:r>
              <a:rPr lang="it-IT" sz="1600" dirty="0"/>
              <a:t> </a:t>
            </a:r>
            <a:endParaRPr lang="it-IT" sz="16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1600" b="1" dirty="0" smtClean="0"/>
              <a:t>Edifici Strategici </a:t>
            </a:r>
            <a:r>
              <a:rPr lang="it-IT" sz="1600" dirty="0" smtClean="0"/>
              <a:t>(intervento </a:t>
            </a:r>
            <a:r>
              <a:rPr lang="it-IT" sz="1600" dirty="0"/>
              <a:t>operativo e soccorso sanitario)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1600" b="1" dirty="0" smtClean="0"/>
              <a:t>Polo</a:t>
            </a:r>
            <a:r>
              <a:rPr lang="it-IT" sz="1600" dirty="0" smtClean="0"/>
              <a:t> SLL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it-IT" sz="1600" dirty="0" smtClean="0"/>
              <a:t>comuni </a:t>
            </a:r>
            <a:r>
              <a:rPr lang="it-IT" sz="1600" dirty="0"/>
              <a:t>con indice di centralità &gt; 1 e con almeno 100 posti di lavoro) e con numero di abitanti maggiore della media dei comuni </a:t>
            </a:r>
            <a:endParaRPr lang="it-IT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600" dirty="0" smtClean="0"/>
              <a:t>Analisi </a:t>
            </a:r>
            <a:r>
              <a:rPr lang="it-IT" sz="1600" b="1" dirty="0" smtClean="0"/>
              <a:t>tempi</a:t>
            </a:r>
            <a:r>
              <a:rPr lang="it-IT" sz="1600" dirty="0" smtClean="0"/>
              <a:t> </a:t>
            </a:r>
            <a:r>
              <a:rPr lang="it-IT" sz="1600" dirty="0"/>
              <a:t>di </a:t>
            </a:r>
            <a:r>
              <a:rPr lang="it-IT" sz="1600" dirty="0" smtClean="0"/>
              <a:t>percorrenza</a:t>
            </a:r>
            <a:endParaRPr lang="it-IT" sz="16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sz="1600" dirty="0" smtClean="0"/>
              <a:t>Verifica </a:t>
            </a:r>
            <a:r>
              <a:rPr lang="it-IT" sz="1600" b="1" dirty="0" smtClean="0"/>
              <a:t>Unioni</a:t>
            </a:r>
            <a:r>
              <a:rPr lang="it-IT" sz="1600" dirty="0" smtClean="0"/>
              <a:t> </a:t>
            </a:r>
            <a:r>
              <a:rPr lang="it-IT" sz="1600" dirty="0"/>
              <a:t>di Comuni </a:t>
            </a:r>
            <a:endParaRPr lang="it-IT" sz="1600" dirty="0" smtClean="0"/>
          </a:p>
          <a:p>
            <a:pPr lvl="0"/>
            <a:endParaRPr lang="it-IT" sz="1600" dirty="0"/>
          </a:p>
          <a:p>
            <a:pPr lvl="0"/>
            <a:r>
              <a:rPr lang="it-IT" sz="1600" i="1" dirty="0" smtClean="0"/>
              <a:t>Reiterazione della procedura</a:t>
            </a:r>
            <a:endParaRPr lang="it-IT" sz="1600" i="1" dirty="0"/>
          </a:p>
        </p:txBody>
      </p:sp>
    </p:spTree>
    <p:extLst>
      <p:ext uri="{BB962C8B-B14F-4D97-AF65-F5344CB8AC3E}">
        <p14:creationId xmlns:p14="http://schemas.microsoft.com/office/powerpoint/2010/main" val="213930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/>
          <p:cNvSpPr/>
          <p:nvPr/>
        </p:nvSpPr>
        <p:spPr>
          <a:xfrm>
            <a:off x="4098107" y="3582226"/>
            <a:ext cx="792088" cy="7920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15516" y="1274242"/>
            <a:ext cx="34806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Variazioni per Unioni di Comuni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Modifica Perimetri Fase A, in funzione delle Unioni di Comuni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Valutazione dimensione demografica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Tra 10.000 e 50.000 abitanti vengono assunti come Contesti Territoriali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&gt; 50.000 abitanti, </a:t>
            </a:r>
            <a:r>
              <a:rPr lang="it-IT" sz="1400" dirty="0" smtClean="0">
                <a:latin typeface="Segoe UI" pitchFamily="34" charset="0"/>
                <a:ea typeface="Segoe UI" pitchFamily="34" charset="0"/>
                <a:cs typeface="Segoe UI" pitchFamily="34" charset="0"/>
                <a:sym typeface="Wingdings" pitchFamily="2" charset="2"/>
              </a:rPr>
              <a:t>rivalutati per eventuali sub-divisioni</a:t>
            </a:r>
            <a:endParaRPr lang="it-IT" sz="1400" dirty="0">
              <a:latin typeface="Segoe UI" pitchFamily="34" charset="0"/>
              <a:ea typeface="Segoe UI" pitchFamily="34" charset="0"/>
              <a:cs typeface="Segoe UI" pitchFamily="34" charset="0"/>
              <a:sym typeface="Wingdings" pitchFamily="2" charset="2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56" y="1057500"/>
            <a:ext cx="2545784" cy="3600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139952" y="3793604"/>
            <a:ext cx="708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48 CT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503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91680" y="265212"/>
            <a:ext cx="5616624" cy="792088"/>
          </a:xfrm>
        </p:spPr>
        <p:txBody>
          <a:bodyPr/>
          <a:lstStyle/>
          <a:p>
            <a:r>
              <a:rPr lang="it-IT" dirty="0" smtClean="0"/>
              <a:t>Atti di riferimento</a:t>
            </a:r>
            <a:endParaRPr lang="it-IT" dirty="0"/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790108"/>
              </p:ext>
            </p:extLst>
          </p:nvPr>
        </p:nvGraphicFramePr>
        <p:xfrm>
          <a:off x="251520" y="1129308"/>
          <a:ext cx="8640960" cy="419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1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it-IT" sz="1600" dirty="0"/>
                        <a:t>Riferimenti rispettati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b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Standard</a:t>
                      </a:r>
                      <a:r>
                        <a:rPr lang="it-IT" sz="1600" b="1" baseline="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Minimi</a:t>
                      </a:r>
                      <a:endParaRPr lang="it-IT" sz="1600" b="1" dirty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Standard Minimi per la programmazione degli interventi in materia di riduzione del rischio ai fini di protezione civile (e di resilienza socio territoriale)</a:t>
                      </a:r>
                    </a:p>
                    <a:p>
                      <a:r>
                        <a:rPr lang="it-IT" sz="1600" i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Dipartimento della Protezione Civile, 17 dicembre 2015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PON-DPC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PON GOVERNANCE 2014-2020 Riduzione del rischio sismico, vulcanico e idrogeologico ai fini di protezione civile</a:t>
                      </a:r>
                    </a:p>
                    <a:p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Approvato e finanziato dall’Agenzia per la coesione territoriale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Codice di protezione civile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Criteri generali per la definizione di ambiti territoriali e organizzativi ottimali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i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Decreto legislativo 1/2018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Direttiva 1099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i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 pitchFamily="2" charset="2"/>
                        </a:rPr>
                        <a:t>Direttiva DPC</a:t>
                      </a:r>
                      <a:r>
                        <a:rPr lang="it-IT" sz="1600" i="1" baseline="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 pitchFamily="2" charset="2"/>
                        </a:rPr>
                        <a:t> del </a:t>
                      </a:r>
                      <a:r>
                        <a:rPr lang="it-IT" sz="1600" i="1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 pitchFamily="2" charset="2"/>
                        </a:rPr>
                        <a:t>31.03.2015</a:t>
                      </a:r>
                      <a:r>
                        <a:rPr lang="it-IT" sz="1600" i="1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  <a:sym typeface="Wingdings" pitchFamily="2" charset="2"/>
                        </a:rPr>
                        <a:t> (dimensioni demografiche e tempi)</a:t>
                      </a:r>
                      <a:endParaRPr lang="it-IT" sz="1600" dirty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SLL Istat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Sistemi locali del lavoro </a:t>
                      </a:r>
                      <a:r>
                        <a:rPr lang="it-IT" sz="1600" i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(Istat, 2011)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Unioni Comuni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Unioni di Comuni, </a:t>
                      </a:r>
                      <a:r>
                        <a:rPr lang="it-IT" sz="1600" i="1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legge 7 aprile 2014, n. 56 (ed altre)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508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C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874716"/>
              </p:ext>
            </p:extLst>
          </p:nvPr>
        </p:nvGraphicFramePr>
        <p:xfrm>
          <a:off x="395536" y="1382844"/>
          <a:ext cx="3600400" cy="3355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Arial Narrow"/>
                          <a:cs typeface="Arial"/>
                        </a:rPr>
                        <a:t>31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Comuni Capoluogo SLL coincidenti con Sede COM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 smtClean="0">
                          <a:effectLst/>
                          <a:latin typeface="Arial Narrow"/>
                          <a:ea typeface="Arial Narrow"/>
                          <a:cs typeface="Arial"/>
                        </a:rPr>
                        <a:t>5</a:t>
                      </a:r>
                      <a:endParaRPr lang="it-IT" sz="1600" dirty="0">
                        <a:effectLst/>
                        <a:latin typeface="Arial Narrow"/>
                        <a:ea typeface="Arial Narrow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Comuni Capoluogo SLL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>
                          <a:effectLst/>
                          <a:latin typeface="Arial Narrow"/>
                          <a:ea typeface="Arial Narrow"/>
                          <a:cs typeface="Arial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Comuni Polo SLL coincidenti con Sede 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 smtClean="0">
                          <a:effectLst/>
                          <a:latin typeface="Arial Narrow"/>
                          <a:ea typeface="Arial Narrow"/>
                          <a:cs typeface="Arial"/>
                        </a:rPr>
                        <a:t>3</a:t>
                      </a:r>
                      <a:endParaRPr lang="it-IT" sz="1600" dirty="0">
                        <a:effectLst/>
                        <a:latin typeface="Arial Narrow"/>
                        <a:ea typeface="Arial Narrow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 smtClean="0"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Comuni </a:t>
                      </a: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Sede 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>
                          <a:effectLst/>
                          <a:latin typeface="Arial Narrow"/>
                          <a:ea typeface="Arial Narrow"/>
                          <a:cs typeface="Arial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 smtClean="0"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Comuni </a:t>
                      </a: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Sede COM (con eventuali ES)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it-IT" sz="1600" dirty="0">
                          <a:effectLst/>
                          <a:latin typeface="Arial Narrow"/>
                          <a:ea typeface="Arial Narrow"/>
                          <a:cs typeface="Arial"/>
                        </a:rPr>
                        <a:t>Comune nato nel 2017 dalla fusione di 5 comuni (Casali del Manco), con un numero di abitanti superiore alla media e caratteristiche attrattive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5" name="Immagin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273324"/>
            <a:ext cx="2545784" cy="3600000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728" y="1273724"/>
            <a:ext cx="254578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16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51520" y="1344013"/>
            <a:ext cx="3456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Verifica raggiungibilità popolazione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 di percorrenza dal CR non superiore a 45 minuti </a:t>
            </a: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in coerenza con la Direttiva DPC n. 1099 del 31.03.2015 </a:t>
            </a:r>
          </a:p>
        </p:txBody>
      </p:sp>
      <p:graphicFrame>
        <p:nvGraphicFramePr>
          <p:cNvPr id="23" name="Grafico 22">
            <a:extLst>
              <a:ext uri="{FF2B5EF4-FFF2-40B4-BE49-F238E27FC236}">
                <a16:creationId xmlns:a16="http://schemas.microsoft.com/office/drawing/2014/main" id="{358BA30C-C53A-40C5-8BC0-5946A03A29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7578523"/>
              </p:ext>
            </p:extLst>
          </p:nvPr>
        </p:nvGraphicFramePr>
        <p:xfrm>
          <a:off x="1547664" y="2497460"/>
          <a:ext cx="4676140" cy="2529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487759" y="2880340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Popolazione residente per tempi di percorrenza dal CR </a:t>
            </a:r>
            <a:br>
              <a:rPr lang="it-IT" sz="1000" dirty="0"/>
            </a:br>
            <a:r>
              <a:rPr lang="it-IT" sz="1000" dirty="0"/>
              <a:t>(valori percentuali, al 2011)</a:t>
            </a: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1057500"/>
            <a:ext cx="2545784" cy="36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47715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51520" y="1344013"/>
            <a:ext cx="3456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Verifica raggiungibilità popolazione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 di percorrenza dal CR non superiore a 45 minuti </a:t>
            </a: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in coerenza con la Direttiva DPC n. 1099 del 31.03.2015 </a:t>
            </a:r>
          </a:p>
        </p:txBody>
      </p:sp>
      <p:graphicFrame>
        <p:nvGraphicFramePr>
          <p:cNvPr id="23" name="Grafico 22">
            <a:extLst>
              <a:ext uri="{FF2B5EF4-FFF2-40B4-BE49-F238E27FC236}">
                <a16:creationId xmlns:a16="http://schemas.microsoft.com/office/drawing/2014/main" id="{358BA30C-C53A-40C5-8BC0-5946A03A29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9347386"/>
              </p:ext>
            </p:extLst>
          </p:nvPr>
        </p:nvGraphicFramePr>
        <p:xfrm>
          <a:off x="1547664" y="2497460"/>
          <a:ext cx="4676140" cy="2529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487759" y="2880340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Popolazione residente per tempi di percorrenza dal CR </a:t>
            </a:r>
            <a:br>
              <a:rPr lang="it-IT" sz="1000" dirty="0"/>
            </a:br>
            <a:r>
              <a:rPr lang="it-IT" sz="1000" dirty="0"/>
              <a:t>(valori percentuali, al 2011)</a:t>
            </a:r>
          </a:p>
        </p:txBody>
      </p:sp>
      <p:pic>
        <p:nvPicPr>
          <p:cNvPr id="20" name="Immagine 1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5"/>
          <a:stretch/>
        </p:blipFill>
        <p:spPr bwMode="auto">
          <a:xfrm>
            <a:off x="5508105" y="-3209"/>
            <a:ext cx="3600400" cy="50929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65177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251520" y="1344013"/>
            <a:ext cx="3456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Verifica raggiungibilità popolazione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 di percorrenza dal CR non superiore a 45 minuti </a:t>
            </a: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in coerenza con la Direttiva DPC n. 1099 del 31.03.2015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Zone di allerta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699792" y="3361556"/>
            <a:ext cx="1872208" cy="1169551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 DGR 535/2017 </a:t>
            </a:r>
            <a:b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le Zone di allerta </a:t>
            </a:r>
            <a:b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sono state ridefinite, rendendole coerenti </a:t>
            </a:r>
            <a:b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ai precedenti CT</a:t>
            </a:r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201316"/>
            <a:ext cx="2545784" cy="36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328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251520" y="1344013"/>
            <a:ext cx="345638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Verifica raggiungibilità popolazione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 di percorrenza dal CR non superiore a 45 minuti </a:t>
            </a: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in coerenza con la Direttiva DPC n. 1099 del 31.03.2015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Zone di allerta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Classificazione sismica</a:t>
            </a: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8788" y="1129308"/>
            <a:ext cx="2545784" cy="36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47311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251520" y="1344013"/>
            <a:ext cx="3456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Verifica raggiungibilità popolazione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 di percorrenza dal CR non superiore a 45 minuti </a:t>
            </a: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in coerenza con la Direttiva DPC n. 1099 del 31.03.2015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lang="it-IT" sz="1200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Zone di allerta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Classificazione </a:t>
            </a: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sismica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it-IT" sz="1400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Wingdings" pitchFamily="2" charset="2"/>
              </a:rPr>
              <a:t>Confronto bacini idrografici</a:t>
            </a:r>
            <a:endParaRPr lang="it-IT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Wingdings" pitchFamily="2" charset="2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364" y="1129308"/>
            <a:ext cx="254578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50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811" y="5108913"/>
            <a:ext cx="9144000" cy="606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A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Analisi SLL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35496" y="521460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►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5601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B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16016" y="516175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FASE C</a:t>
            </a:r>
          </a:p>
          <a:p>
            <a:r>
              <a:rPr lang="it-IT" b="0" dirty="0">
                <a:solidFill>
                  <a:schemeClr val="bg1">
                    <a:lumMod val="50000"/>
                  </a:schemeClr>
                </a:solidFill>
                <a:ea typeface="Segoe UI" panose="020B0502040204020203" pitchFamily="34" charset="0"/>
              </a:rPr>
              <a:t>Individuazione CR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876256" y="5161756"/>
            <a:ext cx="2160000" cy="460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D</a:t>
            </a:r>
          </a:p>
          <a:p>
            <a:pPr algn="ctr"/>
            <a:r>
              <a:rPr lang="it-IT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Verifiche</a:t>
            </a:r>
          </a:p>
        </p:txBody>
      </p:sp>
      <p:cxnSp>
        <p:nvCxnSpPr>
          <p:cNvPr id="43" name="Connettore 1 42"/>
          <p:cNvCxnSpPr/>
          <p:nvPr/>
        </p:nvCxnSpPr>
        <p:spPr>
          <a:xfrm>
            <a:off x="255577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687625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9036496" y="5191371"/>
            <a:ext cx="0" cy="402433"/>
          </a:xfrm>
          <a:prstGeom prst="line">
            <a:avLst/>
          </a:prstGeom>
          <a:ln w="38100">
            <a:solidFill>
              <a:srgbClr val="A7C6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43"/>
          <p:cNvCxnSpPr/>
          <p:nvPr/>
        </p:nvCxnSpPr>
        <p:spPr>
          <a:xfrm>
            <a:off x="471601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395536" y="5191371"/>
            <a:ext cx="0" cy="40243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333184"/>
              </p:ext>
            </p:extLst>
          </p:nvPr>
        </p:nvGraphicFramePr>
        <p:xfrm>
          <a:off x="264073" y="1417340"/>
          <a:ext cx="4307927" cy="33717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8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7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50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Totale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Classi demografiche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&lt; 10.000</a:t>
                      </a:r>
                      <a:endParaRPr lang="it-IT" sz="1200" b="1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10.000 - 50.000</a:t>
                      </a:r>
                      <a:endParaRPr lang="it-IT" sz="1200" b="1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&gt; 50.000</a:t>
                      </a:r>
                      <a:endParaRPr lang="it-IT" sz="1200" b="1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Comuni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404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371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UdC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Comuni in UdC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61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61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Province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COM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67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SLL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44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CT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20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Raleway"/>
                        <a:ea typeface="Raleway"/>
                        <a:cs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7" name="Immagin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73324"/>
            <a:ext cx="254578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70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6120680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Considerazioni sulla metodologia</a:t>
            </a:r>
            <a:br>
              <a:rPr lang="it-IT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372200" y="3337163"/>
            <a:ext cx="131157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it-IT" sz="15000" b="1" dirty="0">
              <a:solidFill>
                <a:schemeClr val="accent3">
                  <a:lumMod val="60000"/>
                  <a:lumOff val="4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424545" y="3337163"/>
            <a:ext cx="164339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</a:t>
            </a:r>
            <a:endParaRPr lang="it-IT" sz="15000" b="1" dirty="0">
              <a:solidFill>
                <a:schemeClr val="accent3">
                  <a:lumMod val="60000"/>
                  <a:lumOff val="4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940152" y="1536963"/>
            <a:ext cx="211788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588433" y="1464955"/>
            <a:ext cx="126348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</a:t>
            </a:r>
            <a:endParaRPr lang="it-IT" sz="15000" b="1" dirty="0">
              <a:solidFill>
                <a:schemeClr val="tx2">
                  <a:lumMod val="20000"/>
                  <a:lumOff val="8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41344"/>
              </p:ext>
            </p:extLst>
          </p:nvPr>
        </p:nvGraphicFramePr>
        <p:xfrm>
          <a:off x="251520" y="1201316"/>
          <a:ext cx="8640960" cy="4218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endParaRPr lang="it-IT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Vantaggi e opportunità</a:t>
                      </a:r>
                      <a:endParaRPr lang="it-IT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Debolezze e rischi</a:t>
                      </a:r>
                      <a:endParaRPr lang="it-IT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276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Fattori interni</a:t>
                      </a:r>
                      <a:endParaRPr lang="it-IT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Punti di forza</a:t>
                      </a:r>
                    </a:p>
                    <a:p>
                      <a:pPr algn="ctr"/>
                      <a:endParaRPr lang="it-IT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Stabilità nel tempo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Omogeneità per l’intero territorio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Trasparenza metodologia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Fonti certificate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Riproducibilità del metodo</a:t>
                      </a:r>
                      <a:endParaRPr lang="it-IT" sz="14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Punti di debolezza</a:t>
                      </a:r>
                    </a:p>
                    <a:p>
                      <a:pPr algn="ctr"/>
                      <a:endParaRPr lang="it-IT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Coordinamento con altri sistemi territoriali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276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Fattori esterni</a:t>
                      </a:r>
                      <a:endParaRPr lang="it-IT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Opportunità</a:t>
                      </a:r>
                    </a:p>
                    <a:p>
                      <a:pPr algn="ctr"/>
                      <a:endParaRPr lang="it-IT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Sinergia politiche</a:t>
                      </a:r>
                      <a:r>
                        <a:rPr lang="it-IT" sz="14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economico-sociali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Valutazione performance confrontabili (indicatori)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Requisiti minimi di sicurezza per la popolazione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Rischi</a:t>
                      </a:r>
                    </a:p>
                    <a:p>
                      <a:pPr algn="ctr"/>
                      <a:endParaRPr lang="it-IT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Politiche avverse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Richieste divergenti dai</a:t>
                      </a:r>
                      <a:r>
                        <a:rPr lang="it-IT" sz="14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territori</a:t>
                      </a:r>
                      <a:endParaRPr lang="it-IT" sz="14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Rettangolo 15">
            <a:extLst>
              <a:ext uri="{FF2B5EF4-FFF2-40B4-BE49-F238E27FC236}">
                <a16:creationId xmlns:a16="http://schemas.microsoft.com/office/drawing/2014/main" id="{5CBF7ED5-B378-9E47-A935-997A9F509CE7}"/>
              </a:ext>
            </a:extLst>
          </p:cNvPr>
          <p:cNvSpPr/>
          <p:nvPr/>
        </p:nvSpPr>
        <p:spPr>
          <a:xfrm>
            <a:off x="1691680" y="2785492"/>
            <a:ext cx="3168352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52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Edifici coordinamento</a:t>
            </a:r>
            <a:endParaRPr lang="it-IT" sz="2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059832" y="1057300"/>
            <a:ext cx="3096344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Sedi COM precedenti n.67</a:t>
            </a:r>
            <a:endParaRPr lang="it-IT" dirty="0"/>
          </a:p>
        </p:txBody>
      </p:sp>
      <p:sp>
        <p:nvSpPr>
          <p:cNvPr id="6" name="Freccia in giù 5"/>
          <p:cNvSpPr/>
          <p:nvPr/>
        </p:nvSpPr>
        <p:spPr>
          <a:xfrm>
            <a:off x="4481990" y="1582442"/>
            <a:ext cx="25202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079161" y="2314316"/>
            <a:ext cx="3096344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Sedi COM n.25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4195285" y="171415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Freccia in giù 9"/>
          <p:cNvSpPr/>
          <p:nvPr/>
        </p:nvSpPr>
        <p:spPr>
          <a:xfrm>
            <a:off x="4481990" y="3043688"/>
            <a:ext cx="25202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1403627" y="3931372"/>
            <a:ext cx="3096344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Sedi COM confermati n.42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734018" y="3931372"/>
            <a:ext cx="3438382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Sedi COM di nuova istituzione n.6</a:t>
            </a:r>
          </a:p>
        </p:txBody>
      </p:sp>
      <p:sp>
        <p:nvSpPr>
          <p:cNvPr id="13" name="Freccia in giù 12"/>
          <p:cNvSpPr/>
          <p:nvPr/>
        </p:nvSpPr>
        <p:spPr>
          <a:xfrm>
            <a:off x="4481990" y="4340715"/>
            <a:ext cx="25202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3093897" y="5032578"/>
            <a:ext cx="3096344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Sedi COM complessivi n.48</a:t>
            </a:r>
          </a:p>
        </p:txBody>
      </p:sp>
    </p:spTree>
    <p:extLst>
      <p:ext uri="{BB962C8B-B14F-4D97-AF65-F5344CB8AC3E}">
        <p14:creationId xmlns:p14="http://schemas.microsoft.com/office/powerpoint/2010/main" val="1054839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r>
              <a:rPr lang="it-IT" dirty="0" smtClean="0"/>
              <a:t>Da COM a CT</a:t>
            </a:r>
            <a:endParaRPr lang="it-IT" dirty="0"/>
          </a:p>
        </p:txBody>
      </p:sp>
      <p:pic>
        <p:nvPicPr>
          <p:cNvPr id="1026" name="Picture 2" descr="Reggio_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392898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38" b="30282"/>
          <a:stretch/>
        </p:blipFill>
        <p:spPr>
          <a:xfrm>
            <a:off x="4536131" y="1470752"/>
            <a:ext cx="3468984" cy="3055152"/>
          </a:xfrm>
          <a:prstGeom prst="rect">
            <a:avLst/>
          </a:prstGeom>
        </p:spPr>
      </p:pic>
      <p:pic>
        <p:nvPicPr>
          <p:cNvPr id="8" name="Picture 2" descr="Vibo_C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97" b="66934"/>
          <a:stretch/>
        </p:blipFill>
        <p:spPr bwMode="auto">
          <a:xfrm>
            <a:off x="6924995" y="3217540"/>
            <a:ext cx="108012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56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/>
          <a:srcRect r="677"/>
          <a:stretch/>
        </p:blipFill>
        <p:spPr>
          <a:xfrm>
            <a:off x="1835697" y="1180916"/>
            <a:ext cx="7056784" cy="18926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251520" y="1166183"/>
            <a:ext cx="15841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generale 1</a:t>
            </a:r>
          </a:p>
          <a:p>
            <a:pPr algn="r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dei fabbisogni e individuazione dei contesti territoriali</a:t>
            </a:r>
          </a:p>
        </p:txBody>
      </p:sp>
      <p:sp>
        <p:nvSpPr>
          <p:cNvPr id="12" name="Figura a mano libera 11"/>
          <p:cNvSpPr/>
          <p:nvPr/>
        </p:nvSpPr>
        <p:spPr>
          <a:xfrm>
            <a:off x="1932432" y="1223776"/>
            <a:ext cx="6833616" cy="841248"/>
          </a:xfrm>
          <a:custGeom>
            <a:avLst/>
            <a:gdLst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66944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49799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59324 w 6833616"/>
              <a:gd name="connsiteY6" fmla="*/ 274320 h 841248"/>
              <a:gd name="connsiteX7" fmla="*/ 5260848 w 6833616"/>
              <a:gd name="connsiteY7" fmla="*/ 243840 h 84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3616" h="841248">
                <a:moveTo>
                  <a:pt x="5260848" y="243840"/>
                </a:moveTo>
                <a:lnTo>
                  <a:pt x="5260848" y="0"/>
                </a:lnTo>
                <a:lnTo>
                  <a:pt x="6833616" y="0"/>
                </a:lnTo>
                <a:lnTo>
                  <a:pt x="6833616" y="841248"/>
                </a:lnTo>
                <a:lnTo>
                  <a:pt x="0" y="841248"/>
                </a:lnTo>
                <a:lnTo>
                  <a:pt x="0" y="274320"/>
                </a:lnTo>
                <a:lnTo>
                  <a:pt x="5259324" y="274320"/>
                </a:lnTo>
                <a:lnTo>
                  <a:pt x="5260848" y="243840"/>
                </a:lnTo>
                <a:close/>
              </a:path>
            </a:pathLst>
          </a:custGeom>
          <a:solidFill>
            <a:srgbClr val="A7C61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200" b="1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691680" y="265212"/>
            <a:ext cx="5616624" cy="792088"/>
          </a:xfrm>
        </p:spPr>
        <p:txBody>
          <a:bodyPr/>
          <a:lstStyle/>
          <a:p>
            <a:pPr algn="l"/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 Minimi</a:t>
            </a:r>
          </a:p>
        </p:txBody>
      </p:sp>
    </p:spTree>
    <p:extLst>
      <p:ext uri="{BB962C8B-B14F-4D97-AF65-F5344CB8AC3E}">
        <p14:creationId xmlns:p14="http://schemas.microsoft.com/office/powerpoint/2010/main" val="1396084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r>
              <a:rPr lang="it-IT" dirty="0" smtClean="0"/>
              <a:t>Da COM a CT</a:t>
            </a:r>
            <a:endParaRPr lang="it-IT" dirty="0"/>
          </a:p>
        </p:txBody>
      </p:sp>
      <p:pic>
        <p:nvPicPr>
          <p:cNvPr id="2050" name="Picture 2" descr="Vibo_C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Vibo_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63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r>
              <a:rPr lang="it-IT" dirty="0" smtClean="0"/>
              <a:t>Da COM a CT</a:t>
            </a:r>
            <a:endParaRPr lang="it-IT" dirty="0"/>
          </a:p>
        </p:txBody>
      </p:sp>
      <p:pic>
        <p:nvPicPr>
          <p:cNvPr id="3074" name="Picture 2" descr="Catanzaro_C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48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atanzaro_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02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r>
              <a:rPr lang="it-IT" dirty="0" smtClean="0"/>
              <a:t>Da COM a CT</a:t>
            </a:r>
            <a:endParaRPr lang="it-IT" dirty="0"/>
          </a:p>
        </p:txBody>
      </p:sp>
      <p:pic>
        <p:nvPicPr>
          <p:cNvPr id="4098" name="Picture 2" descr="Crotone_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rotone_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480" y="1392898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84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r>
              <a:rPr lang="it-IT" dirty="0" smtClean="0"/>
              <a:t>Da COM a CT</a:t>
            </a:r>
            <a:endParaRPr lang="it-IT" dirty="0"/>
          </a:p>
        </p:txBody>
      </p:sp>
      <p:pic>
        <p:nvPicPr>
          <p:cNvPr id="5122" name="Picture 2" descr="Cosenza_C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48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osenza_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7340"/>
            <a:ext cx="4320000" cy="30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376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16715" y="483789"/>
            <a:ext cx="4680520" cy="660073"/>
          </a:xfrm>
        </p:spPr>
        <p:txBody>
          <a:bodyPr/>
          <a:lstStyle/>
          <a:p>
            <a:r>
              <a:rPr lang="it-IT" dirty="0" smtClean="0">
                <a:latin typeface="+mn-lt"/>
              </a:rPr>
              <a:t>EDIFICI STRATEGICI</a:t>
            </a:r>
            <a:endParaRPr lang="it-IT" dirty="0">
              <a:latin typeface="+mn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79512" y="982414"/>
            <a:ext cx="87849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DOCUMENTO «</a:t>
            </a:r>
            <a:r>
              <a:rPr lang="it-IT" sz="1400" b="1" dirty="0" smtClean="0"/>
              <a:t>CONTESTI </a:t>
            </a:r>
            <a:r>
              <a:rPr lang="it-IT" sz="1400" b="1" dirty="0"/>
              <a:t>TERRITORIALI E COMUNI DI RIFERIMENTO-REGIONE </a:t>
            </a:r>
            <a:r>
              <a:rPr lang="it-IT" sz="1400" b="1" dirty="0" smtClean="0"/>
              <a:t>CALABRIA»</a:t>
            </a:r>
            <a:endParaRPr lang="it-IT" sz="1600" dirty="0"/>
          </a:p>
          <a:p>
            <a:pPr algn="ctr"/>
            <a:r>
              <a:rPr lang="it-IT" sz="1500" dirty="0" smtClean="0"/>
              <a:t>APPROVATO CON DELIBERA DI GIUNTA N. 498 del 25 ottobre 2019</a:t>
            </a:r>
            <a:endParaRPr lang="it-IT" sz="1500" dirty="0"/>
          </a:p>
        </p:txBody>
      </p:sp>
      <p:graphicFrame>
        <p:nvGraphicFramePr>
          <p:cNvPr id="7" name="Segnaposto contenut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588605"/>
              </p:ext>
            </p:extLst>
          </p:nvPr>
        </p:nvGraphicFramePr>
        <p:xfrm>
          <a:off x="1187624" y="3289548"/>
          <a:ext cx="7272808" cy="146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606825562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69614427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322102040"/>
                    </a:ext>
                  </a:extLst>
                </a:gridCol>
              </a:tblGrid>
              <a:tr h="3090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N. EDIFICI </a:t>
                      </a: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STRATEGICI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FUNZIONE</a:t>
                      </a:r>
                      <a:r>
                        <a:rPr lang="it-IT" sz="15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COORDINAMENTO</a:t>
                      </a:r>
                      <a:r>
                        <a:rPr lang="it-IT" sz="15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INTERVENTO</a:t>
                      </a:r>
                      <a:endParaRPr lang="it-IT" sz="15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IMPORTO</a:t>
                      </a: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2900316582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FINANZIATI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circa </a:t>
                      </a:r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€ 9 </a:t>
                      </a:r>
                      <a:r>
                        <a:rPr lang="it-IT" sz="15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t-IT" sz="15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MLN</a:t>
                      </a:r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938" marR="7938" marT="7938" marB="0" anchor="b"/>
                </a:tc>
                <a:extLst>
                  <a:ext uri="{0D108BD9-81ED-4DB2-BD59-A6C34878D82A}">
                    <a16:rowId xmlns:a16="http://schemas.microsoft.com/office/drawing/2014/main" val="2385822767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 </a:t>
                      </a:r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FINAZIARE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 </a:t>
                      </a:r>
                    </a:p>
                  </a:txBody>
                  <a:tcPr marL="7938" marR="7938" marT="7938" marB="0" anchor="b"/>
                </a:tc>
                <a:extLst>
                  <a:ext uri="{0D108BD9-81ED-4DB2-BD59-A6C34878D82A}">
                    <a16:rowId xmlns:a16="http://schemas.microsoft.com/office/drawing/2014/main" val="1362880803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TOTALI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938" marR="7938" marT="7938" marB="0" anchor="b"/>
                </a:tc>
                <a:extLst>
                  <a:ext uri="{0D108BD9-81ED-4DB2-BD59-A6C34878D82A}">
                    <a16:rowId xmlns:a16="http://schemas.microsoft.com/office/drawing/2014/main" val="32030525"/>
                  </a:ext>
                </a:extLst>
              </a:tr>
            </a:tbl>
          </a:graphicData>
        </a:graphic>
      </p:graphicFrame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5256975" y="1993404"/>
            <a:ext cx="3222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600" b="1" dirty="0">
                <a:latin typeface="Arial" panose="020B0604020202020204" pitchFamily="34" charset="0"/>
              </a:rPr>
              <a:t>Coordinamento </a:t>
            </a:r>
            <a:r>
              <a:rPr lang="it-IT" altLang="it-IT" sz="1600" b="1" dirty="0" smtClean="0">
                <a:latin typeface="Arial" panose="020B0604020202020204" pitchFamily="34" charset="0"/>
              </a:rPr>
              <a:t>interventi n. 62</a:t>
            </a:r>
            <a:endParaRPr lang="it-IT" altLang="it-IT" sz="1600" b="1" dirty="0">
              <a:latin typeface="Arial" panose="020B0604020202020204" pitchFamily="34" charset="0"/>
            </a:endParaRPr>
          </a:p>
        </p:txBody>
      </p:sp>
      <p:sp>
        <p:nvSpPr>
          <p:cNvPr id="13" name="CasellaDiTesto 12"/>
          <p:cNvSpPr txBox="1">
            <a:spLocks noChangeArrowheads="1"/>
          </p:cNvSpPr>
          <p:nvPr/>
        </p:nvSpPr>
        <p:spPr bwMode="auto">
          <a:xfrm>
            <a:off x="5256975" y="2327482"/>
            <a:ext cx="2784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600" b="1" dirty="0">
                <a:latin typeface="Arial" panose="020B0604020202020204" pitchFamily="34" charset="0"/>
              </a:rPr>
              <a:t>Soccorso </a:t>
            </a:r>
            <a:r>
              <a:rPr lang="it-IT" altLang="it-IT" sz="1600" b="1" dirty="0" smtClean="0">
                <a:latin typeface="Arial" panose="020B0604020202020204" pitchFamily="34" charset="0"/>
              </a:rPr>
              <a:t>sanitario n. 41</a:t>
            </a:r>
            <a:endParaRPr lang="it-IT" altLang="it-IT" sz="1600" b="1" dirty="0">
              <a:latin typeface="Arial" panose="020B0604020202020204" pitchFamily="34" charset="0"/>
            </a:endParaRP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5292080" y="2631368"/>
            <a:ext cx="2779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600" b="1" dirty="0">
                <a:latin typeface="Arial" panose="020B0604020202020204" pitchFamily="34" charset="0"/>
              </a:rPr>
              <a:t>Intervento </a:t>
            </a:r>
            <a:r>
              <a:rPr lang="it-IT" altLang="it-IT" sz="1600" b="1" dirty="0" smtClean="0">
                <a:latin typeface="Arial" panose="020B0604020202020204" pitchFamily="34" charset="0"/>
              </a:rPr>
              <a:t>operativo n. 37</a:t>
            </a:r>
            <a:endParaRPr lang="it-IT" altLang="it-IT" sz="1600" b="1" dirty="0">
              <a:latin typeface="Arial" panose="020B060402020202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348055" y="2248574"/>
            <a:ext cx="259093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FUNZIONE STRATEGICA</a:t>
            </a:r>
            <a:endParaRPr lang="it-IT" dirty="0"/>
          </a:p>
        </p:txBody>
      </p:sp>
      <p:sp>
        <p:nvSpPr>
          <p:cNvPr id="6" name="Freccia a destra 5"/>
          <p:cNvSpPr/>
          <p:nvPr/>
        </p:nvSpPr>
        <p:spPr>
          <a:xfrm>
            <a:off x="4248863" y="2314212"/>
            <a:ext cx="497954" cy="2386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959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007512"/>
            <a:ext cx="3052997" cy="432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6" b="95276" l="7202" r="899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07512"/>
            <a:ext cx="3052997" cy="4320000"/>
          </a:xfrm>
          <a:prstGeom prst="rect">
            <a:avLst/>
          </a:prstGeom>
        </p:spPr>
      </p:pic>
      <p:sp>
        <p:nvSpPr>
          <p:cNvPr id="20" name="Titolo 1"/>
          <p:cNvSpPr>
            <a:spLocks noGrp="1"/>
          </p:cNvSpPr>
          <p:nvPr>
            <p:ph type="title"/>
          </p:nvPr>
        </p:nvSpPr>
        <p:spPr>
          <a:xfrm>
            <a:off x="2753442" y="347439"/>
            <a:ext cx="4680520" cy="660073"/>
          </a:xfrm>
        </p:spPr>
        <p:txBody>
          <a:bodyPr/>
          <a:lstStyle/>
          <a:p>
            <a:r>
              <a:rPr lang="it-IT" dirty="0" smtClean="0">
                <a:latin typeface="+mn-lt"/>
              </a:rPr>
              <a:t>EDIFICI STRATEGICI</a:t>
            </a:r>
            <a:endParaRPr lang="it-IT" dirty="0">
              <a:latin typeface="+mn-lt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898533" y="3001516"/>
            <a:ext cx="3993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Funzione coordinamento intervento</a:t>
            </a:r>
            <a:endParaRPr lang="it-IT" sz="1400" dirty="0"/>
          </a:p>
        </p:txBody>
      </p:sp>
      <p:sp>
        <p:nvSpPr>
          <p:cNvPr id="22" name="Ovale 21"/>
          <p:cNvSpPr>
            <a:spLocks noChangeAspect="1"/>
          </p:cNvSpPr>
          <p:nvPr/>
        </p:nvSpPr>
        <p:spPr>
          <a:xfrm>
            <a:off x="4644008" y="3077512"/>
            <a:ext cx="180000" cy="180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5796136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  <p:sp>
        <p:nvSpPr>
          <p:cNvPr id="24" name="Ovale 23"/>
          <p:cNvSpPr>
            <a:spLocks noChangeAspect="1"/>
          </p:cNvSpPr>
          <p:nvPr/>
        </p:nvSpPr>
        <p:spPr>
          <a:xfrm>
            <a:off x="2195744" y="1777388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>
            <a:spLocks noChangeAspect="1"/>
          </p:cNvSpPr>
          <p:nvPr/>
        </p:nvSpPr>
        <p:spPr>
          <a:xfrm>
            <a:off x="3203856" y="2209436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Ovale 26"/>
          <p:cNvSpPr>
            <a:spLocks noChangeAspect="1"/>
          </p:cNvSpPr>
          <p:nvPr/>
        </p:nvSpPr>
        <p:spPr>
          <a:xfrm>
            <a:off x="2267744" y="2649868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Ovale 27"/>
          <p:cNvSpPr>
            <a:spLocks noChangeAspect="1"/>
          </p:cNvSpPr>
          <p:nvPr/>
        </p:nvSpPr>
        <p:spPr>
          <a:xfrm>
            <a:off x="2195744" y="2569468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4427964" y="1813388"/>
            <a:ext cx="424847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/>
              <a:t>N. EDIFICI STRATEGICI FINANZIATI	10</a:t>
            </a:r>
            <a:endParaRPr lang="it-IT" b="1" dirty="0"/>
          </a:p>
        </p:txBody>
      </p:sp>
      <p:sp>
        <p:nvSpPr>
          <p:cNvPr id="30" name="Ovale 29"/>
          <p:cNvSpPr>
            <a:spLocks noChangeAspect="1"/>
          </p:cNvSpPr>
          <p:nvPr/>
        </p:nvSpPr>
        <p:spPr>
          <a:xfrm>
            <a:off x="2987824" y="3217548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Ovale 30"/>
          <p:cNvSpPr>
            <a:spLocks noChangeAspect="1"/>
          </p:cNvSpPr>
          <p:nvPr/>
        </p:nvSpPr>
        <p:spPr>
          <a:xfrm>
            <a:off x="2810310" y="3289548"/>
            <a:ext cx="72000" cy="72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Ovale 32"/>
          <p:cNvSpPr>
            <a:spLocks noChangeAspect="1"/>
          </p:cNvSpPr>
          <p:nvPr/>
        </p:nvSpPr>
        <p:spPr>
          <a:xfrm>
            <a:off x="2555776" y="3441948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Ovale 33"/>
          <p:cNvSpPr>
            <a:spLocks noChangeAspect="1"/>
          </p:cNvSpPr>
          <p:nvPr/>
        </p:nvSpPr>
        <p:spPr>
          <a:xfrm>
            <a:off x="2555776" y="3649596"/>
            <a:ext cx="72000" cy="72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Ovale 34"/>
          <p:cNvSpPr>
            <a:spLocks noChangeAspect="1"/>
          </p:cNvSpPr>
          <p:nvPr/>
        </p:nvSpPr>
        <p:spPr>
          <a:xfrm>
            <a:off x="2267744" y="3505572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Ovale 35"/>
          <p:cNvSpPr>
            <a:spLocks noChangeAspect="1"/>
          </p:cNvSpPr>
          <p:nvPr/>
        </p:nvSpPr>
        <p:spPr>
          <a:xfrm>
            <a:off x="2483776" y="3865620"/>
            <a:ext cx="72000" cy="72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>
            <a:spLocks noChangeAspect="1"/>
          </p:cNvSpPr>
          <p:nvPr/>
        </p:nvSpPr>
        <p:spPr>
          <a:xfrm>
            <a:off x="4644008" y="3441948"/>
            <a:ext cx="180000" cy="18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/>
          <p:cNvSpPr txBox="1"/>
          <p:nvPr/>
        </p:nvSpPr>
        <p:spPr>
          <a:xfrm>
            <a:off x="4898533" y="3387683"/>
            <a:ext cx="3993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Funzione intervento operativo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453943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13792" y="224254"/>
            <a:ext cx="7603562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67" b="1" dirty="0" smtClean="0"/>
              <a:t>CONTESTI </a:t>
            </a:r>
            <a:r>
              <a:rPr lang="it-IT" sz="1667" b="1" dirty="0"/>
              <a:t>TERRITORIALI E COMUNI DI </a:t>
            </a:r>
            <a:r>
              <a:rPr lang="it-IT" sz="1667" b="1" dirty="0" smtClean="0"/>
              <a:t>RIFERIMENTO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543987" y="464047"/>
            <a:ext cx="5307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INTERVENTI EDIFICI STRATEGICI FINANZIATI E DA FINANZIARE</a:t>
            </a:r>
            <a:endParaRPr lang="it-IT" sz="1500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" t="2365" b="1290"/>
          <a:stretch/>
        </p:blipFill>
        <p:spPr>
          <a:xfrm>
            <a:off x="2339752" y="766320"/>
            <a:ext cx="4379927" cy="489774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2122" t="-104" r="72081" b="88532"/>
          <a:stretch/>
        </p:blipFill>
        <p:spPr>
          <a:xfrm>
            <a:off x="7020272" y="4757537"/>
            <a:ext cx="1349438" cy="764259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45679" y="905480"/>
            <a:ext cx="1696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CATANZARO</a:t>
            </a:r>
            <a:endParaRPr lang="it-IT" sz="1500" dirty="0"/>
          </a:p>
        </p:txBody>
      </p:sp>
      <p:sp>
        <p:nvSpPr>
          <p:cNvPr id="1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/>
          <p:nvPr/>
        </p:nvSpPr>
        <p:spPr>
          <a:xfrm>
            <a:off x="6719679" y="3420222"/>
            <a:ext cx="262664" cy="227608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/>
          <p:nvPr/>
        </p:nvSpPr>
        <p:spPr>
          <a:xfrm>
            <a:off x="6719679" y="3045078"/>
            <a:ext cx="252000" cy="252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150935" y="30015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Finanziati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7104499" y="3361556"/>
            <a:ext cx="1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da Finanziare</a:t>
            </a:r>
            <a:endParaRPr lang="it-IT" dirty="0"/>
          </a:p>
        </p:txBody>
      </p:sp>
      <p:sp>
        <p:nvSpPr>
          <p:cNvPr id="2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202537" y="226668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89228" y="226668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13724" y="259900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851920" y="152268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935009" y="170245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644008" y="127152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624762" y="251631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864786" y="258831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033252" y="257133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197499" y="314693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798916" y="414586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965094" y="419208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633643" y="392018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550554" y="408877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27097" y="415277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4029187" y="3359495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31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5076988" y="2867558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43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3974381" y="4001862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3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924094" y="240459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16732" y="247955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81697" y="278070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046830" y="273231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910810" y="293955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007183" y="309178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183923" y="301155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9" name="Ovale 48"/>
          <p:cNvSpPr>
            <a:spLocks noChangeAspect="1"/>
          </p:cNvSpPr>
          <p:nvPr/>
        </p:nvSpPr>
        <p:spPr>
          <a:xfrm>
            <a:off x="3849000" y="1506318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Ovale 49"/>
          <p:cNvSpPr>
            <a:spLocks noChangeAspect="1"/>
          </p:cNvSpPr>
          <p:nvPr/>
        </p:nvSpPr>
        <p:spPr>
          <a:xfrm>
            <a:off x="4771865" y="276749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Ovale 50"/>
          <p:cNvSpPr>
            <a:spLocks noChangeAspect="1"/>
          </p:cNvSpPr>
          <p:nvPr/>
        </p:nvSpPr>
        <p:spPr>
          <a:xfrm>
            <a:off x="4644575" y="390877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131680" y="255507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473088" y="244431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4" name="Ovale 53"/>
          <p:cNvSpPr>
            <a:spLocks noChangeAspect="1"/>
          </p:cNvSpPr>
          <p:nvPr/>
        </p:nvSpPr>
        <p:spPr>
          <a:xfrm>
            <a:off x="3202537" y="2257994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Ovale 54"/>
          <p:cNvSpPr>
            <a:spLocks noChangeAspect="1"/>
          </p:cNvSpPr>
          <p:nvPr/>
        </p:nvSpPr>
        <p:spPr>
          <a:xfrm>
            <a:off x="6760308" y="3982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asellaDiTesto 55"/>
          <p:cNvSpPr txBox="1"/>
          <p:nvPr/>
        </p:nvSpPr>
        <p:spPr>
          <a:xfrm>
            <a:off x="7104499" y="3735442"/>
            <a:ext cx="178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riferito a più di un  CT</a:t>
            </a:r>
            <a:endParaRPr lang="it-IT" dirty="0"/>
          </a:p>
        </p:txBody>
      </p:sp>
      <p:sp>
        <p:nvSpPr>
          <p:cNvPr id="57" name="Ovale 56"/>
          <p:cNvSpPr>
            <a:spLocks noChangeAspect="1"/>
          </p:cNvSpPr>
          <p:nvPr/>
        </p:nvSpPr>
        <p:spPr>
          <a:xfrm>
            <a:off x="4716732" y="4142713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5646940" y="2748207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126359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163667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2122" t="-104" r="72081" b="88532"/>
          <a:stretch/>
        </p:blipFill>
        <p:spPr>
          <a:xfrm>
            <a:off x="7020272" y="4757537"/>
            <a:ext cx="1349438" cy="76425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7" y="725998"/>
            <a:ext cx="4344937" cy="4939814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413792" y="224254"/>
            <a:ext cx="7603562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67" b="1" dirty="0" smtClean="0"/>
              <a:t>CONTESTI </a:t>
            </a:r>
            <a:r>
              <a:rPr lang="it-IT" sz="1667" b="1" dirty="0"/>
              <a:t>TERRITORIALI E COMUNI DI </a:t>
            </a:r>
            <a:r>
              <a:rPr lang="it-IT" sz="1667" b="1" dirty="0" smtClean="0"/>
              <a:t>RIFERIMENTO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543987" y="464047"/>
            <a:ext cx="5307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INTERVENTI EDIFICI STRATEGICI FINANZIATI E DA FINANZIARE</a:t>
            </a:r>
            <a:endParaRPr lang="it-IT" sz="1500" dirty="0"/>
          </a:p>
        </p:txBody>
      </p:sp>
      <p:sp>
        <p:nvSpPr>
          <p:cNvPr id="1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/>
          <p:nvPr/>
        </p:nvSpPr>
        <p:spPr>
          <a:xfrm>
            <a:off x="6719679" y="3420222"/>
            <a:ext cx="262664" cy="227608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/>
          <p:nvPr/>
        </p:nvSpPr>
        <p:spPr>
          <a:xfrm>
            <a:off x="6719679" y="3045078"/>
            <a:ext cx="252000" cy="252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7150935" y="30015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Finanziati</a:t>
            </a:r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7104499" y="3361556"/>
            <a:ext cx="1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da Finanziare</a:t>
            </a:r>
            <a:endParaRPr lang="it-IT" dirty="0"/>
          </a:p>
        </p:txBody>
      </p:sp>
      <p:sp>
        <p:nvSpPr>
          <p:cNvPr id="1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148722" y="161327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274060" y="182415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190971" y="222934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190971" y="199571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397989" y="290107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627784" y="327622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836380" y="337123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077107" y="394203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225364" y="410602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030272" y="419860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169883" y="502985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363677" y="326609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197499" y="347422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432327" y="352387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4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3707904" y="2174881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3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768815" y="236661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602637" y="186322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052576" y="230134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612236" y="279612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14573" y="305468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976918" y="304507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1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3735327" y="4278711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4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881864" y="454179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690156" y="442832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538734" y="440276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151044" y="452878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939740" y="450032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5988729" y="3348222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4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6235584" y="349890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020024" y="484112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312648" y="480554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2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3503545" y="4090020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5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512137" y="299368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252972" y="318618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CasellaDiTesto 55"/>
          <p:cNvSpPr txBox="1"/>
          <p:nvPr/>
        </p:nvSpPr>
        <p:spPr>
          <a:xfrm>
            <a:off x="6845679" y="905480"/>
            <a:ext cx="1696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COSENZA</a:t>
            </a:r>
            <a:endParaRPr lang="it-IT" sz="1500" dirty="0"/>
          </a:p>
        </p:txBody>
      </p:sp>
      <p:sp>
        <p:nvSpPr>
          <p:cNvPr id="2" name="Ovale 1"/>
          <p:cNvSpPr>
            <a:spLocks noChangeAspect="1"/>
          </p:cNvSpPr>
          <p:nvPr/>
        </p:nvSpPr>
        <p:spPr>
          <a:xfrm>
            <a:off x="3069675" y="3937620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Ovale 56"/>
          <p:cNvSpPr>
            <a:spLocks noChangeAspect="1"/>
          </p:cNvSpPr>
          <p:nvPr/>
        </p:nvSpPr>
        <p:spPr>
          <a:xfrm>
            <a:off x="6760308" y="3982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57"/>
          <p:cNvSpPr txBox="1"/>
          <p:nvPr/>
        </p:nvSpPr>
        <p:spPr>
          <a:xfrm>
            <a:off x="7104499" y="3735442"/>
            <a:ext cx="178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riferito a più di un  CT</a:t>
            </a:r>
            <a:endParaRPr lang="it-IT" dirty="0"/>
          </a:p>
        </p:txBody>
      </p:sp>
      <p:sp>
        <p:nvSpPr>
          <p:cNvPr id="59" name="Ovale 58"/>
          <p:cNvSpPr>
            <a:spLocks noChangeAspect="1"/>
          </p:cNvSpPr>
          <p:nvPr/>
        </p:nvSpPr>
        <p:spPr>
          <a:xfrm>
            <a:off x="3222075" y="4090020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Ovale 60"/>
          <p:cNvSpPr>
            <a:spLocks noChangeAspect="1"/>
          </p:cNvSpPr>
          <p:nvPr/>
        </p:nvSpPr>
        <p:spPr>
          <a:xfrm>
            <a:off x="2627458" y="325392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Ovale 61"/>
          <p:cNvSpPr>
            <a:spLocks noChangeAspect="1"/>
          </p:cNvSpPr>
          <p:nvPr/>
        </p:nvSpPr>
        <p:spPr>
          <a:xfrm>
            <a:off x="2190971" y="220660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Ovale 62"/>
          <p:cNvSpPr>
            <a:spLocks noChangeAspect="1"/>
          </p:cNvSpPr>
          <p:nvPr/>
        </p:nvSpPr>
        <p:spPr>
          <a:xfrm>
            <a:off x="4973738" y="3036687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598505" y="181764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681594" y="164260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6" name="Ovale 65"/>
          <p:cNvSpPr>
            <a:spLocks noChangeAspect="1"/>
          </p:cNvSpPr>
          <p:nvPr/>
        </p:nvSpPr>
        <p:spPr>
          <a:xfrm>
            <a:off x="4591594" y="1796074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Ovale 66"/>
          <p:cNvSpPr>
            <a:spLocks noChangeAspect="1"/>
          </p:cNvSpPr>
          <p:nvPr/>
        </p:nvSpPr>
        <p:spPr>
          <a:xfrm>
            <a:off x="4688414" y="1616074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853800" y="167952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12767" y="238660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0" name="Ovale 69"/>
          <p:cNvSpPr>
            <a:spLocks noChangeAspect="1"/>
          </p:cNvSpPr>
          <p:nvPr/>
        </p:nvSpPr>
        <p:spPr>
          <a:xfrm>
            <a:off x="2854408" y="1665170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Ovale 70"/>
          <p:cNvSpPr>
            <a:spLocks noChangeAspect="1"/>
          </p:cNvSpPr>
          <p:nvPr/>
        </p:nvSpPr>
        <p:spPr>
          <a:xfrm>
            <a:off x="3308453" y="236860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878180" y="322555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508505" y="263007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911642" y="427752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863518" y="437762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041531" y="437762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7" name="Ovale 76"/>
          <p:cNvSpPr>
            <a:spLocks noChangeAspect="1"/>
          </p:cNvSpPr>
          <p:nvPr/>
        </p:nvSpPr>
        <p:spPr>
          <a:xfrm>
            <a:off x="3863518" y="435962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8" name="Ovale 77"/>
          <p:cNvSpPr>
            <a:spLocks noChangeAspect="1"/>
          </p:cNvSpPr>
          <p:nvPr/>
        </p:nvSpPr>
        <p:spPr>
          <a:xfrm>
            <a:off x="4049322" y="436631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9" name="Ovale 78"/>
          <p:cNvSpPr>
            <a:spLocks noChangeAspect="1"/>
          </p:cNvSpPr>
          <p:nvPr/>
        </p:nvSpPr>
        <p:spPr>
          <a:xfrm>
            <a:off x="4187648" y="3443235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685726" y="417802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1" name="Ovale 80"/>
          <p:cNvSpPr>
            <a:spLocks noChangeAspect="1"/>
          </p:cNvSpPr>
          <p:nvPr/>
        </p:nvSpPr>
        <p:spPr>
          <a:xfrm>
            <a:off x="3602637" y="1861358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CasellaDiTesto 81"/>
          <p:cNvSpPr txBox="1"/>
          <p:nvPr/>
        </p:nvSpPr>
        <p:spPr>
          <a:xfrm>
            <a:off x="7126359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  <p:sp>
        <p:nvSpPr>
          <p:cNvPr id="8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701516" y="397121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0738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31"/>
          <a:stretch/>
        </p:blipFill>
        <p:spPr>
          <a:xfrm>
            <a:off x="2231772" y="834339"/>
            <a:ext cx="4117056" cy="489653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2122" t="-104" r="72081" b="87635"/>
          <a:stretch/>
        </p:blipFill>
        <p:spPr>
          <a:xfrm>
            <a:off x="7020272" y="4757537"/>
            <a:ext cx="1349438" cy="823452"/>
          </a:xfrm>
          <a:prstGeom prst="rect">
            <a:avLst/>
          </a:prstGeom>
        </p:spPr>
      </p:pic>
      <p:sp>
        <p:nvSpPr>
          <p:cNvPr id="1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/>
          <p:nvPr/>
        </p:nvSpPr>
        <p:spPr>
          <a:xfrm>
            <a:off x="6719679" y="3420222"/>
            <a:ext cx="262664" cy="227608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/>
          <p:nvPr/>
        </p:nvSpPr>
        <p:spPr>
          <a:xfrm>
            <a:off x="6719679" y="3045078"/>
            <a:ext cx="252000" cy="252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7150935" y="30015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Finanziati</a:t>
            </a:r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7104499" y="3361556"/>
            <a:ext cx="1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da Finanziare</a:t>
            </a:r>
            <a:endParaRPr lang="it-IT" dirty="0"/>
          </a:p>
        </p:txBody>
      </p:sp>
      <p:sp>
        <p:nvSpPr>
          <p:cNvPr id="2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436096" y="148934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353007" y="177738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644008" y="321755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193092" y="400962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351586" y="509726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987824" y="359870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635896" y="385585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4" name="CasellaDiTesto 33"/>
          <p:cNvSpPr txBox="1"/>
          <p:nvPr/>
        </p:nvSpPr>
        <p:spPr>
          <a:xfrm>
            <a:off x="6845679" y="905480"/>
            <a:ext cx="1696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CROTONE</a:t>
            </a:r>
            <a:endParaRPr lang="it-IT" sz="1500" dirty="0"/>
          </a:p>
        </p:txBody>
      </p:sp>
      <p:sp>
        <p:nvSpPr>
          <p:cNvPr id="21" name="Rettangolo 20"/>
          <p:cNvSpPr/>
          <p:nvPr/>
        </p:nvSpPr>
        <p:spPr>
          <a:xfrm>
            <a:off x="413792" y="224254"/>
            <a:ext cx="7603562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67" b="1" dirty="0" smtClean="0"/>
              <a:t>CONTESTI </a:t>
            </a:r>
            <a:r>
              <a:rPr lang="it-IT" sz="1667" b="1" dirty="0"/>
              <a:t>TERRITORIALI E COMUNI DI </a:t>
            </a:r>
            <a:r>
              <a:rPr lang="it-IT" sz="1667" b="1" dirty="0" smtClean="0"/>
              <a:t>RIFERIMENTO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1543987" y="464047"/>
            <a:ext cx="5307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INTERVENTI EDIFICI STRATEGICI FINANZIATI E DA FINANZIARE</a:t>
            </a:r>
            <a:endParaRPr lang="it-IT" sz="1500" dirty="0"/>
          </a:p>
        </p:txBody>
      </p:sp>
      <p:sp>
        <p:nvSpPr>
          <p:cNvPr id="1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224456" y="365092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429255" y="420337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Ovale 22"/>
          <p:cNvSpPr>
            <a:spLocks noChangeAspect="1"/>
          </p:cNvSpPr>
          <p:nvPr/>
        </p:nvSpPr>
        <p:spPr>
          <a:xfrm>
            <a:off x="6760308" y="3982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7104499" y="3735442"/>
            <a:ext cx="178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riferito a più di un  CT</a:t>
            </a:r>
            <a:endParaRPr lang="it-IT" dirty="0"/>
          </a:p>
        </p:txBody>
      </p:sp>
      <p:sp>
        <p:nvSpPr>
          <p:cNvPr id="2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307545" y="346201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179193" y="383801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249917" y="420244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595433" y="438471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7" name="Ovale 36"/>
          <p:cNvSpPr>
            <a:spLocks noChangeAspect="1"/>
          </p:cNvSpPr>
          <p:nvPr/>
        </p:nvSpPr>
        <p:spPr>
          <a:xfrm>
            <a:off x="5180275" y="399655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Ovale 37"/>
          <p:cNvSpPr>
            <a:spLocks noChangeAspect="1"/>
          </p:cNvSpPr>
          <p:nvPr/>
        </p:nvSpPr>
        <p:spPr>
          <a:xfrm>
            <a:off x="5429960" y="420244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93894" y="409001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0" name="Ovale 39"/>
          <p:cNvSpPr>
            <a:spLocks noChangeAspect="1"/>
          </p:cNvSpPr>
          <p:nvPr/>
        </p:nvSpPr>
        <p:spPr>
          <a:xfrm>
            <a:off x="3385956" y="4090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CasellaDiTesto 40"/>
          <p:cNvSpPr txBox="1"/>
          <p:nvPr/>
        </p:nvSpPr>
        <p:spPr>
          <a:xfrm>
            <a:off x="7126359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5136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64" y="916515"/>
            <a:ext cx="5682387" cy="462657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2122" t="-104" r="72081" b="87635"/>
          <a:stretch/>
        </p:blipFill>
        <p:spPr>
          <a:xfrm>
            <a:off x="7020272" y="4757537"/>
            <a:ext cx="1349438" cy="823452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6845679" y="905480"/>
            <a:ext cx="1696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REGGIO CALABRIA</a:t>
            </a:r>
            <a:endParaRPr lang="it-IT" sz="1500" dirty="0"/>
          </a:p>
        </p:txBody>
      </p:sp>
      <p:sp>
        <p:nvSpPr>
          <p:cNvPr id="1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/>
          <p:nvPr/>
        </p:nvSpPr>
        <p:spPr>
          <a:xfrm>
            <a:off x="6719679" y="3420222"/>
            <a:ext cx="262664" cy="227608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/>
          <p:nvPr/>
        </p:nvSpPr>
        <p:spPr>
          <a:xfrm>
            <a:off x="6719679" y="3045078"/>
            <a:ext cx="252000" cy="252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7150935" y="30015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Finanziati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7104499" y="3361556"/>
            <a:ext cx="1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da Finanziare</a:t>
            </a:r>
            <a:endParaRPr lang="it-IT" dirty="0"/>
          </a:p>
        </p:txBody>
      </p:sp>
      <p:sp>
        <p:nvSpPr>
          <p:cNvPr id="2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465543" y="259160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696387" y="322980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502966" y="336155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750626" y="389275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779476" y="421795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060007" y="386462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266945" y="502526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372458" y="520760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181555" y="526979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987570" y="245023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572000" y="319384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65049" y="328955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771800" y="208053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605622" y="243379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812666" y="234284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937978" y="174983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090378" y="190223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921899" y="199983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181462" y="416068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098373" y="444676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170249" y="388003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68006" y="1700145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52067" y="2379241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87705" y="216223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789802" y="210791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728381" y="1899040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580563" y="206333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9" name="Rettangolo 48"/>
          <p:cNvSpPr/>
          <p:nvPr/>
        </p:nvSpPr>
        <p:spPr>
          <a:xfrm>
            <a:off x="413792" y="224254"/>
            <a:ext cx="7603562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67" b="1" dirty="0" smtClean="0"/>
              <a:t>CONTESTI </a:t>
            </a:r>
            <a:r>
              <a:rPr lang="it-IT" sz="1667" b="1" dirty="0"/>
              <a:t>TERRITORIALI E COMUNI DI </a:t>
            </a:r>
            <a:r>
              <a:rPr lang="it-IT" sz="1667" b="1" dirty="0" smtClean="0"/>
              <a:t>RIFERIMENTO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1543987" y="464047"/>
            <a:ext cx="5307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INTERVENTI EDIFICI STRATEGICI FINANZIATI E DA FINANZIARE</a:t>
            </a:r>
            <a:endParaRPr lang="it-IT" sz="1500" dirty="0"/>
          </a:p>
        </p:txBody>
      </p:sp>
      <p:sp>
        <p:nvSpPr>
          <p:cNvPr id="51" name="Ovale 50"/>
          <p:cNvSpPr>
            <a:spLocks noChangeAspect="1"/>
          </p:cNvSpPr>
          <p:nvPr/>
        </p:nvSpPr>
        <p:spPr>
          <a:xfrm>
            <a:off x="6760308" y="3982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CasellaDiTesto 51"/>
          <p:cNvSpPr txBox="1"/>
          <p:nvPr/>
        </p:nvSpPr>
        <p:spPr>
          <a:xfrm>
            <a:off x="7104499" y="3735442"/>
            <a:ext cx="178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riferito a più di un  CT</a:t>
            </a:r>
            <a:endParaRPr lang="it-IT" dirty="0"/>
          </a:p>
        </p:txBody>
      </p:sp>
      <p:sp>
        <p:nvSpPr>
          <p:cNvPr id="53" name="Ovale 52"/>
          <p:cNvSpPr>
            <a:spLocks noChangeAspect="1"/>
          </p:cNvSpPr>
          <p:nvPr/>
        </p:nvSpPr>
        <p:spPr>
          <a:xfrm>
            <a:off x="4557806" y="318155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Ovale 53"/>
          <p:cNvSpPr>
            <a:spLocks noChangeAspect="1"/>
          </p:cNvSpPr>
          <p:nvPr/>
        </p:nvSpPr>
        <p:spPr>
          <a:xfrm>
            <a:off x="4169769" y="414630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350034" y="299586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731039" y="276617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867468" y="296597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8" name="Ovale 57"/>
          <p:cNvSpPr>
            <a:spLocks noChangeAspect="1"/>
          </p:cNvSpPr>
          <p:nvPr/>
        </p:nvSpPr>
        <p:spPr>
          <a:xfrm>
            <a:off x="4871460" y="2952271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976918" y="420800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616635" y="408465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626162" y="3704939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090853" y="3171078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4" name="Ovale 63"/>
          <p:cNvSpPr>
            <a:spLocks noChangeAspect="1"/>
          </p:cNvSpPr>
          <p:nvPr/>
        </p:nvSpPr>
        <p:spPr>
          <a:xfrm>
            <a:off x="2076410" y="3153078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289369" y="3637517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6" name="Ovale 65"/>
          <p:cNvSpPr>
            <a:spLocks noChangeAspect="1"/>
          </p:cNvSpPr>
          <p:nvPr/>
        </p:nvSpPr>
        <p:spPr>
          <a:xfrm>
            <a:off x="2285419" y="361493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Ovale 67"/>
          <p:cNvSpPr>
            <a:spLocks noChangeAspect="1"/>
          </p:cNvSpPr>
          <p:nvPr/>
        </p:nvSpPr>
        <p:spPr>
          <a:xfrm>
            <a:off x="3583176" y="204533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Ovale 68"/>
          <p:cNvSpPr>
            <a:spLocks noChangeAspect="1"/>
          </p:cNvSpPr>
          <p:nvPr/>
        </p:nvSpPr>
        <p:spPr>
          <a:xfrm>
            <a:off x="3717990" y="1891832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352067" y="299687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1" name="Ovale 70"/>
          <p:cNvSpPr>
            <a:spLocks noChangeAspect="1"/>
          </p:cNvSpPr>
          <p:nvPr/>
        </p:nvSpPr>
        <p:spPr>
          <a:xfrm>
            <a:off x="3347152" y="297786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CasellaDiTesto 58"/>
          <p:cNvSpPr txBox="1"/>
          <p:nvPr/>
        </p:nvSpPr>
        <p:spPr>
          <a:xfrm>
            <a:off x="7126359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7293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r="677"/>
          <a:stretch/>
        </p:blipFill>
        <p:spPr>
          <a:xfrm>
            <a:off x="1835697" y="1180916"/>
            <a:ext cx="7056784" cy="18926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CasellaDiTesto 48"/>
          <p:cNvSpPr txBox="1"/>
          <p:nvPr/>
        </p:nvSpPr>
        <p:spPr>
          <a:xfrm>
            <a:off x="251520" y="1166183"/>
            <a:ext cx="15841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generale 1</a:t>
            </a:r>
          </a:p>
          <a:p>
            <a:pPr algn="r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dei fabbisogni e individuazione dei contesti territoriali</a:t>
            </a:r>
          </a:p>
        </p:txBody>
      </p:sp>
      <p:sp>
        <p:nvSpPr>
          <p:cNvPr id="13" name="Figura a mano libera 12"/>
          <p:cNvSpPr/>
          <p:nvPr/>
        </p:nvSpPr>
        <p:spPr>
          <a:xfrm>
            <a:off x="1932432" y="1223776"/>
            <a:ext cx="6833616" cy="841248"/>
          </a:xfrm>
          <a:custGeom>
            <a:avLst/>
            <a:gdLst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66944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49799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59324 w 6833616"/>
              <a:gd name="connsiteY6" fmla="*/ 274320 h 841248"/>
              <a:gd name="connsiteX7" fmla="*/ 5260848 w 6833616"/>
              <a:gd name="connsiteY7" fmla="*/ 243840 h 84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3616" h="841248">
                <a:moveTo>
                  <a:pt x="5260848" y="243840"/>
                </a:moveTo>
                <a:lnTo>
                  <a:pt x="5260848" y="0"/>
                </a:lnTo>
                <a:lnTo>
                  <a:pt x="6833616" y="0"/>
                </a:lnTo>
                <a:lnTo>
                  <a:pt x="6833616" y="841248"/>
                </a:lnTo>
                <a:lnTo>
                  <a:pt x="0" y="841248"/>
                </a:lnTo>
                <a:lnTo>
                  <a:pt x="0" y="274320"/>
                </a:lnTo>
                <a:lnTo>
                  <a:pt x="5259324" y="274320"/>
                </a:lnTo>
                <a:lnTo>
                  <a:pt x="5260848" y="243840"/>
                </a:lnTo>
                <a:close/>
              </a:path>
            </a:pathLst>
          </a:custGeom>
          <a:solidFill>
            <a:srgbClr val="A7C61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200" b="1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691680" y="3289548"/>
            <a:ext cx="72008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</a:t>
            </a:r>
          </a:p>
          <a:p>
            <a:pPr algn="ctr"/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elaborare una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per l’individuazione di </a:t>
            </a:r>
          </a:p>
          <a:p>
            <a:pPr algn="ctr"/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  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(più ampi rispetto al singolo Comune)</a:t>
            </a:r>
          </a:p>
          <a:p>
            <a:pPr algn="ctr"/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un’ottimale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gestione dell’emergenza</a:t>
            </a:r>
          </a:p>
        </p:txBody>
      </p:sp>
      <p:sp>
        <p:nvSpPr>
          <p:cNvPr id="11" name="Freccia in giù 10"/>
          <p:cNvSpPr/>
          <p:nvPr/>
        </p:nvSpPr>
        <p:spPr>
          <a:xfrm>
            <a:off x="5037012" y="2843277"/>
            <a:ext cx="471092" cy="51827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19050">
                <a:solidFill>
                  <a:schemeClr val="tx1"/>
                </a:solidFill>
              </a:ln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691680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mtClean="0"/>
              <a:t>Standard Minimi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1793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1816" t="-104" r="72081" b="87635"/>
          <a:stretch/>
        </p:blipFill>
        <p:spPr>
          <a:xfrm>
            <a:off x="7020272" y="4757537"/>
            <a:ext cx="1349438" cy="823452"/>
          </a:xfrm>
          <a:prstGeom prst="rect">
            <a:avLst/>
          </a:prstGeom>
        </p:spPr>
      </p:pic>
      <p:sp>
        <p:nvSpPr>
          <p:cNvPr id="1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/>
          <p:nvPr/>
        </p:nvSpPr>
        <p:spPr>
          <a:xfrm>
            <a:off x="6719679" y="3420222"/>
            <a:ext cx="262664" cy="227608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/>
          <p:nvPr/>
        </p:nvSpPr>
        <p:spPr>
          <a:xfrm>
            <a:off x="6719679" y="3045078"/>
            <a:ext cx="252000" cy="252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7150935" y="30015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Finanziati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" r="20222"/>
          <a:stretch/>
        </p:blipFill>
        <p:spPr>
          <a:xfrm>
            <a:off x="683568" y="965200"/>
            <a:ext cx="5760640" cy="4480893"/>
          </a:xfrm>
          <a:prstGeom prst="rect">
            <a:avLst/>
          </a:prstGeom>
        </p:spPr>
      </p:pic>
      <p:sp>
        <p:nvSpPr>
          <p:cNvPr id="22" name="CasellaDiTesto 21"/>
          <p:cNvSpPr txBox="1"/>
          <p:nvPr/>
        </p:nvSpPr>
        <p:spPr>
          <a:xfrm>
            <a:off x="7104499" y="3361556"/>
            <a:ext cx="1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da Finanziare</a:t>
            </a:r>
            <a:endParaRPr lang="it-IT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6845679" y="905480"/>
            <a:ext cx="16960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VIBO VALENTIA</a:t>
            </a:r>
            <a:endParaRPr lang="it-IT" sz="1500" dirty="0"/>
          </a:p>
        </p:txBody>
      </p:sp>
      <p:sp>
        <p:nvSpPr>
          <p:cNvPr id="26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4975727" y="3707287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7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893787" y="402074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8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115616" y="278549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1337783" y="264218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023968" y="229663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240266" y="234785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851920" y="3114182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4132484" y="339002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4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5164061" y="3990863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34"/>
          <p:cNvSpPr/>
          <p:nvPr/>
        </p:nvSpPr>
        <p:spPr>
          <a:xfrm>
            <a:off x="413792" y="224254"/>
            <a:ext cx="7603562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67" b="1" dirty="0" smtClean="0"/>
              <a:t>CONTESTI </a:t>
            </a:r>
            <a:r>
              <a:rPr lang="it-IT" sz="1667" b="1" dirty="0"/>
              <a:t>TERRITORIALI E COMUNI DI </a:t>
            </a:r>
            <a:r>
              <a:rPr lang="it-IT" sz="1667" b="1" dirty="0" smtClean="0"/>
              <a:t>RIFERIMENTO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1543987" y="464047"/>
            <a:ext cx="5307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/>
              <a:t>INTERVENTI EDIFICI STRATEGICI FINANZIATI E DA FINANZIARE</a:t>
            </a:r>
            <a:endParaRPr lang="it-IT" sz="1500" dirty="0"/>
          </a:p>
        </p:txBody>
      </p:sp>
      <p:sp>
        <p:nvSpPr>
          <p:cNvPr id="23" name="Pulsante di azione: Home 38">
            <a:extLst>
              <a:ext uri="{FF2B5EF4-FFF2-40B4-BE49-F238E27FC236}">
                <a16:creationId xmlns:a16="http://schemas.microsoft.com/office/drawing/2014/main" id="{474C3F3A-D2E5-4ABA-AC6C-2F433F078F3B}"/>
              </a:ext>
            </a:extLst>
          </p:cNvPr>
          <p:cNvSpPr>
            <a:spLocks noChangeAspect="1"/>
          </p:cNvSpPr>
          <p:nvPr/>
        </p:nvSpPr>
        <p:spPr>
          <a:xfrm>
            <a:off x="3874098" y="1765519"/>
            <a:ext cx="144000" cy="144000"/>
          </a:xfrm>
          <a:prstGeom prst="actionButtonHome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4" name="Ovale 23"/>
          <p:cNvSpPr>
            <a:spLocks noChangeAspect="1"/>
          </p:cNvSpPr>
          <p:nvPr/>
        </p:nvSpPr>
        <p:spPr>
          <a:xfrm>
            <a:off x="6760308" y="3982019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/>
          <p:cNvSpPr txBox="1"/>
          <p:nvPr/>
        </p:nvSpPr>
        <p:spPr>
          <a:xfrm>
            <a:off x="7104499" y="3735442"/>
            <a:ext cx="178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 riferito a più di un  CT</a:t>
            </a:r>
            <a:endParaRPr lang="it-IT" dirty="0"/>
          </a:p>
        </p:txBody>
      </p:sp>
      <p:sp>
        <p:nvSpPr>
          <p:cNvPr id="38" name="Ovale 37"/>
          <p:cNvSpPr>
            <a:spLocks noChangeAspect="1"/>
          </p:cNvSpPr>
          <p:nvPr/>
        </p:nvSpPr>
        <p:spPr>
          <a:xfrm>
            <a:off x="3252643" y="2321284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821646" y="260342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0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011402" y="261862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1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192767" y="251071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2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3191386" y="2690624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3" name="Pulsante di azione: Home 37">
            <a:extLst>
              <a:ext uri="{FF2B5EF4-FFF2-40B4-BE49-F238E27FC236}">
                <a16:creationId xmlns:a16="http://schemas.microsoft.com/office/drawing/2014/main" id="{8B7FE905-C50A-4EAC-833A-A66A78C645BC}"/>
              </a:ext>
            </a:extLst>
          </p:cNvPr>
          <p:cNvSpPr>
            <a:spLocks noChangeAspect="1"/>
          </p:cNvSpPr>
          <p:nvPr/>
        </p:nvSpPr>
        <p:spPr>
          <a:xfrm>
            <a:off x="2833556" y="2353436"/>
            <a:ext cx="166178" cy="144000"/>
          </a:xfrm>
          <a:prstGeom prst="actionButtonHom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4" name="Ovale 43"/>
          <p:cNvSpPr>
            <a:spLocks noChangeAspect="1"/>
          </p:cNvSpPr>
          <p:nvPr/>
        </p:nvSpPr>
        <p:spPr>
          <a:xfrm>
            <a:off x="3034067" y="227863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Ovale 44"/>
          <p:cNvSpPr>
            <a:spLocks noChangeAspect="1"/>
          </p:cNvSpPr>
          <p:nvPr/>
        </p:nvSpPr>
        <p:spPr>
          <a:xfrm>
            <a:off x="3003793" y="2582716"/>
            <a:ext cx="180000" cy="180000"/>
          </a:xfrm>
          <a:prstGeom prst="ellipse">
            <a:avLst/>
          </a:prstGeom>
          <a:noFill/>
          <a:ln>
            <a:solidFill>
              <a:srgbClr val="FFAB57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CasellaDiTesto 45"/>
          <p:cNvSpPr txBox="1"/>
          <p:nvPr/>
        </p:nvSpPr>
        <p:spPr>
          <a:xfrm>
            <a:off x="7126359" y="2660315"/>
            <a:ext cx="1190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LEGENDA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26748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ottotitolo 2"/>
          <p:cNvSpPr txBox="1">
            <a:spLocks/>
          </p:cNvSpPr>
          <p:nvPr/>
        </p:nvSpPr>
        <p:spPr>
          <a:xfrm>
            <a:off x="1259632" y="3145533"/>
            <a:ext cx="6565154" cy="576064"/>
          </a:xfrm>
          <a:prstGeom prst="rect">
            <a:avLst/>
          </a:prstGeom>
        </p:spPr>
        <p:txBody>
          <a:bodyPr vert="horz" lIns="76200" tIns="38100" rIns="76200" bIns="3810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it-IT" altLang="it-IT" sz="2800" b="1" kern="0" dirty="0">
                <a:latin typeface="Arial" panose="020B0604020202020204" pitchFamily="34" charset="0"/>
              </a:rPr>
              <a:t>GRAZIE PER L’ATTENZIONE</a:t>
            </a:r>
          </a:p>
        </p:txBody>
      </p:sp>
      <p:sp>
        <p:nvSpPr>
          <p:cNvPr id="3" name="Rettangolo 2"/>
          <p:cNvSpPr/>
          <p:nvPr/>
        </p:nvSpPr>
        <p:spPr>
          <a:xfrm>
            <a:off x="2699792" y="2497460"/>
            <a:ext cx="3810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500"/>
              </a:spcAft>
              <a:tabLst>
                <a:tab pos="225416" algn="l"/>
              </a:tabLst>
            </a:pPr>
            <a:r>
              <a:rPr lang="it-IT" b="1" dirty="0">
                <a:latin typeface="Garamond" panose="02020404030301010803" pitchFamily="18" charset="0"/>
                <a:ea typeface="Calibri" panose="020F0502020204030204" pitchFamily="34" charset="0"/>
              </a:rPr>
              <a:t>REGIONE CALABRIA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517271"/>
            <a:ext cx="712873" cy="76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8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asellaDiTesto 25"/>
          <p:cNvSpPr txBox="1"/>
          <p:nvPr/>
        </p:nvSpPr>
        <p:spPr>
          <a:xfrm>
            <a:off x="1691680" y="3289548"/>
            <a:ext cx="72008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</a:t>
            </a:r>
          </a:p>
          <a:p>
            <a:pPr algn="ctr"/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elaborare una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per l’individuazione di </a:t>
            </a:r>
          </a:p>
          <a:p>
            <a:pPr algn="ctr"/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  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(più ampi rispetto al singolo Comune)</a:t>
            </a:r>
          </a:p>
          <a:p>
            <a:pPr algn="ctr"/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un’ottimale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gestione dell’emergenza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r="677"/>
          <a:stretch/>
        </p:blipFill>
        <p:spPr>
          <a:xfrm>
            <a:off x="1835697" y="1180916"/>
            <a:ext cx="7056784" cy="18926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CasellaDiTesto 48"/>
          <p:cNvSpPr txBox="1"/>
          <p:nvPr/>
        </p:nvSpPr>
        <p:spPr>
          <a:xfrm>
            <a:off x="251520" y="1166183"/>
            <a:ext cx="15841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generale 1</a:t>
            </a:r>
          </a:p>
          <a:p>
            <a:pPr algn="r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dei fabbisogni e individuazione dei contesti territoriali</a:t>
            </a:r>
          </a:p>
        </p:txBody>
      </p:sp>
      <p:sp>
        <p:nvSpPr>
          <p:cNvPr id="13" name="Figura a mano libera 12"/>
          <p:cNvSpPr/>
          <p:nvPr/>
        </p:nvSpPr>
        <p:spPr>
          <a:xfrm>
            <a:off x="1932432" y="1223776"/>
            <a:ext cx="6833616" cy="841248"/>
          </a:xfrm>
          <a:custGeom>
            <a:avLst/>
            <a:gdLst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66944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49799 w 6833616"/>
              <a:gd name="connsiteY6" fmla="*/ 274320 h 841248"/>
              <a:gd name="connsiteX7" fmla="*/ 5260848 w 6833616"/>
              <a:gd name="connsiteY7" fmla="*/ 243840 h 841248"/>
              <a:gd name="connsiteX0" fmla="*/ 5260848 w 6833616"/>
              <a:gd name="connsiteY0" fmla="*/ 243840 h 841248"/>
              <a:gd name="connsiteX1" fmla="*/ 5260848 w 6833616"/>
              <a:gd name="connsiteY1" fmla="*/ 0 h 841248"/>
              <a:gd name="connsiteX2" fmla="*/ 6833616 w 6833616"/>
              <a:gd name="connsiteY2" fmla="*/ 0 h 841248"/>
              <a:gd name="connsiteX3" fmla="*/ 6833616 w 6833616"/>
              <a:gd name="connsiteY3" fmla="*/ 841248 h 841248"/>
              <a:gd name="connsiteX4" fmla="*/ 0 w 6833616"/>
              <a:gd name="connsiteY4" fmla="*/ 841248 h 841248"/>
              <a:gd name="connsiteX5" fmla="*/ 0 w 6833616"/>
              <a:gd name="connsiteY5" fmla="*/ 274320 h 841248"/>
              <a:gd name="connsiteX6" fmla="*/ 5259324 w 6833616"/>
              <a:gd name="connsiteY6" fmla="*/ 274320 h 841248"/>
              <a:gd name="connsiteX7" fmla="*/ 5260848 w 6833616"/>
              <a:gd name="connsiteY7" fmla="*/ 243840 h 84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3616" h="841248">
                <a:moveTo>
                  <a:pt x="5260848" y="243840"/>
                </a:moveTo>
                <a:lnTo>
                  <a:pt x="5260848" y="0"/>
                </a:lnTo>
                <a:lnTo>
                  <a:pt x="6833616" y="0"/>
                </a:lnTo>
                <a:lnTo>
                  <a:pt x="6833616" y="841248"/>
                </a:lnTo>
                <a:lnTo>
                  <a:pt x="0" y="841248"/>
                </a:lnTo>
                <a:lnTo>
                  <a:pt x="0" y="274320"/>
                </a:lnTo>
                <a:lnTo>
                  <a:pt x="5259324" y="274320"/>
                </a:lnTo>
                <a:lnTo>
                  <a:pt x="5260848" y="243840"/>
                </a:lnTo>
                <a:close/>
              </a:path>
            </a:pathLst>
          </a:custGeom>
          <a:solidFill>
            <a:srgbClr val="A7C61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200" b="1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Freccia in giù 7"/>
          <p:cNvSpPr/>
          <p:nvPr/>
        </p:nvSpPr>
        <p:spPr>
          <a:xfrm>
            <a:off x="5037012" y="2843277"/>
            <a:ext cx="471092" cy="51827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19050">
                <a:solidFill>
                  <a:schemeClr val="tx1"/>
                </a:solidFill>
              </a:ln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691679" y="4961324"/>
            <a:ext cx="7200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algn="ctr"/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Prime applicazioni nell’ambito dell’»articolo 11»</a:t>
            </a:r>
          </a:p>
          <a:p>
            <a:pPr marL="288000" algn="ctr"/>
            <a:r>
              <a:rPr lang="it-IT" sz="16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(studi di MS, analisi CLE, edifici strategici)</a:t>
            </a:r>
            <a:endParaRPr lang="it-IT" sz="1400" b="1" dirty="0">
              <a:solidFill>
                <a:srgbClr val="A7C61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Freccia in giù 11"/>
          <p:cNvSpPr/>
          <p:nvPr/>
        </p:nvSpPr>
        <p:spPr>
          <a:xfrm>
            <a:off x="5037012" y="4486989"/>
            <a:ext cx="471092" cy="51827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19050">
                <a:solidFill>
                  <a:schemeClr val="tx1"/>
                </a:solidFill>
              </a:ln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1691680" y="265212"/>
            <a:ext cx="5616624" cy="792088"/>
          </a:xfrm>
        </p:spPr>
        <p:txBody>
          <a:bodyPr/>
          <a:lstStyle/>
          <a:p>
            <a:pPr algn="l"/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 Minimi</a:t>
            </a:r>
          </a:p>
        </p:txBody>
      </p:sp>
    </p:spTree>
    <p:extLst>
      <p:ext uri="{BB962C8B-B14F-4D97-AF65-F5344CB8AC3E}">
        <p14:creationId xmlns:p14="http://schemas.microsoft.com/office/powerpoint/2010/main" val="33296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tangolo 29"/>
          <p:cNvSpPr/>
          <p:nvPr/>
        </p:nvSpPr>
        <p:spPr>
          <a:xfrm>
            <a:off x="2924726" y="3668536"/>
            <a:ext cx="1267665" cy="702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Aggiorna-mento Piani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635497" y="4808188"/>
            <a:ext cx="1264432" cy="631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Programma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interventi</a:t>
            </a:r>
          </a:p>
        </p:txBody>
      </p:sp>
      <p:sp>
        <p:nvSpPr>
          <p:cNvPr id="32" name="Rettangolo arrotondato 31"/>
          <p:cNvSpPr/>
          <p:nvPr/>
        </p:nvSpPr>
        <p:spPr>
          <a:xfrm>
            <a:off x="7144146" y="4968460"/>
            <a:ext cx="1744455" cy="4433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(A)</a:t>
            </a:r>
          </a:p>
        </p:txBody>
      </p:sp>
      <p:sp>
        <p:nvSpPr>
          <p:cNvPr id="34" name="Rettangolo arrotondato 33"/>
          <p:cNvSpPr/>
          <p:nvPr/>
        </p:nvSpPr>
        <p:spPr>
          <a:xfrm>
            <a:off x="7122548" y="3218253"/>
            <a:ext cx="1744456" cy="450283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(D)</a:t>
            </a:r>
          </a:p>
        </p:txBody>
      </p:sp>
      <p:sp>
        <p:nvSpPr>
          <p:cNvPr id="35" name="Rettangolo arrotondato 34"/>
          <p:cNvSpPr/>
          <p:nvPr/>
        </p:nvSpPr>
        <p:spPr>
          <a:xfrm>
            <a:off x="7122548" y="3780269"/>
            <a:ext cx="1744456" cy="456193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(C)</a:t>
            </a:r>
          </a:p>
        </p:txBody>
      </p:sp>
      <p:cxnSp>
        <p:nvCxnSpPr>
          <p:cNvPr id="36" name="Connettore 2 35"/>
          <p:cNvCxnSpPr>
            <a:stCxn id="30" idx="3"/>
            <a:endCxn id="35" idx="1"/>
          </p:cNvCxnSpPr>
          <p:nvPr/>
        </p:nvCxnSpPr>
        <p:spPr>
          <a:xfrm flipV="1">
            <a:off x="4192391" y="4008366"/>
            <a:ext cx="2930157" cy="112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>
            <a:endCxn id="34" idx="1"/>
          </p:cNvCxnSpPr>
          <p:nvPr/>
        </p:nvCxnSpPr>
        <p:spPr>
          <a:xfrm flipV="1">
            <a:off x="2835139" y="3443395"/>
            <a:ext cx="4287409" cy="60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>
            <a:endCxn id="32" idx="1"/>
          </p:cNvCxnSpPr>
          <p:nvPr/>
        </p:nvCxnSpPr>
        <p:spPr>
          <a:xfrm>
            <a:off x="7056043" y="5190154"/>
            <a:ext cx="8810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tangolo arrotondato 38"/>
          <p:cNvSpPr/>
          <p:nvPr/>
        </p:nvSpPr>
        <p:spPr>
          <a:xfrm>
            <a:off x="7144145" y="4370710"/>
            <a:ext cx="1745782" cy="437478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(B)</a:t>
            </a:r>
          </a:p>
        </p:txBody>
      </p:sp>
      <p:sp>
        <p:nvSpPr>
          <p:cNvPr id="41" name="Rettangolo arrotondato 40"/>
          <p:cNvSpPr/>
          <p:nvPr/>
        </p:nvSpPr>
        <p:spPr>
          <a:xfrm>
            <a:off x="7122548" y="2682422"/>
            <a:ext cx="1744456" cy="44929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(E)</a:t>
            </a:r>
          </a:p>
        </p:txBody>
      </p:sp>
      <p:cxnSp>
        <p:nvCxnSpPr>
          <p:cNvPr id="42" name="Connettore 2 41"/>
          <p:cNvCxnSpPr>
            <a:stCxn id="60" idx="3"/>
            <a:endCxn id="41" idx="1"/>
          </p:cNvCxnSpPr>
          <p:nvPr/>
        </p:nvCxnSpPr>
        <p:spPr>
          <a:xfrm>
            <a:off x="1494459" y="2893861"/>
            <a:ext cx="5628089" cy="1321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4 48"/>
          <p:cNvCxnSpPr>
            <a:stCxn id="58" idx="3"/>
            <a:endCxn id="39" idx="1"/>
          </p:cNvCxnSpPr>
          <p:nvPr/>
        </p:nvCxnSpPr>
        <p:spPr>
          <a:xfrm>
            <a:off x="5545912" y="4588564"/>
            <a:ext cx="1598233" cy="885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ttangolo 57"/>
          <p:cNvSpPr/>
          <p:nvPr/>
        </p:nvSpPr>
        <p:spPr>
          <a:xfrm>
            <a:off x="4281479" y="4236462"/>
            <a:ext cx="1264433" cy="704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Valutazione</a:t>
            </a:r>
          </a:p>
        </p:txBody>
      </p:sp>
      <p:sp>
        <p:nvSpPr>
          <p:cNvPr id="59" name="Rettangolo 58"/>
          <p:cNvSpPr/>
          <p:nvPr/>
        </p:nvSpPr>
        <p:spPr>
          <a:xfrm>
            <a:off x="219978" y="2076995"/>
            <a:ext cx="1264629" cy="420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dei fabbisogni</a:t>
            </a:r>
          </a:p>
        </p:txBody>
      </p:sp>
      <p:sp>
        <p:nvSpPr>
          <p:cNvPr id="60" name="Rettangolo 59"/>
          <p:cNvSpPr/>
          <p:nvPr/>
        </p:nvSpPr>
        <p:spPr>
          <a:xfrm>
            <a:off x="216570" y="2569468"/>
            <a:ext cx="1277889" cy="6487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cxnSp>
        <p:nvCxnSpPr>
          <p:cNvPr id="102" name="Connettore 4 101"/>
          <p:cNvCxnSpPr>
            <a:endCxn id="30" idx="1"/>
          </p:cNvCxnSpPr>
          <p:nvPr/>
        </p:nvCxnSpPr>
        <p:spPr>
          <a:xfrm rot="16200000" flipH="1">
            <a:off x="2437590" y="3532486"/>
            <a:ext cx="252469" cy="721803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ttore 4 103"/>
          <p:cNvCxnSpPr>
            <a:stCxn id="30" idx="2"/>
            <a:endCxn id="58" idx="1"/>
          </p:cNvCxnSpPr>
          <p:nvPr/>
        </p:nvCxnSpPr>
        <p:spPr>
          <a:xfrm rot="16200000" flipH="1">
            <a:off x="3811092" y="4118177"/>
            <a:ext cx="217854" cy="72292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ttore 4 105"/>
          <p:cNvCxnSpPr>
            <a:stCxn id="58" idx="2"/>
            <a:endCxn id="31" idx="1"/>
          </p:cNvCxnSpPr>
          <p:nvPr/>
        </p:nvCxnSpPr>
        <p:spPr>
          <a:xfrm rot="16200000" flipH="1">
            <a:off x="5182971" y="4671389"/>
            <a:ext cx="183251" cy="721801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nettore 1 110"/>
          <p:cNvCxnSpPr>
            <a:stCxn id="59" idx="2"/>
            <a:endCxn id="60" idx="0"/>
          </p:cNvCxnSpPr>
          <p:nvPr/>
        </p:nvCxnSpPr>
        <p:spPr>
          <a:xfrm>
            <a:off x="852293" y="2497460"/>
            <a:ext cx="3222" cy="720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ttangolo 60"/>
          <p:cNvSpPr/>
          <p:nvPr/>
        </p:nvSpPr>
        <p:spPr>
          <a:xfrm>
            <a:off x="5635497" y="1147370"/>
            <a:ext cx="1264432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5</a:t>
            </a:r>
          </a:p>
          <a:p>
            <a:pPr algn="ctr"/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Interventi</a:t>
            </a:r>
          </a:p>
        </p:txBody>
      </p:sp>
      <p:sp>
        <p:nvSpPr>
          <p:cNvPr id="62" name="Rettangolo 61"/>
          <p:cNvSpPr/>
          <p:nvPr/>
        </p:nvSpPr>
        <p:spPr>
          <a:xfrm>
            <a:off x="219977" y="1129308"/>
            <a:ext cx="1264432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1</a:t>
            </a:r>
          </a:p>
          <a:p>
            <a:pPr algn="ctr"/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</a:t>
            </a:r>
          </a:p>
        </p:txBody>
      </p:sp>
      <p:sp>
        <p:nvSpPr>
          <p:cNvPr id="63" name="Rettangolo 62"/>
          <p:cNvSpPr/>
          <p:nvPr/>
        </p:nvSpPr>
        <p:spPr>
          <a:xfrm>
            <a:off x="1570707" y="1137935"/>
            <a:ext cx="1264432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2</a:t>
            </a:r>
          </a:p>
          <a:p>
            <a:pPr algn="ctr"/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di rischio</a:t>
            </a:r>
          </a:p>
        </p:txBody>
      </p:sp>
      <p:sp>
        <p:nvSpPr>
          <p:cNvPr id="64" name="Rettangolo 63"/>
          <p:cNvSpPr/>
          <p:nvPr/>
        </p:nvSpPr>
        <p:spPr>
          <a:xfrm>
            <a:off x="2924725" y="1142652"/>
            <a:ext cx="1264432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3</a:t>
            </a:r>
          </a:p>
          <a:p>
            <a:pPr algn="ctr"/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Analisi dei piani</a:t>
            </a:r>
          </a:p>
        </p:txBody>
      </p:sp>
      <p:sp>
        <p:nvSpPr>
          <p:cNvPr id="65" name="Rettangolo 64"/>
          <p:cNvSpPr/>
          <p:nvPr/>
        </p:nvSpPr>
        <p:spPr>
          <a:xfrm>
            <a:off x="4281479" y="1142652"/>
            <a:ext cx="1264432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4</a:t>
            </a:r>
          </a:p>
          <a:p>
            <a:pPr algn="ctr"/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Valutazione</a:t>
            </a:r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operatività</a:t>
            </a:r>
          </a:p>
        </p:txBody>
      </p:sp>
      <p:sp>
        <p:nvSpPr>
          <p:cNvPr id="70" name="Rettangolo 69"/>
          <p:cNvSpPr/>
          <p:nvPr/>
        </p:nvSpPr>
        <p:spPr>
          <a:xfrm>
            <a:off x="7021899" y="1155573"/>
            <a:ext cx="1845105" cy="850752"/>
          </a:xfrm>
          <a:prstGeom prst="rect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FASE 6</a:t>
            </a:r>
          </a:p>
          <a:p>
            <a:pPr algn="ctr"/>
            <a:r>
              <a:rPr lang="it-IT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Valutazioni</a:t>
            </a:r>
          </a:p>
        </p:txBody>
      </p:sp>
      <p:cxnSp>
        <p:nvCxnSpPr>
          <p:cNvPr id="26" name="Connettore 4 25"/>
          <p:cNvCxnSpPr>
            <a:stCxn id="60" idx="2"/>
          </p:cNvCxnSpPr>
          <p:nvPr/>
        </p:nvCxnSpPr>
        <p:spPr>
          <a:xfrm rot="16200000" flipH="1">
            <a:off x="1097520" y="2976249"/>
            <a:ext cx="231183" cy="71519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/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PON-DPC: le fasi</a:t>
            </a:r>
          </a:p>
        </p:txBody>
      </p:sp>
      <p:sp>
        <p:nvSpPr>
          <p:cNvPr id="40" name="Rettangolo 39"/>
          <p:cNvSpPr/>
          <p:nvPr/>
        </p:nvSpPr>
        <p:spPr>
          <a:xfrm>
            <a:off x="1570707" y="3001516"/>
            <a:ext cx="1264432" cy="891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Scenari di evento e di rischio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Pericolosità </a:t>
            </a:r>
          </a:p>
        </p:txBody>
      </p:sp>
      <p:sp>
        <p:nvSpPr>
          <p:cNvPr id="9" name="Ovale 8"/>
          <p:cNvSpPr/>
          <p:nvPr/>
        </p:nvSpPr>
        <p:spPr>
          <a:xfrm>
            <a:off x="0" y="2497460"/>
            <a:ext cx="1691680" cy="8135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928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39" grpId="0" animBg="1"/>
      <p:bldP spid="41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00192" y="2775183"/>
            <a:ext cx="2409929" cy="27549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2" name="CasellaDiTesto 51"/>
          <p:cNvSpPr txBox="1"/>
          <p:nvPr/>
        </p:nvSpPr>
        <p:spPr>
          <a:xfrm>
            <a:off x="251520" y="1273324"/>
            <a:ext cx="8640960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Individuazione dei Contesti Territoriali (CT) </a:t>
            </a:r>
          </a:p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dei Comuni di Riferimento (CR)</a:t>
            </a:r>
          </a:p>
          <a:p>
            <a:endParaRPr lang="it-IT" sz="20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Sistemi Territoriali considerati:</a:t>
            </a:r>
          </a:p>
          <a:p>
            <a:endParaRPr lang="it-IT" sz="13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Sistemi Locali del Lavoro (SLL)</a:t>
            </a:r>
          </a:p>
          <a:p>
            <a:pPr marL="284400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Istat 2011</a:t>
            </a:r>
          </a:p>
          <a:p>
            <a:pPr marL="285750" indent="-285750">
              <a:buFontTx/>
              <a:buChar char="-"/>
            </a:pPr>
            <a:endParaRPr lang="it-IT" sz="13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Unioni di Comuni</a:t>
            </a:r>
          </a:p>
          <a:p>
            <a:pPr marL="284400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Legge 7 aprile 2014, n. 56 (ed altre)</a:t>
            </a:r>
          </a:p>
          <a:p>
            <a:pPr marL="285750" indent="-285750">
              <a:buFontTx/>
              <a:buChar char="-"/>
            </a:pPr>
            <a:endParaRPr lang="it-IT" sz="13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aree afferenti ai Centri Operativi Misti (COM)</a:t>
            </a:r>
          </a:p>
          <a:p>
            <a:pPr marL="284400"/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Direttiva n. 1099 del 31.03.2015 </a:t>
            </a: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1619672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16216" y="985292"/>
            <a:ext cx="2506786" cy="28725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/>
          <a:srcRect l="1651" t="1377" r="5879" b="2257"/>
          <a:stretch/>
        </p:blipFill>
        <p:spPr>
          <a:xfrm>
            <a:off x="4788024" y="1741376"/>
            <a:ext cx="2448272" cy="30603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7576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/>
          <p:cNvSpPr txBox="1"/>
          <p:nvPr/>
        </p:nvSpPr>
        <p:spPr>
          <a:xfrm>
            <a:off x="179512" y="1417340"/>
            <a:ext cx="453650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Sistemi Locali del Lavoro (SLL) 2011</a:t>
            </a:r>
          </a:p>
          <a:p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”luoghi dove la popolazione risiede e lavora e dove quindi indirettamente tende ad esercitare la maggior parte delle proprie relazioni sociali ed economiche” </a:t>
            </a:r>
            <a:r>
              <a:rPr lang="it-IT" sz="13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(Istat, 2014)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1651" t="1377" r="5879" b="2257"/>
          <a:stretch/>
        </p:blipFill>
        <p:spPr>
          <a:xfrm>
            <a:off x="4860032" y="372353"/>
            <a:ext cx="4191562" cy="5239453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354297" y="5404202"/>
            <a:ext cx="4536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Fonte: Istat, 2011. </a:t>
            </a:r>
            <a:r>
              <a:rPr lang="it-IT" sz="11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sistemi locali del lavoro 2011</a:t>
            </a:r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Cartogrammi.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</p:spTree>
    <p:extLst>
      <p:ext uri="{BB962C8B-B14F-4D97-AF65-F5344CB8AC3E}">
        <p14:creationId xmlns:p14="http://schemas.microsoft.com/office/powerpoint/2010/main" val="3128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/>
          <p:cNvSpPr txBox="1"/>
          <p:nvPr/>
        </p:nvSpPr>
        <p:spPr>
          <a:xfrm>
            <a:off x="179512" y="1417340"/>
            <a:ext cx="453650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Sistemi Locali del Lavoro (SLL) 2011</a:t>
            </a:r>
          </a:p>
          <a:p>
            <a:r>
              <a:rPr lang="it-IT" sz="13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”luoghi dove la popolazione risiede e lavora e dove quindi indirettamente tende ad esercitare la maggior parte delle proprie relazioni sociali ed economiche” </a:t>
            </a:r>
            <a:r>
              <a:rPr lang="it-IT" sz="13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(Istat, 2014)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1651" t="1377" r="5879" b="2257"/>
          <a:stretch/>
        </p:blipFill>
        <p:spPr>
          <a:xfrm>
            <a:off x="4860032" y="372353"/>
            <a:ext cx="4191562" cy="5239453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354297" y="5404202"/>
            <a:ext cx="4536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Fonte: Istat, 2011. </a:t>
            </a:r>
            <a:r>
              <a:rPr lang="it-IT" sz="11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sistemi locali del lavoro 2011</a:t>
            </a:r>
            <a:r>
              <a:rPr lang="it-IT" sz="11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79232" y="2417614"/>
            <a:ext cx="439248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4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COMUNE CAPOLUOGO SLL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Comune con il più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alto numero di posti di lavoro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Attribuisce la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denominazione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al SLL di cui è Capoluogo. </a:t>
            </a: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400" b="1" dirty="0">
                <a:solidFill>
                  <a:srgbClr val="A7C61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COMUNE POLO SLL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Comune con indice di centralità &gt; 1 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(pendolari in entrata &gt; pendolari in uscita) 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 almeno 100 occupati residenti. </a:t>
            </a:r>
          </a:p>
          <a:p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Svolge un </a:t>
            </a:r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ruolo di attrazione </a:t>
            </a:r>
          </a:p>
          <a:p>
            <a:r>
              <a:rPr lang="it-IT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termini di flussi pendolari</a:t>
            </a:r>
            <a:r>
              <a:rPr lang="it-IT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1547664" y="265212"/>
            <a:ext cx="5616624" cy="792088"/>
          </a:xfrm>
        </p:spPr>
        <p:txBody>
          <a:bodyPr/>
          <a:lstStyle/>
          <a:p>
            <a:pPr algn="l">
              <a:lnSpc>
                <a:spcPts val="3000"/>
              </a:lnSpc>
            </a:pP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Metodologia </a:t>
            </a:r>
            <a:b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Contesti Territoriali</a:t>
            </a:r>
          </a:p>
        </p:txBody>
      </p:sp>
    </p:spTree>
    <p:extLst>
      <p:ext uri="{BB962C8B-B14F-4D97-AF65-F5344CB8AC3E}">
        <p14:creationId xmlns:p14="http://schemas.microsoft.com/office/powerpoint/2010/main" val="14189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1875</Words>
  <Application>Microsoft Office PowerPoint</Application>
  <PresentationFormat>Presentazione su schermo (16:10)</PresentationFormat>
  <Paragraphs>537</Paragraphs>
  <Slides>41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9" baseType="lpstr">
      <vt:lpstr>Arial</vt:lpstr>
      <vt:lpstr>Arial Narrow</vt:lpstr>
      <vt:lpstr>Calibri</vt:lpstr>
      <vt:lpstr>Garamond</vt:lpstr>
      <vt:lpstr>Raleway</vt:lpstr>
      <vt:lpstr>Segoe UI</vt:lpstr>
      <vt:lpstr>Wingdings</vt:lpstr>
      <vt:lpstr>Personalizza struttura</vt:lpstr>
      <vt:lpstr>Presentazione standard di PowerPoint</vt:lpstr>
      <vt:lpstr>Atti di riferimento</vt:lpstr>
      <vt:lpstr>Standard Minimi</vt:lpstr>
      <vt:lpstr>Presentazione standard di PowerPoint</vt:lpstr>
      <vt:lpstr>Standard Minimi</vt:lpstr>
      <vt:lpstr>PON-DPC: le fasi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Metodologia  Contesti Territoriali</vt:lpstr>
      <vt:lpstr>Considerazioni sulla metodologia Contesti Territoriali</vt:lpstr>
      <vt:lpstr>Edifici coordinamento</vt:lpstr>
      <vt:lpstr>Da COM a CT</vt:lpstr>
      <vt:lpstr>Da COM a CT</vt:lpstr>
      <vt:lpstr>Da COM a CT</vt:lpstr>
      <vt:lpstr>Da COM a CT</vt:lpstr>
      <vt:lpstr>Da COM a CT</vt:lpstr>
      <vt:lpstr>EDIFICI STRATEGICI</vt:lpstr>
      <vt:lpstr>EDIFICI STRATEGICI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Contesti Territoriali</dc:title>
  <dc:creator/>
  <cp:keywords>DPC - CNR IGAG</cp:keywords>
  <cp:lastModifiedBy/>
  <cp:revision>1</cp:revision>
  <dcterms:created xsi:type="dcterms:W3CDTF">2017-12-29T14:52:00Z</dcterms:created>
  <dcterms:modified xsi:type="dcterms:W3CDTF">2019-10-29T09:02:18Z</dcterms:modified>
</cp:coreProperties>
</file>