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2">
  <p:sldMasterIdLst>
    <p:sldMasterId id="2147483660" r:id="rId1"/>
  </p:sldMasterIdLst>
  <p:notesMasterIdLst>
    <p:notesMasterId r:id="rId18"/>
  </p:notesMasterIdLst>
  <p:sldIdLst>
    <p:sldId id="406" r:id="rId2"/>
    <p:sldId id="539" r:id="rId3"/>
    <p:sldId id="563" r:id="rId4"/>
    <p:sldId id="558" r:id="rId5"/>
    <p:sldId id="562" r:id="rId6"/>
    <p:sldId id="584" r:id="rId7"/>
    <p:sldId id="561" r:id="rId8"/>
    <p:sldId id="566" r:id="rId9"/>
    <p:sldId id="567" r:id="rId10"/>
    <p:sldId id="568" r:id="rId11"/>
    <p:sldId id="572" r:id="rId12"/>
    <p:sldId id="570" r:id="rId13"/>
    <p:sldId id="583" r:id="rId14"/>
    <p:sldId id="580" r:id="rId15"/>
    <p:sldId id="582" r:id="rId16"/>
    <p:sldId id="408" r:id="rId17"/>
  </p:sldIdLst>
  <p:sldSz cx="9144000" cy="5715000" type="screen16x1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B57"/>
    <a:srgbClr val="E4E4E4"/>
    <a:srgbClr val="0000FF"/>
    <a:srgbClr val="DA6D00"/>
    <a:srgbClr val="A7C610"/>
    <a:srgbClr val="C00000"/>
    <a:srgbClr val="003466"/>
    <a:srgbClr val="953735"/>
    <a:srgbClr val="558ED5"/>
    <a:srgbClr val="F9D6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93" autoAdjust="0"/>
    <p:restoredTop sz="94719" autoAdjust="0"/>
  </p:normalViewPr>
  <p:slideViewPr>
    <p:cSldViewPr>
      <p:cViewPr varScale="1">
        <p:scale>
          <a:sx n="75" d="100"/>
          <a:sy n="75" d="100"/>
        </p:scale>
        <p:origin x="1109" y="34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2248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5770AB-DC4A-4C1E-B256-043318E0E1E0}" type="datetimeFigureOut">
              <a:rPr lang="it-IT" smtClean="0"/>
              <a:pPr/>
              <a:t>29/10/2019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39B4E0-0FFE-4BE1-871E-B2607001D80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0837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3566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4501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3045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774825"/>
            <a:ext cx="7772400" cy="1225550"/>
          </a:xfrm>
        </p:spPr>
        <p:txBody>
          <a:bodyPr/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9272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6665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4876800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4876800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2423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o1 con foto"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ggetto 6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192" y="1324"/>
          <a:ext cx="1190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" name="Diapositiva think-cell" r:id="rId5" imgW="216" imgH="216" progId="TCLayout.ActiveDocument.1">
                  <p:embed/>
                </p:oleObj>
              </mc:Choice>
              <mc:Fallback>
                <p:oleObj name="Diapositiva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2" y="1324"/>
                        <a:ext cx="1190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285750" y="304271"/>
            <a:ext cx="7389159" cy="1104636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it-IT" dirty="0"/>
              <a:t>Fare clic per modificare il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686050" y="1521354"/>
            <a:ext cx="4988859" cy="3626115"/>
          </a:xfrm>
        </p:spPr>
        <p:txBody>
          <a:bodyPr/>
          <a:lstStyle>
            <a:lvl1pPr>
              <a:buClr>
                <a:schemeClr val="accent6">
                  <a:lumMod val="75000"/>
                </a:schemeClr>
              </a:buCl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buClr>
                <a:schemeClr val="accent6"/>
              </a:buCl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buClr>
                <a:schemeClr val="accent6">
                  <a:lumMod val="60000"/>
                  <a:lumOff val="40000"/>
                </a:schemeClr>
              </a:buCl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buClr>
                <a:schemeClr val="accent6">
                  <a:lumMod val="60000"/>
                  <a:lumOff val="40000"/>
                </a:schemeClr>
              </a:buCl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buClr>
                <a:schemeClr val="accent6">
                  <a:lumMod val="60000"/>
                  <a:lumOff val="40000"/>
                </a:schemeClr>
              </a:buCl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806824" y="5296959"/>
            <a:ext cx="1080000" cy="304271"/>
          </a:xfrm>
          <a:prstGeom prst="rect">
            <a:avLst/>
          </a:prstGeom>
        </p:spPr>
        <p:txBody>
          <a:bodyPr lIns="71323" tIns="35662" rIns="71323" bIns="35662"/>
          <a:lstStyle/>
          <a:p>
            <a:fld id="{94EF1AAB-C55E-42AC-8975-517CA5C92E76}" type="datetime1">
              <a:rPr lang="it-IT" smtClean="0"/>
              <a:t>29/10/2019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1890000" y="5296959"/>
            <a:ext cx="2700000" cy="304271"/>
          </a:xfrm>
          <a:prstGeom prst="rect">
            <a:avLst/>
          </a:prstGeom>
        </p:spPr>
        <p:txBody>
          <a:bodyPr lIns="71323" tIns="35662" rIns="71323" bIns="35662"/>
          <a:lstStyle>
            <a:lvl1pPr algn="l"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285751" y="5296959"/>
            <a:ext cx="410135" cy="304271"/>
          </a:xfrm>
          <a:prstGeom prst="rect">
            <a:avLst/>
          </a:prstGeom>
        </p:spPr>
        <p:txBody>
          <a:bodyPr lIns="71323" tIns="35662" rIns="71323" bIns="35662"/>
          <a:lstStyle>
            <a:lvl1pPr algn="l">
              <a:defRPr/>
            </a:lvl1pPr>
          </a:lstStyle>
          <a:p>
            <a:fld id="{DC0C9B62-BECD-4D16-B977-8FD23BD5614F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Segnaposto immagine 9"/>
          <p:cNvSpPr>
            <a:spLocks noGrp="1"/>
          </p:cNvSpPr>
          <p:nvPr>
            <p:ph type="pic" sz="quarter" idx="13"/>
          </p:nvPr>
        </p:nvSpPr>
        <p:spPr>
          <a:xfrm>
            <a:off x="285750" y="1521354"/>
            <a:ext cx="2245519" cy="362611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8719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  <p:pic>
        <p:nvPicPr>
          <p:cNvPr id="8" name="Immagine 9" descr="SLIDE_PPT_800x600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magine 8" descr="MARCHIO_DPC.eps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88392"/>
            <a:ext cx="7620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09072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67188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422525"/>
            <a:ext cx="7772400" cy="124936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221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lnSpc>
                <a:spcPts val="3000"/>
              </a:lnSpc>
              <a:defRPr sz="2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900"/>
          </a:xfrm>
        </p:spPr>
        <p:txBody>
          <a:bodyPr/>
          <a:lstStyle>
            <a:lvl1pPr>
              <a:defRPr sz="2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24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900"/>
          </a:xfrm>
        </p:spPr>
        <p:txBody>
          <a:bodyPr/>
          <a:lstStyle>
            <a:lvl1pPr>
              <a:defRPr sz="2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24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1D3F6FBA-12D5-4839-B8BE-FF71D977FA3E}" type="datetimeFigureOut">
              <a:rPr lang="it-IT" smtClean="0"/>
              <a:pPr/>
              <a:t>29/10/2019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F63DC9A4-802C-4D91-9638-ACC089C5C79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8437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79525"/>
            <a:ext cx="4040188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812925"/>
            <a:ext cx="4040188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279525"/>
            <a:ext cx="4041775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1812925"/>
            <a:ext cx="4041775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29/10/2019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147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lnSpc>
                <a:spcPts val="3000"/>
              </a:lnSpc>
              <a:defRPr sz="2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3121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29/10/2019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261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2701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27013"/>
            <a:ext cx="5111750" cy="4878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195388"/>
            <a:ext cx="3008313" cy="39100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7359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30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511175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473575"/>
            <a:ext cx="5486400" cy="6699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3972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9" descr="SLIDE_PPT_800x6002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1115616" y="265212"/>
            <a:ext cx="561662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dirty="0"/>
              <a:t>Fare clic per modificare </a:t>
            </a:r>
            <a:br>
              <a:rPr lang="it-IT" dirty="0"/>
            </a:br>
            <a:r>
              <a:rPr lang="it-IT" dirty="0"/>
              <a:t>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251520" y="1333500"/>
            <a:ext cx="8640960" cy="377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pic>
        <p:nvPicPr>
          <p:cNvPr id="8" name="Immagine 7" descr="MARCHIO_DPC.eps"/>
          <p:cNvPicPr>
            <a:picLocks noChangeAspect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51520" y="388392"/>
            <a:ext cx="7620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40543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ts val="3000"/>
        </a:lnSpc>
        <a:spcBef>
          <a:spcPct val="0"/>
        </a:spcBef>
        <a:buNone/>
        <a:defRPr sz="2800" b="1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15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1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5.png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6" descr="SLIDE_PPT_800x60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400"/>
            <a:ext cx="9144000" cy="574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magine 7" descr="MARCHIO_DPC.eps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4654313"/>
            <a:ext cx="930597" cy="72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Risultati immagini per PON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37829" y="1530513"/>
            <a:ext cx="2260800" cy="894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Risultati immagini per agenzia coesione territoriale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7829" y="769268"/>
            <a:ext cx="2260800" cy="662344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4" name="Immagine 13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8110" y="192817"/>
            <a:ext cx="2260238" cy="481150"/>
          </a:xfrm>
          <a:prstGeom prst="rect">
            <a:avLst/>
          </a:prstGeom>
        </p:spPr>
      </p:pic>
      <p:sp>
        <p:nvSpPr>
          <p:cNvPr id="15" name="Rettangolo 14"/>
          <p:cNvSpPr/>
          <p:nvPr/>
        </p:nvSpPr>
        <p:spPr>
          <a:xfrm>
            <a:off x="255825" y="3289548"/>
            <a:ext cx="845834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Protezione civile: verso una </a:t>
            </a:r>
            <a:r>
              <a:rPr lang="it-IT" sz="2800" b="1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governance</a:t>
            </a:r>
            <a:r>
              <a:rPr lang="it-IT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più forte</a:t>
            </a:r>
          </a:p>
          <a:p>
            <a:r>
              <a:rPr lang="it-IT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per la riduzione del rischio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323528" y="4737121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Operatività dei Contesti Territoriali</a:t>
            </a:r>
            <a:endParaRPr lang="it-IT" b="1" i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4678602"/>
            <a:ext cx="79057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098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179512" y="2844454"/>
            <a:ext cx="3864372" cy="135421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Efficienza in </a:t>
            </a:r>
            <a:r>
              <a:rPr lang="it-IT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condizioni di servizio</a:t>
            </a:r>
          </a:p>
          <a:p>
            <a:pPr algn="ctr">
              <a:spcAft>
                <a:spcPts val="0"/>
              </a:spcAft>
            </a:pPr>
            <a:r>
              <a:rPr lang="it-IT" sz="1600" dirty="0">
                <a:solidFill>
                  <a:schemeClr val="tx1"/>
                </a:solidFill>
                <a:latin typeface="Segoe UI" panose="020B0502040204020203" pitchFamily="34" charset="0"/>
                <a:ea typeface="Arial Unicode MS"/>
                <a:cs typeface="Segoe UI" panose="020B0502040204020203" pitchFamily="34" charset="0"/>
              </a:rPr>
              <a:t> </a:t>
            </a:r>
            <a:endParaRPr lang="it-IT" sz="1600" dirty="0" smtClean="0">
              <a:solidFill>
                <a:schemeClr val="tx1"/>
              </a:solidFill>
              <a:latin typeface="Segoe UI" panose="020B0502040204020203" pitchFamily="34" charset="0"/>
              <a:ea typeface="Arial Unicode MS"/>
              <a:cs typeface="Segoe UI" panose="020B0502040204020203" pitchFamily="34" charset="0"/>
            </a:endParaRPr>
          </a:p>
          <a:p>
            <a:pPr>
              <a:spcAft>
                <a:spcPts val="0"/>
              </a:spcAft>
            </a:pPr>
            <a:r>
              <a:rPr lang="it-IT" sz="1600" b="1" dirty="0" smtClean="0">
                <a:solidFill>
                  <a:schemeClr val="tx1"/>
                </a:solidFill>
                <a:latin typeface="Segoe UI" panose="020B0502040204020203" pitchFamily="34" charset="0"/>
                <a:ea typeface="Arial Unicode MS"/>
                <a:cs typeface="Segoe UI" panose="020B0502040204020203" pitchFamily="34" charset="0"/>
              </a:rPr>
              <a:t>Efficienza</a:t>
            </a:r>
            <a:r>
              <a:rPr lang="it-IT" sz="1600" dirty="0" smtClean="0">
                <a:solidFill>
                  <a:schemeClr val="tx1"/>
                </a:solidFill>
                <a:latin typeface="Segoe UI" panose="020B0502040204020203" pitchFamily="34" charset="0"/>
                <a:ea typeface="Arial Unicode MS"/>
                <a:cs typeface="Segoe UI" panose="020B0502040204020203" pitchFamily="34" charset="0"/>
              </a:rPr>
              <a:t> espressa in termini di </a:t>
            </a:r>
            <a:r>
              <a:rPr lang="it-IT" sz="1600" b="1" dirty="0" smtClean="0">
                <a:solidFill>
                  <a:schemeClr val="tx1"/>
                </a:solidFill>
                <a:latin typeface="Segoe UI" panose="020B0502040204020203" pitchFamily="34" charset="0"/>
                <a:ea typeface="Arial Unicode MS"/>
                <a:cs typeface="Segoe UI" panose="020B0502040204020203" pitchFamily="34" charset="0"/>
              </a:rPr>
              <a:t>lunghezza del percorso </a:t>
            </a:r>
            <a:r>
              <a:rPr lang="it-IT" sz="1600" dirty="0" smtClean="0">
                <a:solidFill>
                  <a:schemeClr val="tx1"/>
                </a:solidFill>
                <a:latin typeface="Segoe UI" panose="020B0502040204020203" pitchFamily="34" charset="0"/>
                <a:ea typeface="Arial Unicode MS"/>
                <a:cs typeface="Segoe UI" panose="020B0502040204020203" pitchFamily="34" charset="0"/>
              </a:rPr>
              <a:t>fra nodo origine e nodo di destinazione.</a:t>
            </a:r>
            <a:endParaRPr lang="it-IT" sz="1600" dirty="0">
              <a:solidFill>
                <a:schemeClr val="tx1"/>
              </a:solidFill>
              <a:latin typeface="Segoe UI" panose="020B0502040204020203" pitchFamily="34" charset="0"/>
              <a:ea typeface="Arial Unicode MS"/>
              <a:cs typeface="Segoe UI" panose="020B0502040204020203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ttangolo 5"/>
              <p:cNvSpPr/>
              <p:nvPr/>
            </p:nvSpPr>
            <p:spPr>
              <a:xfrm>
                <a:off x="827584" y="1513663"/>
                <a:ext cx="2395015" cy="669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rial Unicode MS"/>
                          <a:cs typeface="Arial Unicode MS"/>
                        </a:rPr>
                        <m:t>𝑰𝑶𝑪𝑻</m:t>
                      </m:r>
                      <m:r>
                        <a:rPr lang="it-IT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rial Unicode MS"/>
                          <a:cs typeface="Arial Unicode MS"/>
                        </a:rPr>
                        <m:t>(</m:t>
                      </m:r>
                      <m:sSub>
                        <m:sSubPr>
                          <m:ctrlPr>
                            <a:rPr lang="it-IT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Arial Unicode MS"/>
                              <a:cs typeface="Arial Unicode MS"/>
                            </a:rPr>
                          </m:ctrlPr>
                        </m:sSubPr>
                        <m:e>
                          <m:r>
                            <a:rPr lang="it-IT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Arial Unicode MS"/>
                              <a:cs typeface="Arial Unicode MS"/>
                            </a:rPr>
                            <m:t>𝑻</m:t>
                          </m:r>
                        </m:e>
                        <m:sub>
                          <m:r>
                            <a:rPr lang="it-IT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Arial Unicode MS"/>
                              <a:cs typeface="Arial Unicode MS"/>
                            </a:rPr>
                            <m:t>𝑹</m:t>
                          </m:r>
                        </m:sub>
                      </m:sSub>
                      <m:r>
                        <a:rPr lang="it-IT" b="1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rial Unicode MS"/>
                          <a:cs typeface="Arial Unicode MS"/>
                        </a:rPr>
                        <m:t>)=</m:t>
                      </m:r>
                      <m:f>
                        <m:fPr>
                          <m:ctrlPr>
                            <a:rPr lang="it-IT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Arial Unicode MS"/>
                              <a:cs typeface="Arial Unicode MS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it-IT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Arial Unicode MS"/>
                                  <a:cs typeface="Arial Unicode MS"/>
                                </a:rPr>
                              </m:ctrlPr>
                            </m:sSubPr>
                            <m:e>
                              <m:r>
                                <a:rPr lang="it-IT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Arial Unicode MS"/>
                                  <a:cs typeface="Arial Unicode MS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it-IT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Arial Unicode MS"/>
                                  <a:cs typeface="Arial Unicode MS"/>
                                </a:rPr>
                                <m:t>𝑪𝑻</m:t>
                              </m:r>
                            </m:sub>
                          </m:sSub>
                          <m:r>
                            <a:rPr lang="it-IT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Arial Unicode MS"/>
                              <a:cs typeface="Arial Unicode MS"/>
                            </a:rPr>
                            <m:t>(</m:t>
                          </m:r>
                          <m:sSub>
                            <m:sSubPr>
                              <m:ctrlPr>
                                <a:rPr lang="it-IT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Arial Unicode MS"/>
                                  <a:cs typeface="Arial Unicode MS"/>
                                </a:rPr>
                              </m:ctrlPr>
                            </m:sSubPr>
                            <m:e>
                              <m:r>
                                <a:rPr lang="it-IT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Arial Unicode MS"/>
                                  <a:cs typeface="Arial Unicode MS"/>
                                </a:rPr>
                                <m:t>𝑻</m:t>
                              </m:r>
                            </m:e>
                            <m:sub>
                              <m:r>
                                <a:rPr lang="it-IT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Arial Unicode MS"/>
                                  <a:cs typeface="Arial Unicode MS"/>
                                </a:rPr>
                                <m:t>𝑹</m:t>
                              </m:r>
                            </m:sub>
                          </m:sSub>
                          <m:r>
                            <a:rPr lang="it-IT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Arial Unicode MS"/>
                              <a:cs typeface="Arial Unicode MS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it-IT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Arial Unicode MS"/>
                                  <a:cs typeface="Arial Unicode MS"/>
                                </a:rPr>
                              </m:ctrlPr>
                            </m:sSubPr>
                            <m:e>
                              <m:r>
                                <a:rPr lang="it-IT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Arial Unicode MS"/>
                                  <a:cs typeface="Arial Unicode MS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it-IT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Arial Unicode MS"/>
                                  <a:cs typeface="Arial Unicode MS"/>
                                </a:rPr>
                                <m:t>𝑪𝑻</m:t>
                              </m:r>
                            </m:sub>
                          </m:sSub>
                          <m:r>
                            <a:rPr lang="it-IT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Arial Unicode MS"/>
                              <a:cs typeface="Arial Unicode MS"/>
                            </a:rPr>
                            <m:t>(</m:t>
                          </m:r>
                          <m:r>
                            <a:rPr lang="it-IT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Arial Unicode MS"/>
                              <a:cs typeface="Arial Unicode MS"/>
                            </a:rPr>
                            <m:t>𝟎</m:t>
                          </m:r>
                          <m:r>
                            <a:rPr lang="it-IT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Arial Unicode MS"/>
                              <a:cs typeface="Arial Unicode MS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it-IT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mc:Choice>
        <mc:Fallback xmlns="">
          <p:sp>
            <p:nvSpPr>
              <p:cNvPr id="6" name="Rettangolo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1513663"/>
                <a:ext cx="2395015" cy="66909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Connettore 4 6"/>
          <p:cNvCxnSpPr>
            <a:endCxn id="5" idx="0"/>
          </p:cNvCxnSpPr>
          <p:nvPr/>
        </p:nvCxnSpPr>
        <p:spPr>
          <a:xfrm rot="5400000">
            <a:off x="2088233" y="2232895"/>
            <a:ext cx="635024" cy="588094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4 7"/>
          <p:cNvCxnSpPr/>
          <p:nvPr/>
        </p:nvCxnSpPr>
        <p:spPr>
          <a:xfrm flipV="1">
            <a:off x="3222599" y="1513663"/>
            <a:ext cx="1409379" cy="191710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sellaDiTesto 8"/>
          <p:cNvSpPr txBox="1"/>
          <p:nvPr/>
        </p:nvSpPr>
        <p:spPr>
          <a:xfrm>
            <a:off x="4631978" y="1317456"/>
            <a:ext cx="432048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Efficienza in condizione di emergenza</a:t>
            </a:r>
          </a:p>
          <a:p>
            <a:pPr algn="ctr"/>
            <a:endParaRPr lang="it-IT" sz="1600" dirty="0" smtClean="0">
              <a:solidFill>
                <a:schemeClr val="tx1"/>
              </a:solidFill>
              <a:latin typeface="Segoe UI" panose="020B0502040204020203" pitchFamily="34" charset="0"/>
              <a:ea typeface="Arial Unicode MS"/>
              <a:cs typeface="Segoe UI" panose="020B0502040204020203" pitchFamily="34" charset="0"/>
            </a:endParaRPr>
          </a:p>
          <a:p>
            <a:r>
              <a:rPr lang="it-IT" sz="1600" b="1" dirty="0" smtClean="0">
                <a:solidFill>
                  <a:schemeClr val="tx1"/>
                </a:solidFill>
                <a:latin typeface="Segoe UI" panose="020B0502040204020203" pitchFamily="34" charset="0"/>
                <a:ea typeface="Arial Unicode MS"/>
                <a:cs typeface="Segoe UI" panose="020B0502040204020203" pitchFamily="34" charset="0"/>
              </a:rPr>
              <a:t>Probabilità di operatività congiunta </a:t>
            </a:r>
            <a:r>
              <a:rPr lang="it-IT" sz="1600" dirty="0" smtClean="0">
                <a:solidFill>
                  <a:schemeClr val="tx1"/>
                </a:solidFill>
                <a:latin typeface="Segoe UI" panose="020B0502040204020203" pitchFamily="34" charset="0"/>
                <a:ea typeface="Arial Unicode MS"/>
                <a:cs typeface="Segoe UI" panose="020B0502040204020203" pitchFamily="34" charset="0"/>
              </a:rPr>
              <a:t>del nodo origine e del nodo di destinazione.</a:t>
            </a:r>
            <a:r>
              <a:rPr lang="it-IT" sz="1600" i="1" dirty="0">
                <a:solidFill>
                  <a:schemeClr val="tx1"/>
                </a:solidFill>
                <a:latin typeface="Segoe UI" panose="020B0502040204020203" pitchFamily="34" charset="0"/>
                <a:ea typeface="Arial Unicode MS"/>
                <a:cs typeface="Segoe UI" panose="020B0502040204020203" pitchFamily="34" charset="0"/>
              </a:rPr>
              <a:t> </a:t>
            </a:r>
            <a:endParaRPr lang="it-IT" sz="1600" i="1" dirty="0" smtClean="0">
              <a:solidFill>
                <a:schemeClr val="tx1"/>
              </a:solidFill>
              <a:latin typeface="Segoe UI" panose="020B0502040204020203" pitchFamily="34" charset="0"/>
              <a:ea typeface="Arial Unicode MS"/>
              <a:cs typeface="Segoe UI" panose="020B0502040204020203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=""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5604157" cy="1104636"/>
          </a:xfrm>
        </p:spPr>
        <p:txBody>
          <a:bodyPr>
            <a:noAutofit/>
          </a:bodyPr>
          <a:lstStyle/>
          <a:p>
            <a:r>
              <a:rPr lang="it-IT" dirty="0" smtClean="0"/>
              <a:t>Indice di Operatività del Contesto Territoriale (IOCT)</a:t>
            </a:r>
            <a:endParaRPr lang="it-IT" dirty="0"/>
          </a:p>
        </p:txBody>
      </p:sp>
      <p:sp>
        <p:nvSpPr>
          <p:cNvPr id="22" name="Rettangolo 21"/>
          <p:cNvSpPr/>
          <p:nvPr/>
        </p:nvSpPr>
        <p:spPr>
          <a:xfrm>
            <a:off x="5940152" y="2548916"/>
            <a:ext cx="2908274" cy="304698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it-IT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Efficienza</a:t>
            </a: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 espressa in </a:t>
            </a:r>
            <a:r>
              <a:rPr lang="it-IT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termini di «</a:t>
            </a:r>
            <a:r>
              <a:rPr lang="it-IT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variazione </a:t>
            </a:r>
            <a:r>
              <a:rPr lang="it-IT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di </a:t>
            </a:r>
            <a:r>
              <a:rPr lang="it-IT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lunghezza» </a:t>
            </a:r>
            <a:r>
              <a:rPr lang="it-IT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del </a:t>
            </a:r>
            <a:r>
              <a:rPr lang="it-IT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percorso </a:t>
            </a:r>
            <a:r>
              <a:rPr lang="it-IT" sz="1600" dirty="0">
                <a:latin typeface="Segoe UI" panose="020B0502040204020203" pitchFamily="34" charset="0"/>
                <a:ea typeface="Arial Unicode MS"/>
                <a:cs typeface="Segoe UI" panose="020B0502040204020203" pitchFamily="34" charset="0"/>
              </a:rPr>
              <a:t>fra nodo origine e nodo di destinazione</a:t>
            </a:r>
            <a:r>
              <a:rPr lang="it-IT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in funzione dell’occorrenza </a:t>
            </a:r>
            <a:r>
              <a:rPr lang="it-IT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di eventuali «perturbazioni», quali:</a:t>
            </a:r>
            <a:endParaRPr lang="it-IT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it-IT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frane e liquefazioni </a:t>
            </a:r>
            <a:endParaRPr lang="it-IT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Tx/>
              <a:buChar char="-"/>
            </a:pPr>
            <a:r>
              <a:rPr lang="it-IT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ingombri </a:t>
            </a: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di macerie dovuti a crolli di edifici </a:t>
            </a:r>
            <a:r>
              <a:rPr lang="it-IT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interferenti</a:t>
            </a:r>
          </a:p>
          <a:p>
            <a:pPr marL="285750" indent="-285750">
              <a:buFontTx/>
              <a:buChar char="-"/>
            </a:pP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a</a:t>
            </a:r>
            <a:r>
              <a:rPr lang="it-IT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lluvioni e allagamenti…</a:t>
            </a:r>
            <a:endParaRPr lang="it-IT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5" name="Gruppo 24"/>
          <p:cNvGrpSpPr/>
          <p:nvPr/>
        </p:nvGrpSpPr>
        <p:grpSpPr>
          <a:xfrm>
            <a:off x="3419872" y="3217540"/>
            <a:ext cx="2360293" cy="2272774"/>
            <a:chOff x="4057779" y="2788167"/>
            <a:chExt cx="2170405" cy="2089927"/>
          </a:xfrm>
        </p:grpSpPr>
        <p:pic>
          <p:nvPicPr>
            <p:cNvPr id="17" name="Immagine 16"/>
            <p:cNvPicPr>
              <a:picLocks noChangeAspect="1"/>
            </p:cNvPicPr>
            <p:nvPr/>
          </p:nvPicPr>
          <p:blipFill rotWithShape="1">
            <a:blip r:embed="rId3"/>
            <a:srcRect r="57118" b="7818"/>
            <a:stretch/>
          </p:blipFill>
          <p:spPr>
            <a:xfrm>
              <a:off x="4057779" y="2788167"/>
              <a:ext cx="2115622" cy="2089927"/>
            </a:xfrm>
            <a:prstGeom prst="rect">
              <a:avLst/>
            </a:prstGeom>
          </p:spPr>
        </p:pic>
        <p:sp>
          <p:nvSpPr>
            <p:cNvPr id="24" name="Rettangolo 23"/>
            <p:cNvSpPr/>
            <p:nvPr/>
          </p:nvSpPr>
          <p:spPr>
            <a:xfrm>
              <a:off x="6084168" y="2788167"/>
              <a:ext cx="144016" cy="21334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199031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2"/>
          <p:cNvSpPr>
            <a:spLocks noGrp="1"/>
          </p:cNvSpPr>
          <p:nvPr>
            <p:ph sz="half" idx="1"/>
          </p:nvPr>
        </p:nvSpPr>
        <p:spPr>
          <a:xfrm>
            <a:off x="0" y="1371104"/>
            <a:ext cx="2376264" cy="4366716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</a:pPr>
            <a:r>
              <a:rPr lang="it-IT" sz="1200" b="1" dirty="0" smtClean="0"/>
              <a:t>Valutazione della pericolosità sismica di base del Contesto Territoriale </a:t>
            </a:r>
            <a:r>
              <a:rPr lang="it-IT" sz="1200" dirty="0" smtClean="0"/>
              <a:t>in esame.</a:t>
            </a:r>
            <a:br>
              <a:rPr lang="it-IT" sz="1200" dirty="0" smtClean="0"/>
            </a:br>
            <a:endParaRPr lang="it-IT" sz="600" dirty="0" smtClean="0"/>
          </a:p>
          <a:p>
            <a:pPr>
              <a:buFont typeface="Wingdings" pitchFamily="2" charset="2"/>
              <a:buChar char="§"/>
            </a:pPr>
            <a:r>
              <a:rPr lang="it-IT" sz="1200" b="1" dirty="0" smtClean="0"/>
              <a:t>Caratterizzazione geologica </a:t>
            </a:r>
            <a:r>
              <a:rPr lang="it-IT" sz="1200" dirty="0" smtClean="0"/>
              <a:t>dell’area in studio, per l’individuazione delle aree suscettibili di amplificazione del moto sismico, delle aree suscettibili di frana di scivolamento o crollo, delle aree suscettibili di liquefazione.</a:t>
            </a:r>
            <a:r>
              <a:rPr lang="it-IT" sz="1400" dirty="0" smtClean="0"/>
              <a:t/>
            </a:r>
            <a:br>
              <a:rPr lang="it-IT" sz="1400" dirty="0" smtClean="0"/>
            </a:br>
            <a:endParaRPr lang="it-IT" sz="1400" dirty="0" smtClean="0"/>
          </a:p>
          <a:p>
            <a:pPr marL="0" indent="0">
              <a:buNone/>
            </a:pPr>
            <a:endParaRPr lang="it-IT" sz="1400" dirty="0"/>
          </a:p>
          <a:p>
            <a:pPr marL="0" indent="0">
              <a:buNone/>
            </a:pPr>
            <a:endParaRPr lang="it-IT" sz="14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58000" y="1446152"/>
            <a:ext cx="6718494" cy="383102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176" y="1345332"/>
            <a:ext cx="1401728" cy="1584176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6908103" y="3865612"/>
            <a:ext cx="1008112" cy="18466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r"/>
            <a:r>
              <a:rPr lang="it-IT" sz="600" dirty="0">
                <a:latin typeface="Segoue UI"/>
              </a:rPr>
              <a:t>Mappa delle V</a:t>
            </a:r>
            <a:r>
              <a:rPr lang="it-IT" sz="600" baseline="-25000" dirty="0">
                <a:latin typeface="Segoue UI"/>
              </a:rPr>
              <a:t>s,30</a:t>
            </a:r>
          </a:p>
        </p:txBody>
      </p:sp>
      <p:sp>
        <p:nvSpPr>
          <p:cNvPr id="5" name="Rettangolo 4"/>
          <p:cNvSpPr/>
          <p:nvPr/>
        </p:nvSpPr>
        <p:spPr>
          <a:xfrm>
            <a:off x="6908103" y="3865612"/>
            <a:ext cx="216024" cy="184666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/>
          <p:cNvSpPr txBox="1"/>
          <p:nvPr/>
        </p:nvSpPr>
        <p:spPr>
          <a:xfrm>
            <a:off x="5671226" y="4879549"/>
            <a:ext cx="1274604" cy="18466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r"/>
            <a:r>
              <a:rPr lang="it-IT" sz="600" dirty="0">
                <a:latin typeface="Segoue UI"/>
              </a:rPr>
              <a:t>Aree suscettibili di frana</a:t>
            </a:r>
            <a:endParaRPr lang="it-IT" sz="600" baseline="-25000" dirty="0">
              <a:latin typeface="Segoue UI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5671226" y="4879549"/>
            <a:ext cx="216024" cy="184666"/>
          </a:xfrm>
          <a:prstGeom prst="rect">
            <a:avLst/>
          </a:prstGeom>
          <a:solidFill>
            <a:srgbClr val="FFAB57">
              <a:alpha val="60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7016115" y="2497460"/>
            <a:ext cx="1429390" cy="18466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r"/>
            <a:r>
              <a:rPr lang="it-IT" sz="600" dirty="0">
                <a:latin typeface="Segoue UI"/>
              </a:rPr>
              <a:t>Aree suscettibili di liquefazione</a:t>
            </a:r>
            <a:endParaRPr lang="it-IT" sz="600" baseline="-25000" dirty="0">
              <a:latin typeface="Segoue UI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7016115" y="2497460"/>
            <a:ext cx="216024" cy="184666"/>
          </a:xfrm>
          <a:prstGeom prst="rect">
            <a:avLst/>
          </a:prstGeom>
          <a:solidFill>
            <a:schemeClr val="accent3">
              <a:lumMod val="75000"/>
              <a:alpha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Title 1">
            <a:extLst>
              <a:ext uri="{FF2B5EF4-FFF2-40B4-BE49-F238E27FC236}">
                <a16:creationId xmlns=""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>Studio pilota:</a:t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Contesto Territoriale di Cariati</a:t>
            </a:r>
            <a:endParaRPr lang="it-IT" dirty="0">
              <a:solidFill>
                <a:schemeClr val="accent1"/>
              </a:solidFill>
            </a:endParaRPr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 rotWithShape="1">
          <a:blip r:embed="rId5"/>
          <a:srcRect l="19987" r="60028"/>
          <a:stretch/>
        </p:blipFill>
        <p:spPr>
          <a:xfrm>
            <a:off x="8275680" y="654152"/>
            <a:ext cx="754793" cy="716952"/>
          </a:xfrm>
          <a:prstGeom prst="rect">
            <a:avLst/>
          </a:prstGeom>
        </p:spPr>
      </p:pic>
      <p:pic>
        <p:nvPicPr>
          <p:cNvPr id="17" name="Immagine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6" t="8248" r="616"/>
          <a:stretch/>
        </p:blipFill>
        <p:spPr>
          <a:xfrm>
            <a:off x="1331640" y="4513684"/>
            <a:ext cx="1206797" cy="113251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1" name="CasellaDiTesto 10"/>
          <p:cNvSpPr txBox="1"/>
          <p:nvPr/>
        </p:nvSpPr>
        <p:spPr>
          <a:xfrm>
            <a:off x="6442418" y="1087965"/>
            <a:ext cx="1706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b="1" i="1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Software</a:t>
            </a:r>
            <a:r>
              <a:rPr lang="it-IT" sz="900" b="1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sz="1400" b="1" i="1" dirty="0" err="1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SoftIOCT</a:t>
            </a:r>
            <a:endParaRPr lang="it-IT" sz="14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34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58000" y="1446152"/>
            <a:ext cx="6730539" cy="383102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0" y="1129308"/>
            <a:ext cx="2268555" cy="4585692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buNone/>
            </a:pPr>
            <a:endParaRPr lang="it-IT" sz="1400" dirty="0" smtClean="0"/>
          </a:p>
          <a:p>
            <a:pPr>
              <a:buFont typeface="Wingdings" pitchFamily="2" charset="2"/>
              <a:buChar char="§"/>
            </a:pPr>
            <a:r>
              <a:rPr lang="it-IT" sz="1200" b="1" dirty="0" smtClean="0"/>
              <a:t>Costruzione del grafo</a:t>
            </a:r>
            <a:r>
              <a:rPr lang="it-IT" sz="1200" dirty="0" smtClean="0"/>
              <a:t> </a:t>
            </a:r>
            <a:r>
              <a:rPr lang="it-IT" sz="1200" b="1" dirty="0" smtClean="0"/>
              <a:t>del sistema di gestione dell’emergenza</a:t>
            </a:r>
            <a:r>
              <a:rPr lang="it-IT" sz="1200" dirty="0" smtClean="0"/>
              <a:t>,</a:t>
            </a:r>
            <a:r>
              <a:rPr lang="it-IT" sz="1200" b="1" dirty="0" smtClean="0"/>
              <a:t> </a:t>
            </a:r>
            <a:r>
              <a:rPr lang="it-IT" sz="1200" dirty="0" smtClean="0"/>
              <a:t>composto da una rete di segmenti (che rappresentano le infrastrutture di accessibilità e connessione), dai </a:t>
            </a:r>
            <a:r>
              <a:rPr lang="it-IT" sz="1200" b="1" dirty="0" smtClean="0"/>
              <a:t>nodi primari</a:t>
            </a:r>
            <a:r>
              <a:rPr lang="it-IT" sz="1200" dirty="0" smtClean="0"/>
              <a:t> (edifici strategici, le aree di emergenza) e dai </a:t>
            </a:r>
            <a:r>
              <a:rPr lang="it-IT" sz="1200" b="1" dirty="0" smtClean="0"/>
              <a:t>nodi secondari</a:t>
            </a:r>
            <a:r>
              <a:rPr lang="it-IT" sz="1200" dirty="0" smtClean="0"/>
              <a:t> (intersezioni).</a:t>
            </a:r>
            <a:br>
              <a:rPr lang="it-IT" sz="1200" dirty="0" smtClean="0"/>
            </a:br>
            <a:endParaRPr lang="it-IT" sz="1200" dirty="0" smtClean="0"/>
          </a:p>
          <a:p>
            <a:pPr>
              <a:buFont typeface="Wingdings" pitchFamily="2" charset="2"/>
              <a:buChar char="§"/>
            </a:pPr>
            <a:r>
              <a:rPr lang="it-IT" sz="1200" b="1" dirty="0" smtClean="0"/>
              <a:t>Individuazione delle unità strutturali interferenti </a:t>
            </a:r>
            <a:r>
              <a:rPr lang="it-IT" sz="1200" dirty="0" smtClean="0"/>
              <a:t>sulle infrastrutture e sulle aree di emergenza. Questi dati derivano dai dati delle CLE comunali del Contesto Territoriale.</a:t>
            </a:r>
            <a:r>
              <a:rPr lang="it-IT" sz="1400" dirty="0"/>
              <a:t/>
            </a:r>
            <a:br>
              <a:rPr lang="it-IT" sz="1400" dirty="0"/>
            </a:br>
            <a:endParaRPr lang="it-IT" sz="1400" dirty="0"/>
          </a:p>
          <a:p>
            <a:pPr marL="0" indent="0">
              <a:buNone/>
            </a:pPr>
            <a:endParaRPr lang="it-IT" sz="1400" dirty="0"/>
          </a:p>
          <a:p>
            <a:pPr marL="0" indent="0">
              <a:buNone/>
            </a:pPr>
            <a:endParaRPr lang="it-IT" sz="14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2363545" y="4277764"/>
            <a:ext cx="1027180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r"/>
            <a:r>
              <a:rPr lang="it-IT" sz="600" dirty="0">
                <a:latin typeface="Segoue UI"/>
              </a:rPr>
              <a:t>Aree di emergenza</a:t>
            </a:r>
          </a:p>
        </p:txBody>
      </p:sp>
      <p:sp>
        <p:nvSpPr>
          <p:cNvPr id="5" name="Rettangolo 4"/>
          <p:cNvSpPr/>
          <p:nvPr/>
        </p:nvSpPr>
        <p:spPr>
          <a:xfrm>
            <a:off x="2363545" y="4277764"/>
            <a:ext cx="220110" cy="184666"/>
          </a:xfrm>
          <a:prstGeom prst="rect">
            <a:avLst/>
          </a:prstGeom>
          <a:solidFill>
            <a:srgbClr val="0FBD38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/>
          <p:cNvSpPr txBox="1"/>
          <p:nvPr/>
        </p:nvSpPr>
        <p:spPr>
          <a:xfrm>
            <a:off x="5402301" y="3632123"/>
            <a:ext cx="1027180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r"/>
            <a:r>
              <a:rPr lang="it-IT" sz="600" dirty="0">
                <a:latin typeface="Segoue UI"/>
              </a:rPr>
              <a:t>Edifici Strategici</a:t>
            </a:r>
          </a:p>
        </p:txBody>
      </p:sp>
      <p:sp>
        <p:nvSpPr>
          <p:cNvPr id="7" name="Rettangolo 6"/>
          <p:cNvSpPr/>
          <p:nvPr/>
        </p:nvSpPr>
        <p:spPr>
          <a:xfrm>
            <a:off x="5402301" y="3632123"/>
            <a:ext cx="220110" cy="184666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4394189" y="1831923"/>
            <a:ext cx="807070" cy="18466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r"/>
            <a:r>
              <a:rPr lang="it-IT" sz="600" dirty="0">
                <a:latin typeface="Segoue UI"/>
              </a:rPr>
              <a:t>Nodi della rete</a:t>
            </a:r>
            <a:endParaRPr lang="it-IT" sz="600" baseline="-25000" dirty="0">
              <a:latin typeface="Segoue UI"/>
            </a:endParaRPr>
          </a:p>
        </p:txBody>
      </p:sp>
      <p:sp>
        <p:nvSpPr>
          <p:cNvPr id="9" name="Ovale 8"/>
          <p:cNvSpPr/>
          <p:nvPr/>
        </p:nvSpPr>
        <p:spPr>
          <a:xfrm>
            <a:off x="4476967" y="1882994"/>
            <a:ext cx="62396" cy="72008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6914469" y="3228686"/>
            <a:ext cx="1027180" cy="18466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r"/>
            <a:r>
              <a:rPr lang="it-IT" sz="600" dirty="0">
                <a:latin typeface="Segoue UI"/>
              </a:rPr>
              <a:t>Edifici interferenti</a:t>
            </a:r>
            <a:endParaRPr lang="it-IT" sz="600" baseline="-25000" dirty="0">
              <a:latin typeface="Segoue UI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6986477" y="3249253"/>
            <a:ext cx="146740" cy="45719"/>
          </a:xfrm>
          <a:prstGeom prst="rect">
            <a:avLst/>
          </a:prstGeom>
          <a:solidFill>
            <a:srgbClr val="CC34AF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/>
          <p:cNvSpPr/>
          <p:nvPr/>
        </p:nvSpPr>
        <p:spPr>
          <a:xfrm rot="5400000">
            <a:off x="7051231" y="3302228"/>
            <a:ext cx="87877" cy="73370"/>
          </a:xfrm>
          <a:prstGeom prst="rect">
            <a:avLst/>
          </a:prstGeom>
          <a:solidFill>
            <a:srgbClr val="CC34AF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/>
          <p:cNvSpPr/>
          <p:nvPr/>
        </p:nvSpPr>
        <p:spPr>
          <a:xfrm rot="7238662">
            <a:off x="6950701" y="3307114"/>
            <a:ext cx="74139" cy="73368"/>
          </a:xfrm>
          <a:prstGeom prst="rect">
            <a:avLst/>
          </a:prstGeom>
          <a:solidFill>
            <a:srgbClr val="CC34AF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4460864" y="2891718"/>
            <a:ext cx="970316" cy="18466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r"/>
            <a:r>
              <a:rPr lang="it-IT" sz="600" dirty="0">
                <a:latin typeface="Segoue UI"/>
              </a:rPr>
              <a:t>Segmenti stradali</a:t>
            </a:r>
            <a:endParaRPr lang="it-IT" sz="600" baseline="-25000" dirty="0">
              <a:latin typeface="Segoue UI"/>
            </a:endParaRPr>
          </a:p>
        </p:txBody>
      </p:sp>
      <p:cxnSp>
        <p:nvCxnSpPr>
          <p:cNvPr id="15" name="Connettore 1 14"/>
          <p:cNvCxnSpPr/>
          <p:nvPr/>
        </p:nvCxnSpPr>
        <p:spPr>
          <a:xfrm>
            <a:off x="4508165" y="2984051"/>
            <a:ext cx="163246" cy="0"/>
          </a:xfrm>
          <a:prstGeom prst="line">
            <a:avLst/>
          </a:prstGeom>
          <a:ln w="38100">
            <a:solidFill>
              <a:srgbClr val="FFAB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=""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>Studio pilota:</a:t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Contesto Territoriale di Cariati</a:t>
            </a:r>
            <a:endParaRPr lang="it-IT" dirty="0">
              <a:solidFill>
                <a:schemeClr val="accent1"/>
              </a:solidFill>
            </a:endParaRPr>
          </a:p>
        </p:txBody>
      </p:sp>
      <p:pic>
        <p:nvPicPr>
          <p:cNvPr id="20" name="Immagine 19"/>
          <p:cNvPicPr>
            <a:picLocks noChangeAspect="1"/>
          </p:cNvPicPr>
          <p:nvPr/>
        </p:nvPicPr>
        <p:blipFill rotWithShape="1">
          <a:blip r:embed="rId4"/>
          <a:srcRect l="39809" r="40369" b="2294"/>
          <a:stretch/>
        </p:blipFill>
        <p:spPr>
          <a:xfrm>
            <a:off x="8287859" y="647443"/>
            <a:ext cx="748637" cy="700505"/>
          </a:xfrm>
          <a:prstGeom prst="rect">
            <a:avLst/>
          </a:prstGeom>
        </p:spPr>
      </p:pic>
      <p:sp>
        <p:nvSpPr>
          <p:cNvPr id="18" name="CasellaDiTesto 17"/>
          <p:cNvSpPr txBox="1"/>
          <p:nvPr/>
        </p:nvSpPr>
        <p:spPr>
          <a:xfrm>
            <a:off x="6442418" y="1087965"/>
            <a:ext cx="1706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b="1" i="1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Software</a:t>
            </a:r>
            <a:r>
              <a:rPr lang="it-IT" sz="900" b="1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sz="1400" b="1" i="1" dirty="0" err="1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SoftIOCT</a:t>
            </a:r>
            <a:endParaRPr lang="it-IT" sz="14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33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contenuto 2"/>
          <p:cNvSpPr>
            <a:spLocks noGrp="1"/>
          </p:cNvSpPr>
          <p:nvPr>
            <p:ph sz="half" idx="1"/>
          </p:nvPr>
        </p:nvSpPr>
        <p:spPr>
          <a:xfrm>
            <a:off x="0" y="1353654"/>
            <a:ext cx="2376264" cy="4361346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spcAft>
                <a:spcPts val="1200"/>
              </a:spcAft>
              <a:buFont typeface="Wingdings" pitchFamily="2" charset="2"/>
              <a:buChar char="§"/>
            </a:pPr>
            <a:r>
              <a:rPr lang="it-IT" sz="1200" dirty="0" smtClean="0"/>
              <a:t>Per ciascuno degli oggetti costituenti il sistema di gestione dell’emergenza si utilizza un approccio basato sull’impiego di </a:t>
            </a:r>
            <a:r>
              <a:rPr lang="it-IT" sz="1200" b="1" dirty="0" smtClean="0"/>
              <a:t>curve di fragilità</a:t>
            </a:r>
            <a:r>
              <a:rPr lang="it-IT" sz="1200" dirty="0" smtClean="0"/>
              <a:t>, per valutare la loro </a:t>
            </a:r>
            <a:r>
              <a:rPr lang="it-IT" sz="1200" b="1" dirty="0" smtClean="0"/>
              <a:t>vulnerabilità</a:t>
            </a:r>
            <a:r>
              <a:rPr lang="it-IT" sz="1200" dirty="0" smtClean="0"/>
              <a:t>.</a:t>
            </a:r>
            <a:br>
              <a:rPr lang="it-IT" sz="1200" dirty="0" smtClean="0"/>
            </a:br>
            <a:r>
              <a:rPr lang="it-IT" sz="1200" dirty="0" smtClean="0"/>
              <a:t>Nel caso in esame, per gli edifici strategici sono state usate curve di letteratura.</a:t>
            </a:r>
          </a:p>
          <a:p>
            <a:pPr>
              <a:buFont typeface="Wingdings" pitchFamily="2" charset="2"/>
              <a:buChar char="§"/>
            </a:pPr>
            <a:r>
              <a:rPr lang="it-IT" sz="1200" b="1" dirty="0" smtClean="0"/>
              <a:t>Nei prossimi mesi </a:t>
            </a:r>
            <a:r>
              <a:rPr lang="it-IT" sz="1200" b="1" dirty="0"/>
              <a:t>saranno </a:t>
            </a:r>
            <a:r>
              <a:rPr lang="it-IT" sz="1200" b="1" dirty="0" smtClean="0"/>
              <a:t>realizzate curve </a:t>
            </a:r>
            <a:r>
              <a:rPr lang="it-IT" sz="1200" b="1" dirty="0"/>
              <a:t>di fragilità «ah hoc</a:t>
            </a:r>
            <a:r>
              <a:rPr lang="it-IT" sz="1200" b="1" dirty="0" smtClean="0"/>
              <a:t>»</a:t>
            </a:r>
            <a:r>
              <a:rPr lang="it-IT" sz="1200" dirty="0" smtClean="0"/>
              <a:t>, costruite </a:t>
            </a:r>
            <a:r>
              <a:rPr lang="it-IT" sz="1200" dirty="0"/>
              <a:t>secondo la metodologia sviluppata internamente al progetto e basata su </a:t>
            </a:r>
            <a:r>
              <a:rPr lang="it-IT" sz="1200" b="1" dirty="0"/>
              <a:t>misure </a:t>
            </a:r>
            <a:r>
              <a:rPr lang="it-IT" sz="1200" b="1" dirty="0" smtClean="0"/>
              <a:t>di vibrazioni ambientali sugli edifici </a:t>
            </a:r>
            <a:r>
              <a:rPr lang="it-IT" sz="1200" dirty="0" smtClean="0"/>
              <a:t>(</a:t>
            </a:r>
            <a:r>
              <a:rPr lang="it-IT" sz="1200" b="1" dirty="0" smtClean="0"/>
              <a:t>metodologia SMAV</a:t>
            </a:r>
            <a:r>
              <a:rPr lang="it-IT" sz="1200" dirty="0" smtClean="0"/>
              <a:t>).</a:t>
            </a:r>
            <a:endParaRPr lang="it-IT" sz="1200" dirty="0"/>
          </a:p>
          <a:p>
            <a:pPr>
              <a:buFont typeface="Wingdings" pitchFamily="2" charset="2"/>
              <a:buChar char="§"/>
            </a:pPr>
            <a:endParaRPr lang="it-IT" sz="1200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58000" y="1447200"/>
            <a:ext cx="6718494" cy="3830414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2392818" y="1492913"/>
            <a:ext cx="1530000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r"/>
            <a:r>
              <a:rPr lang="it-IT" sz="1000" dirty="0">
                <a:latin typeface="Segoue UI"/>
              </a:rPr>
              <a:t>Aree di emergenza</a:t>
            </a:r>
          </a:p>
        </p:txBody>
      </p:sp>
      <p:sp>
        <p:nvSpPr>
          <p:cNvPr id="8" name="Rettangolo 7"/>
          <p:cNvSpPr/>
          <p:nvPr/>
        </p:nvSpPr>
        <p:spPr>
          <a:xfrm>
            <a:off x="2392818" y="1492912"/>
            <a:ext cx="288032" cy="246221"/>
          </a:xfrm>
          <a:prstGeom prst="rect">
            <a:avLst/>
          </a:prstGeom>
          <a:solidFill>
            <a:srgbClr val="0FBD38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4610372" y="3568437"/>
            <a:ext cx="16178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r"/>
            <a:r>
              <a:rPr lang="it-IT" sz="1000" dirty="0">
                <a:latin typeface="Segoue UI"/>
              </a:rPr>
              <a:t>Edifici Strategici</a:t>
            </a:r>
          </a:p>
        </p:txBody>
      </p:sp>
      <p:sp>
        <p:nvSpPr>
          <p:cNvPr id="10" name="Rettangolo 9"/>
          <p:cNvSpPr/>
          <p:nvPr/>
        </p:nvSpPr>
        <p:spPr>
          <a:xfrm>
            <a:off x="4610372" y="3568436"/>
            <a:ext cx="288032" cy="246221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7416496" y="1526908"/>
            <a:ext cx="1620000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r"/>
            <a:r>
              <a:rPr lang="it-IT" sz="1000" dirty="0">
                <a:latin typeface="Segoue UI"/>
              </a:rPr>
              <a:t>Edifici interferenti</a:t>
            </a:r>
            <a:endParaRPr lang="it-IT" sz="1000" baseline="-25000" dirty="0">
              <a:latin typeface="Segoue UI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7488504" y="1570305"/>
            <a:ext cx="144016" cy="45719"/>
          </a:xfrm>
          <a:prstGeom prst="rect">
            <a:avLst/>
          </a:prstGeom>
          <a:solidFill>
            <a:srgbClr val="CC34AF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/>
          <p:cNvSpPr/>
          <p:nvPr/>
        </p:nvSpPr>
        <p:spPr>
          <a:xfrm rot="5400000">
            <a:off x="7552578" y="1623959"/>
            <a:ext cx="87875" cy="72008"/>
          </a:xfrm>
          <a:prstGeom prst="rect">
            <a:avLst/>
          </a:prstGeom>
          <a:solidFill>
            <a:srgbClr val="CC34AF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13"/>
          <p:cNvSpPr/>
          <p:nvPr/>
        </p:nvSpPr>
        <p:spPr>
          <a:xfrm rot="7238662">
            <a:off x="7452143" y="1628500"/>
            <a:ext cx="74139" cy="72006"/>
          </a:xfrm>
          <a:prstGeom prst="rect">
            <a:avLst/>
          </a:prstGeom>
          <a:solidFill>
            <a:srgbClr val="CC34AF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/>
          <p:cNvSpPr txBox="1"/>
          <p:nvPr/>
        </p:nvSpPr>
        <p:spPr>
          <a:xfrm>
            <a:off x="2394450" y="1785195"/>
            <a:ext cx="1528368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r"/>
            <a:r>
              <a:rPr lang="it-IT" sz="1000" dirty="0">
                <a:latin typeface="Segoue UI"/>
              </a:rPr>
              <a:t>Segmenti stradali</a:t>
            </a:r>
            <a:endParaRPr lang="it-IT" sz="1000" baseline="-25000" dirty="0">
              <a:latin typeface="Segoue UI"/>
            </a:endParaRPr>
          </a:p>
        </p:txBody>
      </p:sp>
      <p:cxnSp>
        <p:nvCxnSpPr>
          <p:cNvPr id="16" name="Connettore 1 15"/>
          <p:cNvCxnSpPr/>
          <p:nvPr/>
        </p:nvCxnSpPr>
        <p:spPr>
          <a:xfrm flipV="1">
            <a:off x="2451202" y="1906415"/>
            <a:ext cx="247479" cy="1890"/>
          </a:xfrm>
          <a:prstGeom prst="line">
            <a:avLst/>
          </a:prstGeom>
          <a:ln w="76200">
            <a:solidFill>
              <a:srgbClr val="FFAB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528" y="3849557"/>
            <a:ext cx="1621424" cy="124589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496" y="1814940"/>
            <a:ext cx="1620000" cy="134672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450" y="2060368"/>
            <a:ext cx="1529478" cy="9489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449" y="3037942"/>
            <a:ext cx="1528370" cy="12234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CasellaDiTesto 20"/>
          <p:cNvSpPr txBox="1"/>
          <p:nvPr/>
        </p:nvSpPr>
        <p:spPr>
          <a:xfrm>
            <a:off x="5419278" y="4602424"/>
            <a:ext cx="722673" cy="27699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600" dirty="0">
                <a:latin typeface="Segoue UI"/>
              </a:rPr>
              <a:t>Stato Limite Operatività</a:t>
            </a:r>
            <a:endParaRPr lang="it-IT" sz="600" baseline="-25000" dirty="0">
              <a:latin typeface="Segoue UI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8226496" y="2628380"/>
            <a:ext cx="722673" cy="27699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600" dirty="0">
                <a:latin typeface="Segoue UI"/>
              </a:rPr>
              <a:t>Stato Limite Collasso</a:t>
            </a:r>
            <a:endParaRPr lang="it-IT" sz="600" baseline="-25000" dirty="0">
              <a:latin typeface="Segoue UI"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3137861" y="2417905"/>
            <a:ext cx="699504" cy="36933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600" dirty="0">
                <a:latin typeface="Segoue UI"/>
              </a:rPr>
              <a:t>Liquefazione / Frana scivolamento</a:t>
            </a:r>
            <a:endParaRPr lang="it-IT" sz="600" baseline="-25000" dirty="0">
              <a:latin typeface="Segoue UI"/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3159189" y="3832808"/>
            <a:ext cx="699504" cy="18466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600" dirty="0">
                <a:latin typeface="Segoue UI"/>
              </a:rPr>
              <a:t>Frana crollo</a:t>
            </a:r>
            <a:endParaRPr lang="it-IT" sz="600" baseline="-25000" dirty="0">
              <a:latin typeface="Segoue UI"/>
            </a:endParaRPr>
          </a:p>
        </p:txBody>
      </p:sp>
      <p:pic>
        <p:nvPicPr>
          <p:cNvPr id="27" name="Immagine 26"/>
          <p:cNvPicPr>
            <a:picLocks noChangeAspect="1"/>
          </p:cNvPicPr>
          <p:nvPr/>
        </p:nvPicPr>
        <p:blipFill rotWithShape="1">
          <a:blip r:embed="rId7"/>
          <a:srcRect l="59551" r="20707"/>
          <a:stretch/>
        </p:blipFill>
        <p:spPr>
          <a:xfrm>
            <a:off x="8287200" y="648000"/>
            <a:ext cx="745616" cy="716952"/>
          </a:xfrm>
          <a:prstGeom prst="rect">
            <a:avLst/>
          </a:prstGeom>
        </p:spPr>
      </p:pic>
      <p:sp>
        <p:nvSpPr>
          <p:cNvPr id="28" name="Title 1">
            <a:extLst>
              <a:ext uri="{FF2B5EF4-FFF2-40B4-BE49-F238E27FC236}">
                <a16:creationId xmlns=""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>Studio pilota:</a:t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Contesto Territoriale di Cariati</a:t>
            </a: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6442418" y="1087965"/>
            <a:ext cx="1706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b="1" i="1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Software</a:t>
            </a:r>
            <a:r>
              <a:rPr lang="it-IT" sz="900" b="1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sz="1400" b="1" i="1" dirty="0" err="1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SoftIOCT</a:t>
            </a:r>
            <a:endParaRPr lang="it-IT" sz="14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43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278200" y="4729708"/>
            <a:ext cx="8640959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it-IT" dirty="0" smtClean="0">
                <a:latin typeface="Segoe UI" panose="020B0502040204020203" pitchFamily="34" charset="0"/>
                <a:cs typeface="Segoe UI" panose="020B0502040204020203" pitchFamily="34" charset="0"/>
              </a:rPr>
              <a:t>In termini di </a:t>
            </a:r>
            <a:r>
              <a:rPr lang="it-IT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supporto alle decisioni</a:t>
            </a:r>
            <a:r>
              <a:rPr lang="it-IT" dirty="0" smtClean="0">
                <a:latin typeface="Segoe UI" panose="020B0502040204020203" pitchFamily="34" charset="0"/>
                <a:cs typeface="Segoe UI" panose="020B0502040204020203" pitchFamily="34" charset="0"/>
              </a:rPr>
              <a:t>, l’</a:t>
            </a:r>
            <a:r>
              <a:rPr lang="it-IT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operatività</a:t>
            </a:r>
            <a:r>
              <a:rPr lang="it-IT" dirty="0" smtClean="0">
                <a:latin typeface="Segoe UI" panose="020B0502040204020203" pitchFamily="34" charset="0"/>
                <a:cs typeface="Segoe UI" panose="020B0502040204020203" pitchFamily="34" charset="0"/>
              </a:rPr>
              <a:t> può essere espressa </a:t>
            </a:r>
            <a:r>
              <a:rPr lang="it-IT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come </a:t>
            </a:r>
            <a:r>
              <a:rPr lang="it-IT" b="1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performance</a:t>
            </a:r>
            <a:r>
              <a:rPr lang="it-IT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 dei singoli «elementi» </a:t>
            </a:r>
            <a:r>
              <a:rPr lang="it-IT" dirty="0" smtClean="0">
                <a:latin typeface="Segoe UI" panose="020B0502040204020203" pitchFamily="34" charset="0"/>
                <a:cs typeface="Segoe UI" panose="020B0502040204020203" pitchFamily="34" charset="0"/>
              </a:rPr>
              <a:t>e </a:t>
            </a:r>
            <a:r>
              <a:rPr lang="it-IT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delle singole «componenti» del sistema strutturale di gestione dell’emergenza.</a:t>
            </a:r>
            <a:endParaRPr lang="it-IT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172" y="1201316"/>
            <a:ext cx="3788292" cy="338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itle 1">
            <a:extLst>
              <a:ext uri="{FF2B5EF4-FFF2-40B4-BE49-F238E27FC236}">
                <a16:creationId xmlns=""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>Studio pilota:</a:t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Contesto Territoriale di Cariati</a:t>
            </a: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16" name="Figura a mano libera 15"/>
          <p:cNvSpPr/>
          <p:nvPr/>
        </p:nvSpPr>
        <p:spPr>
          <a:xfrm>
            <a:off x="5665087" y="1461912"/>
            <a:ext cx="2275840" cy="2941320"/>
          </a:xfrm>
          <a:custGeom>
            <a:avLst/>
            <a:gdLst>
              <a:gd name="connsiteX0" fmla="*/ 0 w 2275840"/>
              <a:gd name="connsiteY0" fmla="*/ 726440 h 2941320"/>
              <a:gd name="connsiteX1" fmla="*/ 1229360 w 2275840"/>
              <a:gd name="connsiteY1" fmla="*/ 0 h 2941320"/>
              <a:gd name="connsiteX2" fmla="*/ 2275840 w 2275840"/>
              <a:gd name="connsiteY2" fmla="*/ 838200 h 2941320"/>
              <a:gd name="connsiteX3" fmla="*/ 2133600 w 2275840"/>
              <a:gd name="connsiteY3" fmla="*/ 1945640 h 2941320"/>
              <a:gd name="connsiteX4" fmla="*/ 1188720 w 2275840"/>
              <a:gd name="connsiteY4" fmla="*/ 2941320 h 2941320"/>
              <a:gd name="connsiteX5" fmla="*/ 269240 w 2275840"/>
              <a:gd name="connsiteY5" fmla="*/ 1960880 h 2941320"/>
              <a:gd name="connsiteX6" fmla="*/ 0 w 2275840"/>
              <a:gd name="connsiteY6" fmla="*/ 726440 h 2941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75840" h="2941320">
                <a:moveTo>
                  <a:pt x="0" y="726440"/>
                </a:moveTo>
                <a:lnTo>
                  <a:pt x="1229360" y="0"/>
                </a:lnTo>
                <a:lnTo>
                  <a:pt x="2275840" y="838200"/>
                </a:lnTo>
                <a:lnTo>
                  <a:pt x="2133600" y="1945640"/>
                </a:lnTo>
                <a:lnTo>
                  <a:pt x="1188720" y="2941320"/>
                </a:lnTo>
                <a:lnTo>
                  <a:pt x="269240" y="1960880"/>
                </a:lnTo>
                <a:lnTo>
                  <a:pt x="0" y="726440"/>
                </a:lnTo>
                <a:close/>
              </a:path>
            </a:pathLst>
          </a:custGeom>
          <a:pattFill prst="wdUpDiag">
            <a:fgClr>
              <a:schemeClr val="accent5">
                <a:lumMod val="5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Fumetto 2 16"/>
          <p:cNvSpPr/>
          <p:nvPr/>
        </p:nvSpPr>
        <p:spPr>
          <a:xfrm>
            <a:off x="7452320" y="913284"/>
            <a:ext cx="1440159" cy="764924"/>
          </a:xfrm>
          <a:prstGeom prst="wedgeRoundRectCallout">
            <a:avLst>
              <a:gd name="adj1" fmla="val -72118"/>
              <a:gd name="adj2" fmla="val 131201"/>
              <a:gd name="adj3" fmla="val 16667"/>
            </a:avLst>
          </a:prstGeom>
          <a:solidFill>
            <a:sysClr val="window" lastClr="FFFFFF"/>
          </a:solidFill>
          <a:ln w="3175" cap="flat" cmpd="sng" algn="ctr">
            <a:solidFill>
              <a:srgbClr val="00346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IOCT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400" b="1" kern="0" dirty="0" smtClean="0">
                <a:latin typeface="Calibri"/>
              </a:rPr>
              <a:t>0.491</a:t>
            </a:r>
            <a:endParaRPr kumimoji="0" lang="it-IT" sz="1200" b="1" i="1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Figura a mano libera 17"/>
          <p:cNvSpPr/>
          <p:nvPr/>
        </p:nvSpPr>
        <p:spPr>
          <a:xfrm>
            <a:off x="5550010" y="2126288"/>
            <a:ext cx="1304014" cy="2293951"/>
          </a:xfrm>
          <a:custGeom>
            <a:avLst/>
            <a:gdLst>
              <a:gd name="connsiteX0" fmla="*/ 0 w 1304014"/>
              <a:gd name="connsiteY0" fmla="*/ 0 h 2293951"/>
              <a:gd name="connsiteX1" fmla="*/ 0 w 1304014"/>
              <a:gd name="connsiteY1" fmla="*/ 1518699 h 2293951"/>
              <a:gd name="connsiteX2" fmla="*/ 1304014 w 1304014"/>
              <a:gd name="connsiteY2" fmla="*/ 2293951 h 2293951"/>
              <a:gd name="connsiteX3" fmla="*/ 385639 w 1304014"/>
              <a:gd name="connsiteY3" fmla="*/ 1284135 h 2293951"/>
              <a:gd name="connsiteX4" fmla="*/ 99392 w 1304014"/>
              <a:gd name="connsiteY4" fmla="*/ 51683 h 2293951"/>
              <a:gd name="connsiteX5" fmla="*/ 0 w 1304014"/>
              <a:gd name="connsiteY5" fmla="*/ 0 h 229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04014" h="2293951">
                <a:moveTo>
                  <a:pt x="0" y="0"/>
                </a:moveTo>
                <a:lnTo>
                  <a:pt x="0" y="1518699"/>
                </a:lnTo>
                <a:lnTo>
                  <a:pt x="1304014" y="2293951"/>
                </a:lnTo>
                <a:lnTo>
                  <a:pt x="385639" y="1284135"/>
                </a:lnTo>
                <a:lnTo>
                  <a:pt x="99392" y="51683"/>
                </a:lnTo>
                <a:lnTo>
                  <a:pt x="0" y="0"/>
                </a:lnTo>
                <a:close/>
              </a:path>
            </a:pathLst>
          </a:custGeom>
          <a:pattFill prst="wdUpDiag">
            <a:fgClr>
              <a:srgbClr val="C000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Figura a mano libera 18"/>
          <p:cNvSpPr/>
          <p:nvPr/>
        </p:nvSpPr>
        <p:spPr>
          <a:xfrm>
            <a:off x="5546035" y="1378865"/>
            <a:ext cx="2643808" cy="3029447"/>
          </a:xfrm>
          <a:custGeom>
            <a:avLst/>
            <a:gdLst>
              <a:gd name="connsiteX0" fmla="*/ 115294 w 2643808"/>
              <a:gd name="connsiteY0" fmla="*/ 799106 h 3029447"/>
              <a:gd name="connsiteX1" fmla="*/ 0 w 2643808"/>
              <a:gd name="connsiteY1" fmla="*/ 747423 h 3029447"/>
              <a:gd name="connsiteX2" fmla="*/ 1319916 w 2643808"/>
              <a:gd name="connsiteY2" fmla="*/ 0 h 3029447"/>
              <a:gd name="connsiteX3" fmla="*/ 2643808 w 2643808"/>
              <a:gd name="connsiteY3" fmla="*/ 751398 h 3029447"/>
              <a:gd name="connsiteX4" fmla="*/ 2639833 w 2643808"/>
              <a:gd name="connsiteY4" fmla="*/ 2266122 h 3029447"/>
              <a:gd name="connsiteX5" fmla="*/ 1331843 w 2643808"/>
              <a:gd name="connsiteY5" fmla="*/ 3029447 h 3029447"/>
              <a:gd name="connsiteX6" fmla="*/ 2246243 w 2643808"/>
              <a:gd name="connsiteY6" fmla="*/ 2043485 h 3029447"/>
              <a:gd name="connsiteX7" fmla="*/ 2397318 w 2643808"/>
              <a:gd name="connsiteY7" fmla="*/ 890546 h 3029447"/>
              <a:gd name="connsiteX8" fmla="*/ 1315941 w 2643808"/>
              <a:gd name="connsiteY8" fmla="*/ 95416 h 3029447"/>
              <a:gd name="connsiteX9" fmla="*/ 115294 w 2643808"/>
              <a:gd name="connsiteY9" fmla="*/ 799106 h 3029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43808" h="3029447">
                <a:moveTo>
                  <a:pt x="115294" y="799106"/>
                </a:moveTo>
                <a:lnTo>
                  <a:pt x="0" y="747423"/>
                </a:lnTo>
                <a:lnTo>
                  <a:pt x="1319916" y="0"/>
                </a:lnTo>
                <a:lnTo>
                  <a:pt x="2643808" y="751398"/>
                </a:lnTo>
                <a:lnTo>
                  <a:pt x="2639833" y="2266122"/>
                </a:lnTo>
                <a:lnTo>
                  <a:pt x="1331843" y="3029447"/>
                </a:lnTo>
                <a:lnTo>
                  <a:pt x="2246243" y="2043485"/>
                </a:lnTo>
                <a:lnTo>
                  <a:pt x="2397318" y="890546"/>
                </a:lnTo>
                <a:lnTo>
                  <a:pt x="1315941" y="95416"/>
                </a:lnTo>
                <a:lnTo>
                  <a:pt x="115294" y="799106"/>
                </a:lnTo>
                <a:close/>
              </a:path>
            </a:pathLst>
          </a:custGeom>
          <a:pattFill prst="wdUpDiag">
            <a:fgClr>
              <a:srgbClr val="C000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Fumetto 2 19"/>
          <p:cNvSpPr/>
          <p:nvPr/>
        </p:nvSpPr>
        <p:spPr>
          <a:xfrm>
            <a:off x="3914870" y="1189069"/>
            <a:ext cx="2223527" cy="569896"/>
          </a:xfrm>
          <a:prstGeom prst="wedgeRoundRectCallout">
            <a:avLst>
              <a:gd name="adj1" fmla="val 37782"/>
              <a:gd name="adj2" fmla="val 90153"/>
              <a:gd name="adj3" fmla="val 16667"/>
            </a:avLst>
          </a:prstGeom>
          <a:solidFill>
            <a:sysClr val="window" lastClr="FFFFFF"/>
          </a:solidFill>
          <a:ln w="3175" cap="flat" cmpd="sng" algn="ctr">
            <a:solidFill>
              <a:srgbClr val="00346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Costo per la</a:t>
            </a:r>
            <a:r>
              <a:rPr kumimoji="0" lang="it-IT" sz="16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it-IT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massima operatività strutturale</a:t>
            </a:r>
            <a:endParaRPr kumimoji="0" lang="it-IT" sz="1000" b="1" i="1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0" name="Immagine 79"/>
          <p:cNvPicPr>
            <a:picLocks noChangeAspect="1"/>
          </p:cNvPicPr>
          <p:nvPr/>
        </p:nvPicPr>
        <p:blipFill rotWithShape="1">
          <a:blip r:embed="rId4"/>
          <a:srcRect t="30044" r="12170" b="6790"/>
          <a:stretch/>
        </p:blipFill>
        <p:spPr>
          <a:xfrm>
            <a:off x="323528" y="3376819"/>
            <a:ext cx="3816424" cy="1293631"/>
          </a:xfrm>
          <a:prstGeom prst="rect">
            <a:avLst/>
          </a:prstGeom>
        </p:spPr>
      </p:pic>
      <p:grpSp>
        <p:nvGrpSpPr>
          <p:cNvPr id="94" name="Gruppo 93"/>
          <p:cNvGrpSpPr/>
          <p:nvPr/>
        </p:nvGrpSpPr>
        <p:grpSpPr>
          <a:xfrm>
            <a:off x="123987" y="1326695"/>
            <a:ext cx="3367894" cy="1785159"/>
            <a:chOff x="-6085185" y="697260"/>
            <a:chExt cx="3672409" cy="1946568"/>
          </a:xfrm>
        </p:grpSpPr>
        <p:pic>
          <p:nvPicPr>
            <p:cNvPr id="87" name="Immagine 86" descr="C:\Users\Andrea Gena\Desktop\Articolo Engineering Geology\Figure inglese\probabilità medie 100.png"/>
            <p:cNvPicPr/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65" t="6923" r="7471" b="4605"/>
            <a:stretch/>
          </p:blipFill>
          <p:spPr bwMode="auto">
            <a:xfrm>
              <a:off x="-6085185" y="697260"/>
              <a:ext cx="3672409" cy="1872208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82" name="Picture 2" descr="C:\Users\Andrea Gena\Desktop\CARIATI\CON FRANE DA CROLLO\CONFIGURAZIONE 1\20181002_Risultati analisi\Probabilità di Operatività degli Oggetti del CT a 100 anni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22" t="89538" r="9704"/>
            <a:stretch/>
          </p:blipFill>
          <p:spPr bwMode="auto">
            <a:xfrm>
              <a:off x="-5820548" y="2308347"/>
              <a:ext cx="3286800" cy="33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5" name="CasellaDiTesto 94"/>
          <p:cNvSpPr txBox="1"/>
          <p:nvPr/>
        </p:nvSpPr>
        <p:spPr>
          <a:xfrm>
            <a:off x="164799" y="1035180"/>
            <a:ext cx="29466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Indici di operatività dei singoli elementi</a:t>
            </a:r>
            <a:endParaRPr lang="it-IT" sz="14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96" name="CasellaDiTesto 95"/>
          <p:cNvSpPr txBox="1"/>
          <p:nvPr/>
        </p:nvSpPr>
        <p:spPr>
          <a:xfrm>
            <a:off x="164799" y="3104055"/>
            <a:ext cx="33457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Indici di operatività delle singole componenti</a:t>
            </a:r>
            <a:endParaRPr lang="it-IT" sz="14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700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1" animBg="1"/>
      <p:bldP spid="1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>Approfondimento:</a:t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Rischio idrogeologico e idraulico</a:t>
            </a:r>
            <a:endParaRPr lang="it-IT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06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/>
        </p:nvSpPr>
        <p:spPr>
          <a:xfrm>
            <a:off x="0" y="352695"/>
            <a:ext cx="91440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PON GOVERNANCE 2014-2020</a:t>
            </a:r>
            <a:br>
              <a:rPr lang="it-IT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000" b="1" dirty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RISCHIO SISMICO, VULCANICO E IDROGEOLOGICO</a:t>
            </a:r>
            <a:r>
              <a:rPr lang="it-IT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it-IT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endParaRPr lang="it-IT" sz="20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Segnaposto contenuto 2"/>
          <p:cNvSpPr txBox="1">
            <a:spLocks/>
          </p:cNvSpPr>
          <p:nvPr/>
        </p:nvSpPr>
        <p:spPr>
          <a:xfrm>
            <a:off x="251520" y="1057301"/>
            <a:ext cx="8640960" cy="4464496"/>
          </a:xfrm>
          <a:prstGeom prst="rect">
            <a:avLst/>
          </a:prstGeom>
        </p:spPr>
        <p:txBody>
          <a:bodyPr numCol="2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800" b="1" dirty="0"/>
              <a:t>DIPARTIMENTO DELLA PROTEZIONE CIVILE</a:t>
            </a:r>
            <a:endParaRPr lang="it-IT" sz="800" dirty="0"/>
          </a:p>
          <a:p>
            <a:pPr marL="0" indent="0">
              <a:buNone/>
            </a:pPr>
            <a:r>
              <a:rPr lang="it-IT" sz="800" b="1" dirty="0"/>
              <a:t>Struttura responsabile dell’attuazione del Programma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Angelo Borrelli (responsabile), Lucia Palermo (supporto)</a:t>
            </a:r>
          </a:p>
          <a:p>
            <a:pPr marL="0" indent="0">
              <a:buNone/>
            </a:pPr>
            <a:r>
              <a:rPr lang="it-IT" sz="800" i="1" dirty="0"/>
              <a:t>Unità di coordinamento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Fabrizio Bramerini, Angelo Corazza, Biagio Costa, Italo Giulivo</a:t>
            </a:r>
            <a:r>
              <a:rPr lang="it-IT" sz="800"/>
              <a:t>, Agostino </a:t>
            </a:r>
            <a:r>
              <a:rPr lang="it-IT" sz="800" dirty="0" err="1"/>
              <a:t>Miozzo</a:t>
            </a:r>
            <a:r>
              <a:rPr lang="it-IT" sz="800" dirty="0"/>
              <a:t>, Francesca Romana Paneforte, Gianfranco Sorchetti</a:t>
            </a:r>
          </a:p>
          <a:p>
            <a:pPr marL="0" indent="0">
              <a:buNone/>
            </a:pPr>
            <a:r>
              <a:rPr lang="it-IT" sz="800" i="1" dirty="0"/>
              <a:t>Unità operativa rischi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Paola Bertuccioli, Sergio Castenetto, Stefano Ciolli, Andrea Duro, Emilio De Francesco, Marco </a:t>
            </a:r>
            <a:r>
              <a:rPr lang="it-IT" sz="800" dirty="0" err="1"/>
              <a:t>Falzacappa</a:t>
            </a:r>
            <a:r>
              <a:rPr lang="it-IT" sz="800" dirty="0"/>
              <a:t>, Antonio Gioia, Pietro Giordano, Antonella Gorini, Giuseppe Naso, Stefania Renzulli, Daniele Spina</a:t>
            </a:r>
          </a:p>
          <a:p>
            <a:pPr marL="0" indent="0">
              <a:buNone/>
            </a:pPr>
            <a:r>
              <a:rPr lang="it-IT" sz="800" i="1" dirty="0"/>
              <a:t>Unità di raccordo DPC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Sara Babusci, Pierluigi Cara, Gianluca </a:t>
            </a:r>
            <a:r>
              <a:rPr lang="it-IT" sz="800" dirty="0" err="1"/>
              <a:t>Garro</a:t>
            </a:r>
            <a:r>
              <a:rPr lang="it-IT" sz="800" dirty="0"/>
              <a:t>, Valter Germani, Biagio Prezioso, Sara </a:t>
            </a:r>
            <a:r>
              <a:rPr lang="it-IT" sz="800" dirty="0" err="1"/>
              <a:t>Petrinelli</a:t>
            </a:r>
            <a:r>
              <a:rPr lang="it-IT" sz="800" dirty="0"/>
              <a:t>, Marco Rossitto</a:t>
            </a:r>
          </a:p>
          <a:p>
            <a:pPr marL="0" indent="0">
              <a:buNone/>
            </a:pPr>
            <a:r>
              <a:rPr lang="it-IT" sz="800" i="1" dirty="0"/>
              <a:t>Unità amministrativa e finanziaria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Pietro Colicchio, Francesca De Sandro, Stefania Nardella, Ada Paolucci, Vincenzo Vigorita</a:t>
            </a:r>
          </a:p>
          <a:p>
            <a:pPr marL="0" indent="0">
              <a:buNone/>
            </a:pPr>
            <a:r>
              <a:rPr lang="it-IT" sz="800" i="1" dirty="0"/>
              <a:t> Hanno fatto parte della struttura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Gabriella Carunchio, Luciano Cavarra, Lavinia Di Meo, Francesca Giuliani, Natale Mazzei, Paolo Molinari, Anna Natili, Roberto Oreficini Rosi, Sisto Russo, Chiara Salustri Galli, Maurilio Silvestri</a:t>
            </a:r>
          </a:p>
          <a:p>
            <a:pPr marL="0" indent="0">
              <a:buNone/>
            </a:pPr>
            <a:r>
              <a:rPr lang="it-IT" sz="800" b="1" dirty="0"/>
              <a:t>REGIONI</a:t>
            </a:r>
            <a:endParaRPr lang="it-IT" sz="800" dirty="0"/>
          </a:p>
          <a:p>
            <a:pPr marL="0" indent="0">
              <a:buNone/>
            </a:pPr>
            <a:r>
              <a:rPr lang="it-IT" sz="800" b="1" dirty="0"/>
              <a:t>Referenti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Campania: Mauro </a:t>
            </a:r>
            <a:r>
              <a:rPr lang="it-IT" sz="800" dirty="0" err="1"/>
              <a:t>Biafore</a:t>
            </a:r>
            <a:r>
              <a:rPr lang="it-IT" sz="800" dirty="0"/>
              <a:t> (coordinatore), Claudia Campobasso, Luigi Cristiano, Luigi Gentilella, Maurizio Giannattasio, Francesca Maggiò, Celestino Rampino; Puglia: Tiziana Bisantino, Marco Greco, Franco Intini, Pierluigi Loiacono, Giuseppe Pastore, Francesco Ronco, Giuseppe Tedeschi (coordinatore), Isabella Trulli; Calabria: Francesco Russo (coordinatore), Giuseppe Iiritano, Carlo Tansi, Luigi Giuseppe Zinno; Sicilia: Nicola Alleruzzo, Aldo Guadagnino, Antonio Torrisi.</a:t>
            </a:r>
          </a:p>
          <a:p>
            <a:pPr marL="0" indent="0">
              <a:buNone/>
            </a:pPr>
            <a:r>
              <a:rPr lang="it-IT" sz="800" b="1" dirty="0"/>
              <a:t>CNR-IGAG (operatore economico rischio sismico e vulcanico)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Massimiliano Moscatelli (referente)</a:t>
            </a:r>
          </a:p>
          <a:p>
            <a:pPr marL="0" indent="0">
              <a:buNone/>
            </a:pPr>
            <a:r>
              <a:rPr lang="it-IT" sz="800" i="1" dirty="0"/>
              <a:t>Struttura tecnica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Gianluca Carbone, Giuseppe Cosentino, Francesco Fazzio, Marco Modica, Federico Mori, Edoardo Peronace, Andrea Rampa, Francesco Stigliano (coordinatore operativo)</a:t>
            </a:r>
          </a:p>
          <a:p>
            <a:pPr marL="0" indent="0">
              <a:buNone/>
            </a:pPr>
            <a:r>
              <a:rPr lang="it-IT" sz="800" dirty="0"/>
              <a:t>Eleonora Cianci, Rosa Marina </a:t>
            </a:r>
            <a:r>
              <a:rPr lang="it-IT" sz="800" dirty="0" err="1"/>
              <a:t>Donolo</a:t>
            </a:r>
            <a:r>
              <a:rPr lang="it-IT" sz="800" dirty="0"/>
              <a:t>, Stefania </a:t>
            </a:r>
            <a:r>
              <a:rPr lang="it-IT" sz="800" dirty="0" err="1"/>
              <a:t>Fabozzi</a:t>
            </a:r>
            <a:r>
              <a:rPr lang="it-IT" sz="800" dirty="0"/>
              <a:t>, Gaetano Falcone, Angelo Gigliotti, Amerigo </a:t>
            </a:r>
            <a:r>
              <a:rPr lang="it-IT" sz="800" dirty="0" err="1"/>
              <a:t>Mendicelli</a:t>
            </a:r>
            <a:r>
              <a:rPr lang="it-IT" sz="800" dirty="0"/>
              <a:t>, Marco </a:t>
            </a:r>
            <a:r>
              <a:rPr lang="it-IT" sz="800" dirty="0" err="1"/>
              <a:t>Nocentini</a:t>
            </a:r>
            <a:r>
              <a:rPr lang="it-IT" sz="800" dirty="0"/>
              <a:t>, Giuseppe </a:t>
            </a:r>
            <a:r>
              <a:rPr lang="it-IT" sz="800" dirty="0" err="1"/>
              <a:t>Occhipinti</a:t>
            </a:r>
            <a:r>
              <a:rPr lang="it-IT" sz="800" dirty="0"/>
              <a:t>, Federica Polpetta, Attilio Porchia, Gino Romagnoli, Valentina Tomassoni, Vitantonio Vacca</a:t>
            </a:r>
          </a:p>
          <a:p>
            <a:pPr marL="0" indent="0">
              <a:buNone/>
            </a:pPr>
            <a:r>
              <a:rPr lang="it-IT" sz="800" i="1" dirty="0"/>
              <a:t>Struttura gestionale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Lucia Paciucci (coordinatrice gestionale), Francesco </a:t>
            </a:r>
            <a:r>
              <a:rPr lang="it-IT" sz="800" dirty="0" err="1"/>
              <a:t>Petracchini</a:t>
            </a:r>
            <a:r>
              <a:rPr lang="it-IT" sz="800" dirty="0"/>
              <a:t>, Laura Ragazzi</a:t>
            </a:r>
          </a:p>
          <a:p>
            <a:pPr marL="0" indent="0">
              <a:buNone/>
            </a:pPr>
            <a:r>
              <a:rPr lang="it-IT" sz="800" i="1" dirty="0" err="1"/>
              <a:t>Referee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Paolo </a:t>
            </a:r>
            <a:r>
              <a:rPr lang="it-IT" sz="800" dirty="0" err="1"/>
              <a:t>Boncio</a:t>
            </a:r>
            <a:r>
              <a:rPr lang="it-IT" sz="800" dirty="0"/>
              <a:t>, Paolo Clemente, Maria Ioannilli, Massimo Mazzanti, Roberto Santacroce, Carlo </a:t>
            </a:r>
            <a:r>
              <a:rPr lang="it-IT" sz="800" dirty="0" err="1"/>
              <a:t>Viggiani</a:t>
            </a:r>
            <a:endParaRPr lang="it-IT" sz="800" dirty="0"/>
          </a:p>
          <a:p>
            <a:pPr marL="0" indent="0">
              <a:buNone/>
            </a:pPr>
            <a:r>
              <a:rPr lang="it-IT" sz="800" b="1" dirty="0"/>
              <a:t> </a:t>
            </a:r>
            <a:endParaRPr lang="it-IT" sz="800" dirty="0"/>
          </a:p>
          <a:p>
            <a:pPr marL="0" indent="0">
              <a:buNone/>
            </a:pPr>
            <a:r>
              <a:rPr lang="it-IT" sz="800" b="1" dirty="0"/>
              <a:t>ATI FONDAZIONE CIMA (operatore economico rischio idrogeologico)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Luca Ferraris (referente)</a:t>
            </a:r>
          </a:p>
          <a:p>
            <a:pPr marL="0" indent="0">
              <a:buNone/>
            </a:pPr>
            <a:r>
              <a:rPr lang="it-IT" sz="800" i="1" dirty="0"/>
              <a:t>Struttura tecnica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Giovanna Capparelli, Davide Luciano De Luca, Piernicola </a:t>
            </a:r>
            <a:r>
              <a:rPr lang="it-IT" sz="800" dirty="0" err="1"/>
              <a:t>Lollino</a:t>
            </a:r>
            <a:r>
              <a:rPr lang="it-IT" sz="800" dirty="0"/>
              <a:t>, Marco Mancini, Giovanni Menduni, Olga Petrucci, Francesco Silvestro, Eva </a:t>
            </a:r>
            <a:r>
              <a:rPr lang="it-IT" sz="800" dirty="0" err="1"/>
              <a:t>Trasforini</a:t>
            </a:r>
            <a:r>
              <a:rPr lang="it-IT" sz="800" dirty="0"/>
              <a:t>, Pasquale Versace (coordinatore operativo)</a:t>
            </a:r>
          </a:p>
          <a:p>
            <a:pPr marL="0" indent="0">
              <a:buNone/>
            </a:pPr>
            <a:r>
              <a:rPr lang="it-IT" sz="800" dirty="0"/>
              <a:t>Massimiliano </a:t>
            </a:r>
            <a:r>
              <a:rPr lang="it-IT" sz="800" dirty="0" err="1"/>
              <a:t>Alvioli</a:t>
            </a:r>
            <a:r>
              <a:rPr lang="it-IT" sz="800" dirty="0"/>
              <a:t>, Daniela Biondi, Francesco Bucci, Francesco </a:t>
            </a:r>
            <a:r>
              <a:rPr lang="it-IT" sz="800" dirty="0" err="1"/>
              <a:t>Cruscomagno</a:t>
            </a:r>
            <a:r>
              <a:rPr lang="it-IT" sz="800" dirty="0"/>
              <a:t>, Michele del Vecchio, Marco Donnini, Federica Fiorucci, Luciano Galasso, Stefano  </a:t>
            </a:r>
            <a:r>
              <a:rPr lang="it-IT" sz="800" dirty="0" err="1"/>
              <a:t>Gariano</a:t>
            </a:r>
            <a:r>
              <a:rPr lang="it-IT" sz="800" dirty="0"/>
              <a:t>, Rocco Masi, Massimo Melillo, Maria Antonia Pedone, Luca Pisano, Enrico Ponte, Danilo Spina, Fabio Violante</a:t>
            </a:r>
          </a:p>
          <a:p>
            <a:pPr marL="0" indent="0">
              <a:buNone/>
            </a:pPr>
            <a:r>
              <a:rPr lang="it-IT" sz="800" dirty="0"/>
              <a:t> </a:t>
            </a:r>
          </a:p>
          <a:p>
            <a:pPr marL="0" indent="0">
              <a:buNone/>
            </a:pPr>
            <a:r>
              <a:rPr lang="it-IT" sz="800" b="1" dirty="0"/>
              <a:t>COMMISSIONE TECNICA INTERISTITUZIONALE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Mauro Dolce (DPC, presidente)</a:t>
            </a:r>
          </a:p>
          <a:p>
            <a:pPr marL="0" indent="0">
              <a:buNone/>
            </a:pPr>
            <a:r>
              <a:rPr lang="it-IT" sz="800" dirty="0"/>
              <a:t>Laura Albani (ANCI), Salvo </a:t>
            </a:r>
            <a:r>
              <a:rPr lang="it-IT" sz="800" dirty="0" err="1"/>
              <a:t>Anzà</a:t>
            </a:r>
            <a:r>
              <a:rPr lang="it-IT" sz="800" dirty="0"/>
              <a:t> (Autorità di distretto idrografico della Sicilia), Walter Baricchi Consiglio nazionale degli architetti pianificatori paesaggisti e conservatori), Lorenzo Benedetto (Consiglio nazionale dei geologi), Michele Brigante (Consiglio nazionale degli ingegneri), Gennaro </a:t>
            </a:r>
            <a:r>
              <a:rPr lang="it-IT" sz="800" dirty="0" err="1"/>
              <a:t>Capasso</a:t>
            </a:r>
            <a:r>
              <a:rPr lang="it-IT" sz="800" dirty="0"/>
              <a:t> (Autorità di distretto idrografico dell’Appennino meridionale), Vincenzo Chieppa (Ministero delle infrastrutture e dei trasporti), Luigi D’Angelo (DPC), Lucia Di Lauro (Regione Puglia), Calogero Foti (Regione Siciliana), Luca Lo Bianco (UNCCM), Giuseppe Marchese (Ministero dell’ambiente e della tutela del territorio e del mare), Paolo Marsan (DPC), Mario Nicoletti (DPC), Mario Occhiuto (Conferenza unificata), Ezio </a:t>
            </a:r>
            <a:r>
              <a:rPr lang="it-IT" sz="800" dirty="0" err="1"/>
              <a:t>Piantedosi</a:t>
            </a:r>
            <a:r>
              <a:rPr lang="it-IT" sz="800" dirty="0"/>
              <a:t> Consiglio nazionale geometri e geometri laureati), Roberta Santaniello (Regione Campania), Luciano Sulli (Conferenza unificata), Carlo Tansi (Regione Calabria), Federica Tarducci (Agenzia per la coesione territoriale), Carmela Zarra (Struttura di missione contro il dissesto idrogeologico)</a:t>
            </a:r>
          </a:p>
          <a:p>
            <a:pPr marL="0" indent="0">
              <a:buNone/>
            </a:pPr>
            <a:r>
              <a:rPr lang="it-IT" sz="800" i="1" dirty="0"/>
              <a:t>Segreteria</a:t>
            </a:r>
            <a:endParaRPr lang="it-IT" sz="800" dirty="0"/>
          </a:p>
          <a:p>
            <a:pPr marL="0" indent="0">
              <a:buNone/>
            </a:pPr>
            <a:r>
              <a:rPr lang="it-IT" sz="800" dirty="0" err="1"/>
              <a:t>Elda</a:t>
            </a:r>
            <a:r>
              <a:rPr lang="it-IT" sz="800" dirty="0"/>
              <a:t> </a:t>
            </a:r>
            <a:r>
              <a:rPr lang="it-IT" sz="800" dirty="0" err="1"/>
              <a:t>Catà</a:t>
            </a:r>
            <a:r>
              <a:rPr lang="it-IT" sz="800" dirty="0"/>
              <a:t> (DPC), Carletto Ciardiello (DPC), Giuseppe Tiberti (DPC)</a:t>
            </a:r>
          </a:p>
          <a:p>
            <a:pPr marL="88900" indent="0">
              <a:buNone/>
            </a:pPr>
            <a:endParaRPr lang="it-IT" sz="8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88900" indent="0">
              <a:buNone/>
            </a:pPr>
            <a:endParaRPr lang="it-IT" sz="8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88900" indent="0">
              <a:buNone/>
            </a:pPr>
            <a:endParaRPr lang="it-IT" sz="8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98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Diapositiva think-cell" r:id="rId4" imgW="216" imgH="216" progId="TCLayout.ActiveDocument.1">
                  <p:embed/>
                </p:oleObj>
              </mc:Choice>
              <mc:Fallback>
                <p:oleObj name="Diapositiva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=""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/>
              <a:t>Chi siamo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161832" y="2878397"/>
            <a:ext cx="3511109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7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Olga Petrucci</a:t>
            </a:r>
          </a:p>
          <a:p>
            <a:r>
              <a:rPr lang="it-IT" sz="17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RTI Fondazione CIMA</a:t>
            </a:r>
          </a:p>
          <a:p>
            <a:r>
              <a:rPr lang="it-IT" sz="17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Consiglio Nazionale delle Ricerche</a:t>
            </a:r>
            <a:endParaRPr lang="it-IT" sz="17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lc="http://schemas.openxmlformats.org/drawingml/2006/lockedCanvas" xmlns:a16="http://schemas.microsoft.com/office/drawing/2014/main" xmlns="" id="{70B2E694-77DD-E345-85ED-7BAC5F47B8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2721" y="2780884"/>
            <a:ext cx="1936342" cy="1072189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161831" y="1827013"/>
            <a:ext cx="351110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7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Massimiliano Moscatelli </a:t>
            </a:r>
          </a:p>
          <a:p>
            <a:r>
              <a:rPr lang="it-IT" sz="17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Consiglio Nazionale delle Ricerche</a:t>
            </a:r>
            <a:endParaRPr lang="it-IT" sz="17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4724058" y="1628756"/>
            <a:ext cx="2053668" cy="1012067"/>
            <a:chOff x="5508104" y="861344"/>
            <a:chExt cx="2232248" cy="1157972"/>
          </a:xfrm>
        </p:grpSpPr>
        <p:pic>
          <p:nvPicPr>
            <p:cNvPr id="2" name="Immagine 1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512"/>
            <a:stretch/>
          </p:blipFill>
          <p:spPr>
            <a:xfrm>
              <a:off x="5508104" y="861344"/>
              <a:ext cx="2232248" cy="713173"/>
            </a:xfrm>
            <a:prstGeom prst="rect">
              <a:avLst/>
            </a:prstGeom>
          </p:spPr>
        </p:pic>
        <p:pic>
          <p:nvPicPr>
            <p:cNvPr id="11" name="Immagine 10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536"/>
            <a:stretch/>
          </p:blipFill>
          <p:spPr>
            <a:xfrm>
              <a:off x="5508104" y="1676275"/>
              <a:ext cx="2232248" cy="343041"/>
            </a:xfrm>
            <a:prstGeom prst="rect">
              <a:avLst/>
            </a:prstGeom>
          </p:spPr>
        </p:pic>
      </p:grpSp>
      <p:grpSp>
        <p:nvGrpSpPr>
          <p:cNvPr id="12" name="Gruppo 11"/>
          <p:cNvGrpSpPr/>
          <p:nvPr/>
        </p:nvGrpSpPr>
        <p:grpSpPr>
          <a:xfrm>
            <a:off x="233753" y="1100587"/>
            <a:ext cx="809855" cy="676793"/>
            <a:chOff x="755576" y="2503103"/>
            <a:chExt cx="720080" cy="601768"/>
          </a:xfrm>
        </p:grpSpPr>
        <p:pic>
          <p:nvPicPr>
            <p:cNvPr id="5" name="Immagine 4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75" t="59275" r="78350"/>
            <a:stretch/>
          </p:blipFill>
          <p:spPr>
            <a:xfrm>
              <a:off x="755576" y="2857500"/>
              <a:ext cx="720080" cy="247371"/>
            </a:xfrm>
            <a:prstGeom prst="rect">
              <a:avLst/>
            </a:prstGeom>
          </p:spPr>
        </p:pic>
        <p:pic>
          <p:nvPicPr>
            <p:cNvPr id="15" name="Immagine 14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50" r="80713" b="40725"/>
            <a:stretch/>
          </p:blipFill>
          <p:spPr>
            <a:xfrm>
              <a:off x="935596" y="2503103"/>
              <a:ext cx="360040" cy="360040"/>
            </a:xfrm>
            <a:prstGeom prst="rect">
              <a:avLst/>
            </a:prstGeom>
          </p:spPr>
        </p:pic>
      </p:grpSp>
      <p:sp>
        <p:nvSpPr>
          <p:cNvPr id="17" name="Rettangolo 16"/>
          <p:cNvSpPr/>
          <p:nvPr/>
        </p:nvSpPr>
        <p:spPr>
          <a:xfrm>
            <a:off x="1259632" y="4081636"/>
            <a:ext cx="7721287" cy="1302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it-IT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Il </a:t>
            </a:r>
            <a:r>
              <a:rPr lang="it-IT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Consiglio Nazionale delle Ricerche </a:t>
            </a:r>
            <a:r>
              <a:rPr lang="it-IT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 </a:t>
            </a:r>
            <a:r>
              <a:rPr lang="it-IT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RTI Fondazione CIMA</a:t>
            </a:r>
            <a:r>
              <a:rPr lang="it-IT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realizzano </a:t>
            </a:r>
            <a:r>
              <a:rPr lang="it-IT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le attività di </a:t>
            </a:r>
            <a:r>
              <a:rPr lang="it-IT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progetto </a:t>
            </a:r>
            <a:r>
              <a:rPr lang="it-IT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per il Dipartimento della Protezione Civile</a:t>
            </a:r>
            <a:r>
              <a:rPr lang="it-IT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r>
              <a:rPr lang="it-IT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Nell’ambito del progetto, </a:t>
            </a:r>
            <a:r>
              <a:rPr lang="it-IT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affiancano le Regioni </a:t>
            </a:r>
            <a:r>
              <a:rPr lang="it-IT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 tutte le attività volte al</a:t>
            </a:r>
            <a:r>
              <a:rPr lang="it-IT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miglioramento del sistema di gestione delle emergenze</a:t>
            </a:r>
            <a:r>
              <a:rPr lang="it-IT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2597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3768" y="841276"/>
            <a:ext cx="6382455" cy="4783945"/>
          </a:xfrm>
          <a:prstGeom prst="rect">
            <a:avLst/>
          </a:prstGeom>
        </p:spPr>
      </p:pic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6" name="Diapositiva think-cell" r:id="rId5" imgW="216" imgH="216" progId="TCLayout.ActiveDocument.1">
                  <p:embed/>
                </p:oleObj>
              </mc:Choice>
              <mc:Fallback>
                <p:oleObj name="Diapositiva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=""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Il percorso</a:t>
            </a:r>
          </a:p>
        </p:txBody>
      </p:sp>
      <p:sp>
        <p:nvSpPr>
          <p:cNvPr id="29" name="Segnaposto contenuto 2"/>
          <p:cNvSpPr>
            <a:spLocks noGrp="1"/>
          </p:cNvSpPr>
          <p:nvPr>
            <p:ph idx="1"/>
          </p:nvPr>
        </p:nvSpPr>
        <p:spPr>
          <a:xfrm>
            <a:off x="179512" y="1112316"/>
            <a:ext cx="4680520" cy="15091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sz="1800" dirty="0">
                <a:solidFill>
                  <a:schemeClr val="tx1"/>
                </a:solidFill>
              </a:rPr>
              <a:t>Raggiungere </a:t>
            </a:r>
            <a:r>
              <a:rPr lang="it-IT" sz="1800" b="1" dirty="0">
                <a:solidFill>
                  <a:schemeClr val="tx1"/>
                </a:solidFill>
              </a:rPr>
              <a:t>standard minimi </a:t>
            </a:r>
            <a:r>
              <a:rPr lang="it-IT" sz="1800" dirty="0">
                <a:solidFill>
                  <a:schemeClr val="tx1"/>
                </a:solidFill>
              </a:rPr>
              <a:t>su tutto il territorio, attraverso un </a:t>
            </a:r>
            <a:r>
              <a:rPr lang="it-IT" sz="1800" b="1" dirty="0">
                <a:solidFill>
                  <a:schemeClr val="tx1"/>
                </a:solidFill>
              </a:rPr>
              <a:t>percorso</a:t>
            </a:r>
            <a:r>
              <a:rPr lang="it-IT" sz="1800" dirty="0">
                <a:solidFill>
                  <a:schemeClr val="tx1"/>
                </a:solidFill>
              </a:rPr>
              <a:t> di programmazione degli interventi per </a:t>
            </a:r>
            <a:r>
              <a:rPr lang="it-IT" sz="1800" b="1" dirty="0">
                <a:solidFill>
                  <a:schemeClr val="tx1"/>
                </a:solidFill>
              </a:rPr>
              <a:t>la riduzione dei rischi ai fini di protezione civile </a:t>
            </a:r>
            <a:r>
              <a:rPr lang="it-IT" sz="1800" dirty="0">
                <a:solidFill>
                  <a:schemeClr val="tx1"/>
                </a:solidFill>
              </a:rPr>
              <a:t>e di </a:t>
            </a:r>
            <a:r>
              <a:rPr lang="it-IT" sz="1800" b="1" dirty="0">
                <a:solidFill>
                  <a:schemeClr val="tx1"/>
                </a:solidFill>
              </a:rPr>
              <a:t>resilienza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solidFill>
                  <a:schemeClr val="tx1"/>
                </a:solidFill>
              </a:rPr>
              <a:t>socio-economica</a:t>
            </a:r>
            <a:r>
              <a:rPr lang="it-IT" sz="18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0" name="Rettangolo 29"/>
          <p:cNvSpPr/>
          <p:nvPr/>
        </p:nvSpPr>
        <p:spPr>
          <a:xfrm>
            <a:off x="202058" y="2920457"/>
            <a:ext cx="25137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i="1" dirty="0">
                <a:latin typeface="Segoe UI" panose="020B0502040204020203" pitchFamily="34" charset="0"/>
                <a:cs typeface="Segoe UI" panose="020B0502040204020203" pitchFamily="34" charset="0"/>
              </a:rPr>
              <a:t>Documento sugli STANDARD MINIMI approvato dal Dipartimento della protezione civile e condiviso dall’Agenzia per la coesione territoriale (dicembre 2015).</a:t>
            </a:r>
          </a:p>
        </p:txBody>
      </p:sp>
      <p:sp>
        <p:nvSpPr>
          <p:cNvPr id="31" name="Rettangolo 30"/>
          <p:cNvSpPr/>
          <p:nvPr/>
        </p:nvSpPr>
        <p:spPr>
          <a:xfrm>
            <a:off x="5580112" y="4585692"/>
            <a:ext cx="3271025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it-IT" dirty="0">
                <a:latin typeface="Segoe UI" panose="020B0502040204020203" pitchFamily="34" charset="0"/>
                <a:cs typeface="Segoe UI" panose="020B0502040204020203" pitchFamily="34" charset="0"/>
              </a:rPr>
              <a:t>Questo percorso costituisce il</a:t>
            </a:r>
          </a:p>
          <a:p>
            <a:pPr algn="r"/>
            <a:r>
              <a:rPr lang="it-IT" sz="28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Progetto standard</a:t>
            </a:r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7"/>
          <a:srcRect l="19987" r="60028"/>
          <a:stretch/>
        </p:blipFill>
        <p:spPr>
          <a:xfrm>
            <a:off x="3722980" y="3001516"/>
            <a:ext cx="871200" cy="827498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 rotWithShape="1">
          <a:blip r:embed="rId7"/>
          <a:srcRect l="59551" r="20707"/>
          <a:stretch/>
        </p:blipFill>
        <p:spPr>
          <a:xfrm>
            <a:off x="5446800" y="1777380"/>
            <a:ext cx="878400" cy="844608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 rotWithShape="1">
          <a:blip r:embed="rId7"/>
          <a:srcRect l="79474" r="1106"/>
          <a:stretch/>
        </p:blipFill>
        <p:spPr>
          <a:xfrm>
            <a:off x="6325200" y="1148400"/>
            <a:ext cx="874800" cy="855071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 rotWithShape="1">
          <a:blip r:embed="rId7"/>
          <a:srcRect l="39809" r="40369" b="2294"/>
          <a:stretch/>
        </p:blipFill>
        <p:spPr>
          <a:xfrm>
            <a:off x="4582800" y="2405751"/>
            <a:ext cx="867600" cy="811790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7"/>
          <a:srcRect r="79839"/>
          <a:stretch/>
        </p:blipFill>
        <p:spPr>
          <a:xfrm>
            <a:off x="2827114" y="3584547"/>
            <a:ext cx="895866" cy="8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31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13"/>
          <p:cNvSpPr/>
          <p:nvPr/>
        </p:nvSpPr>
        <p:spPr>
          <a:xfrm>
            <a:off x="0" y="974140"/>
            <a:ext cx="4211960" cy="4729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477" y="1057300"/>
            <a:ext cx="3312368" cy="4650875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1489348"/>
            <a:ext cx="1662654" cy="2352660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2" b="4966"/>
          <a:stretch/>
        </p:blipFill>
        <p:spPr>
          <a:xfrm>
            <a:off x="4417922" y="3433564"/>
            <a:ext cx="1662989" cy="2091471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440" y="4009628"/>
            <a:ext cx="2262392" cy="1599036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954882"/>
            <a:ext cx="2352660" cy="1662654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4"/>
          <a:stretch/>
        </p:blipFill>
        <p:spPr>
          <a:xfrm>
            <a:off x="3434728" y="967525"/>
            <a:ext cx="1662989" cy="2188961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=""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/>
              <a:t>I Contesti Territoriali (CT)</a:t>
            </a:r>
            <a:endParaRPr lang="it-IT" dirty="0"/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20" t="89112"/>
          <a:stretch/>
        </p:blipFill>
        <p:spPr>
          <a:xfrm>
            <a:off x="5909537" y="3027302"/>
            <a:ext cx="1411596" cy="665227"/>
          </a:xfrm>
          <a:prstGeom prst="rect">
            <a:avLst/>
          </a:prstGeom>
        </p:spPr>
      </p:pic>
      <p:sp>
        <p:nvSpPr>
          <p:cNvPr id="17" name="Rettangolo 16"/>
          <p:cNvSpPr/>
          <p:nvPr/>
        </p:nvSpPr>
        <p:spPr>
          <a:xfrm>
            <a:off x="5128620" y="967525"/>
            <a:ext cx="576064" cy="282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20" name="Rettangolo 19"/>
          <p:cNvSpPr/>
          <p:nvPr/>
        </p:nvSpPr>
        <p:spPr>
          <a:xfrm>
            <a:off x="7416320" y="1579760"/>
            <a:ext cx="576064" cy="282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21" name="Rettangolo 20"/>
          <p:cNvSpPr/>
          <p:nvPr/>
        </p:nvSpPr>
        <p:spPr>
          <a:xfrm>
            <a:off x="4599949" y="2833560"/>
            <a:ext cx="576064" cy="282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22" name="Rettangolo 21"/>
          <p:cNvSpPr/>
          <p:nvPr/>
        </p:nvSpPr>
        <p:spPr>
          <a:xfrm>
            <a:off x="4407575" y="3359916"/>
            <a:ext cx="576064" cy="282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23" name="Rettangolo 22"/>
          <p:cNvSpPr/>
          <p:nvPr/>
        </p:nvSpPr>
        <p:spPr>
          <a:xfrm>
            <a:off x="8100392" y="5303782"/>
            <a:ext cx="576064" cy="282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24" name="CasellaDiTesto 23"/>
          <p:cNvSpPr txBox="1"/>
          <p:nvPr/>
        </p:nvSpPr>
        <p:spPr>
          <a:xfrm>
            <a:off x="8059287" y="1183424"/>
            <a:ext cx="100811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Crotone</a:t>
            </a:r>
            <a:endParaRPr lang="it-IT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4762852" y="1043682"/>
            <a:ext cx="100811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Catanzaro</a:t>
            </a:r>
            <a:endParaRPr lang="it-IT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CasellaDiTesto 25"/>
          <p:cNvSpPr txBox="1"/>
          <p:nvPr/>
        </p:nvSpPr>
        <p:spPr>
          <a:xfrm>
            <a:off x="3402120" y="3947257"/>
            <a:ext cx="100811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Cosenza</a:t>
            </a:r>
            <a:endParaRPr lang="it-IT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CasellaDiTesto 26"/>
          <p:cNvSpPr txBox="1"/>
          <p:nvPr/>
        </p:nvSpPr>
        <p:spPr>
          <a:xfrm>
            <a:off x="7668344" y="5250152"/>
            <a:ext cx="143723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Reggio Calabria</a:t>
            </a:r>
            <a:endParaRPr lang="it-IT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CasellaDiTesto 27"/>
          <p:cNvSpPr txBox="1"/>
          <p:nvPr/>
        </p:nvSpPr>
        <p:spPr>
          <a:xfrm>
            <a:off x="6235083" y="647105"/>
            <a:ext cx="141473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Vibo Valentia</a:t>
            </a:r>
            <a:endParaRPr lang="it-IT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29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3768" y="841276"/>
            <a:ext cx="6382455" cy="4783945"/>
          </a:xfrm>
          <a:prstGeom prst="rect">
            <a:avLst/>
          </a:prstGeom>
        </p:spPr>
      </p:pic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4" name="Diapositiva think-cell" r:id="rId5" imgW="216" imgH="216" progId="TCLayout.ActiveDocument.1">
                  <p:embed/>
                </p:oleObj>
              </mc:Choice>
              <mc:Fallback>
                <p:oleObj name="Diapositiva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=""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Il percorso</a:t>
            </a:r>
          </a:p>
        </p:txBody>
      </p:sp>
      <p:sp>
        <p:nvSpPr>
          <p:cNvPr id="29" name="Segnaposto contenuto 2"/>
          <p:cNvSpPr>
            <a:spLocks noGrp="1"/>
          </p:cNvSpPr>
          <p:nvPr>
            <p:ph idx="1"/>
          </p:nvPr>
        </p:nvSpPr>
        <p:spPr>
          <a:xfrm>
            <a:off x="179512" y="1112316"/>
            <a:ext cx="4680520" cy="15091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sz="1800" dirty="0">
                <a:solidFill>
                  <a:schemeClr val="tx1"/>
                </a:solidFill>
              </a:rPr>
              <a:t>Raggiungere </a:t>
            </a:r>
            <a:r>
              <a:rPr lang="it-IT" sz="1800" b="1" dirty="0">
                <a:solidFill>
                  <a:schemeClr val="tx1"/>
                </a:solidFill>
              </a:rPr>
              <a:t>standard minimi </a:t>
            </a:r>
            <a:r>
              <a:rPr lang="it-IT" sz="1800" dirty="0">
                <a:solidFill>
                  <a:schemeClr val="tx1"/>
                </a:solidFill>
              </a:rPr>
              <a:t>su tutto il territorio, attraverso un </a:t>
            </a:r>
            <a:r>
              <a:rPr lang="it-IT" sz="1800" b="1" dirty="0">
                <a:solidFill>
                  <a:schemeClr val="tx1"/>
                </a:solidFill>
              </a:rPr>
              <a:t>percorso</a:t>
            </a:r>
            <a:r>
              <a:rPr lang="it-IT" sz="1800" dirty="0">
                <a:solidFill>
                  <a:schemeClr val="tx1"/>
                </a:solidFill>
              </a:rPr>
              <a:t> di programmazione degli interventi per </a:t>
            </a:r>
            <a:r>
              <a:rPr lang="it-IT" sz="1800" b="1" dirty="0">
                <a:solidFill>
                  <a:schemeClr val="tx1"/>
                </a:solidFill>
              </a:rPr>
              <a:t>la riduzione dei rischi ai fini di protezione civile </a:t>
            </a:r>
            <a:r>
              <a:rPr lang="it-IT" sz="1800" dirty="0">
                <a:solidFill>
                  <a:schemeClr val="tx1"/>
                </a:solidFill>
              </a:rPr>
              <a:t>e di </a:t>
            </a:r>
            <a:r>
              <a:rPr lang="it-IT" sz="1800" b="1" dirty="0">
                <a:solidFill>
                  <a:schemeClr val="tx1"/>
                </a:solidFill>
              </a:rPr>
              <a:t>resilienza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solidFill>
                  <a:schemeClr val="tx1"/>
                </a:solidFill>
              </a:rPr>
              <a:t>socio-economica</a:t>
            </a:r>
            <a:r>
              <a:rPr lang="it-IT" sz="18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0" name="Rettangolo 29"/>
          <p:cNvSpPr/>
          <p:nvPr/>
        </p:nvSpPr>
        <p:spPr>
          <a:xfrm>
            <a:off x="202058" y="2920457"/>
            <a:ext cx="25137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i="1" dirty="0">
                <a:latin typeface="Segoe UI" panose="020B0502040204020203" pitchFamily="34" charset="0"/>
                <a:cs typeface="Segoe UI" panose="020B0502040204020203" pitchFamily="34" charset="0"/>
              </a:rPr>
              <a:t>Documento sugli STANDARD MINIMI approvato dal Dipartimento della protezione civile e condiviso dall’Agenzia per la coesione territoriale (dicembre 2015).</a:t>
            </a:r>
          </a:p>
        </p:txBody>
      </p:sp>
      <p:sp>
        <p:nvSpPr>
          <p:cNvPr id="31" name="Rettangolo 30"/>
          <p:cNvSpPr/>
          <p:nvPr/>
        </p:nvSpPr>
        <p:spPr>
          <a:xfrm>
            <a:off x="5580112" y="4585692"/>
            <a:ext cx="3271025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it-IT" dirty="0">
                <a:latin typeface="Segoe UI" panose="020B0502040204020203" pitchFamily="34" charset="0"/>
                <a:cs typeface="Segoe UI" panose="020B0502040204020203" pitchFamily="34" charset="0"/>
              </a:rPr>
              <a:t>Questo percorso costituisce il</a:t>
            </a:r>
          </a:p>
          <a:p>
            <a:pPr algn="r"/>
            <a:r>
              <a:rPr lang="it-IT" sz="28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Progetto standard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7"/>
          <a:srcRect r="79839"/>
          <a:stretch/>
        </p:blipFill>
        <p:spPr>
          <a:xfrm>
            <a:off x="2827114" y="3584547"/>
            <a:ext cx="895866" cy="843525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7"/>
          <a:srcRect l="19987" r="60028"/>
          <a:stretch/>
        </p:blipFill>
        <p:spPr>
          <a:xfrm>
            <a:off x="3722980" y="3001516"/>
            <a:ext cx="871200" cy="827498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 rotWithShape="1">
          <a:blip r:embed="rId7"/>
          <a:srcRect l="59551" r="20707"/>
          <a:stretch/>
        </p:blipFill>
        <p:spPr>
          <a:xfrm>
            <a:off x="5446800" y="1777380"/>
            <a:ext cx="878400" cy="844608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 rotWithShape="1">
          <a:blip r:embed="rId7"/>
          <a:srcRect l="79474" r="1106"/>
          <a:stretch/>
        </p:blipFill>
        <p:spPr>
          <a:xfrm>
            <a:off x="6325200" y="1148400"/>
            <a:ext cx="874800" cy="855071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 rotWithShape="1">
          <a:blip r:embed="rId7"/>
          <a:srcRect l="39809" r="40369" b="2294"/>
          <a:stretch/>
        </p:blipFill>
        <p:spPr>
          <a:xfrm>
            <a:off x="4582800" y="2405751"/>
            <a:ext cx="867600" cy="811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8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ttangolo 31"/>
          <p:cNvSpPr/>
          <p:nvPr/>
        </p:nvSpPr>
        <p:spPr>
          <a:xfrm>
            <a:off x="143511" y="1201316"/>
            <a:ext cx="6732745" cy="41982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896" indent="-342896">
              <a:lnSpc>
                <a:spcPct val="107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it-IT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Sistema </a:t>
            </a:r>
            <a:r>
              <a:rPr lang="it-IT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strutturale di gestione delle emergenze</a:t>
            </a: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: </a:t>
            </a:r>
            <a:r>
              <a:rPr lang="it-IT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Insieme dei principali elementi fisici del sistema di gestione </a:t>
            </a:r>
            <a:r>
              <a:rPr lang="it-IT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dell’emergenza</a:t>
            </a:r>
            <a:r>
              <a:rPr lang="it-IT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definiti nel piano di protezione civile di un </a:t>
            </a:r>
            <a:r>
              <a:rPr lang="it-IT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Comune.</a:t>
            </a:r>
          </a:p>
          <a:p>
            <a:pPr marL="342896" indent="-342896">
              <a:lnSpc>
                <a:spcPct val="107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it-IT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Analisi </a:t>
            </a:r>
            <a:r>
              <a:rPr lang="it-IT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della Condizione Limite per l’Emergenza (CLE</a:t>
            </a:r>
            <a:r>
              <a:rPr lang="it-IT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): Individuazione</a:t>
            </a:r>
            <a:r>
              <a:rPr lang="it-IT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, a partire dai piani di protezione civile comunale, degli elementi strategici per la gestione dell’emergenza</a:t>
            </a: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: </a:t>
            </a:r>
            <a:r>
              <a:rPr lang="it-IT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edifici </a:t>
            </a: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strategici (ES1 </a:t>
            </a:r>
            <a:r>
              <a:rPr lang="it-IT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coordinamento degli interventi, </a:t>
            </a: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ES2 </a:t>
            </a:r>
            <a:r>
              <a:rPr lang="it-IT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soccorso sanitario</a:t>
            </a: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, ES3 intervento </a:t>
            </a:r>
            <a:r>
              <a:rPr lang="it-IT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operativo), aree </a:t>
            </a: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per l’emergenza (AE </a:t>
            </a:r>
            <a:r>
              <a:rPr lang="it-IT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ricovero/ammassamento), </a:t>
            </a: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infrastrutture di accessibilità e connessione </a:t>
            </a:r>
            <a:r>
              <a:rPr lang="it-IT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AC</a:t>
            </a:r>
            <a:r>
              <a:rPr lang="it-IT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), </a:t>
            </a: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aggregati e unità strutturali interferenti (AS, </a:t>
            </a:r>
            <a:r>
              <a:rPr lang="it-IT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US).</a:t>
            </a:r>
          </a:p>
          <a:p>
            <a:pPr marL="342896" indent="-342896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it-IT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Analisi della Condizione Limite per l’Emergenza (CLE) di un Contesto </a:t>
            </a:r>
            <a:r>
              <a:rPr lang="it-IT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Territoriale (CT): </a:t>
            </a:r>
            <a:r>
              <a:rPr lang="it-IT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È l’analisi del sistema di gestione </a:t>
            </a:r>
            <a:r>
              <a:rPr lang="it-IT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dell’emergenza del CT</a:t>
            </a:r>
            <a:r>
              <a:rPr lang="it-IT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La CLE di un Contesto Territoriale è un sottoinsieme della somma delle CLE dei singoli Comuni che costituiscono il CT</a:t>
            </a:r>
            <a:r>
              <a:rPr lang="it-IT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it-IT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=""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/>
              <a:t>Definizioni</a:t>
            </a:r>
            <a:endParaRPr lang="it-IT" dirty="0"/>
          </a:p>
        </p:txBody>
      </p:sp>
      <p:grpSp>
        <p:nvGrpSpPr>
          <p:cNvPr id="35" name="Gruppo 34">
            <a:extLst>
              <a:ext uri="{FF2B5EF4-FFF2-40B4-BE49-F238E27FC236}">
                <a16:creationId xmlns:a16="http://schemas.microsoft.com/office/drawing/2014/main" xmlns="" id="{3D1CE7F0-9E9F-46E5-A9FE-8ABD1E4BD434}"/>
              </a:ext>
            </a:extLst>
          </p:cNvPr>
          <p:cNvGrpSpPr/>
          <p:nvPr/>
        </p:nvGrpSpPr>
        <p:grpSpPr>
          <a:xfrm>
            <a:off x="7219143" y="1510534"/>
            <a:ext cx="1529321" cy="1589440"/>
            <a:chOff x="5257400" y="2037809"/>
            <a:chExt cx="1529321" cy="1589440"/>
          </a:xfrm>
        </p:grpSpPr>
        <p:sp>
          <p:nvSpPr>
            <p:cNvPr id="36" name="Figura a mano libera 3">
              <a:extLst>
                <a:ext uri="{FF2B5EF4-FFF2-40B4-BE49-F238E27FC236}">
                  <a16:creationId xmlns:a16="http://schemas.microsoft.com/office/drawing/2014/main" xmlns="" id="{603B632B-6B4C-4480-BEFF-6869AC2AB8F6}"/>
                </a:ext>
              </a:extLst>
            </p:cNvPr>
            <p:cNvSpPr/>
            <p:nvPr/>
          </p:nvSpPr>
          <p:spPr>
            <a:xfrm>
              <a:off x="5257400" y="2124411"/>
              <a:ext cx="1492848" cy="1472886"/>
            </a:xfrm>
            <a:custGeom>
              <a:avLst/>
              <a:gdLst>
                <a:gd name="connsiteX0" fmla="*/ 744263 w 3588922"/>
                <a:gd name="connsiteY0" fmla="*/ 25374 h 3540932"/>
                <a:gd name="connsiteX1" fmla="*/ 25171 w 3588922"/>
                <a:gd name="connsiteY1" fmla="*/ 1410291 h 3540932"/>
                <a:gd name="connsiteX2" fmla="*/ 1720806 w 3588922"/>
                <a:gd name="connsiteY2" fmla="*/ 3540932 h 3540932"/>
                <a:gd name="connsiteX3" fmla="*/ 3567362 w 3588922"/>
                <a:gd name="connsiteY3" fmla="*/ 1419168 h 3540932"/>
                <a:gd name="connsiteX4" fmla="*/ 2750616 w 3588922"/>
                <a:gd name="connsiteY4" fmla="*/ 779976 h 3540932"/>
                <a:gd name="connsiteX5" fmla="*/ 3079090 w 3588922"/>
                <a:gd name="connsiteY5" fmla="*/ 185172 h 3540932"/>
                <a:gd name="connsiteX6" fmla="*/ 2111424 w 3588922"/>
                <a:gd name="connsiteY6" fmla="*/ 25374 h 3540932"/>
                <a:gd name="connsiteX7" fmla="*/ 1285800 w 3588922"/>
                <a:gd name="connsiteY7" fmla="*/ 646811 h 3540932"/>
                <a:gd name="connsiteX8" fmla="*/ 744263 w 3588922"/>
                <a:gd name="connsiteY8" fmla="*/ 25374 h 354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88922" h="3540932">
                  <a:moveTo>
                    <a:pt x="744263" y="25374"/>
                  </a:moveTo>
                  <a:cubicBezTo>
                    <a:pt x="534158" y="152621"/>
                    <a:pt x="-137586" y="824365"/>
                    <a:pt x="25171" y="1410291"/>
                  </a:cubicBezTo>
                  <a:cubicBezTo>
                    <a:pt x="187928" y="1996217"/>
                    <a:pt x="1130441" y="3539453"/>
                    <a:pt x="1720806" y="3540932"/>
                  </a:cubicBezTo>
                  <a:cubicBezTo>
                    <a:pt x="2311171" y="3542411"/>
                    <a:pt x="3395727" y="1879327"/>
                    <a:pt x="3567362" y="1419168"/>
                  </a:cubicBezTo>
                  <a:cubicBezTo>
                    <a:pt x="3738997" y="959009"/>
                    <a:pt x="2831995" y="985642"/>
                    <a:pt x="2750616" y="779976"/>
                  </a:cubicBezTo>
                  <a:cubicBezTo>
                    <a:pt x="2669237" y="574310"/>
                    <a:pt x="3185622" y="310939"/>
                    <a:pt x="3079090" y="185172"/>
                  </a:cubicBezTo>
                  <a:cubicBezTo>
                    <a:pt x="2972558" y="59405"/>
                    <a:pt x="2410306" y="-51566"/>
                    <a:pt x="2111424" y="25374"/>
                  </a:cubicBezTo>
                  <a:cubicBezTo>
                    <a:pt x="1812542" y="102314"/>
                    <a:pt x="1513660" y="645331"/>
                    <a:pt x="1285800" y="646811"/>
                  </a:cubicBezTo>
                  <a:cubicBezTo>
                    <a:pt x="1057940" y="648291"/>
                    <a:pt x="954368" y="-101873"/>
                    <a:pt x="744263" y="25374"/>
                  </a:cubicBezTo>
                  <a:close/>
                </a:path>
              </a:pathLst>
            </a:custGeom>
            <a:solidFill>
              <a:srgbClr val="EEECE1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7" name="Figura a mano libera 4">
              <a:extLst>
                <a:ext uri="{FF2B5EF4-FFF2-40B4-BE49-F238E27FC236}">
                  <a16:creationId xmlns:a16="http://schemas.microsoft.com/office/drawing/2014/main" xmlns="" id="{7EBA9995-792A-48FE-B41E-37A832BC7E39}"/>
                </a:ext>
              </a:extLst>
            </p:cNvPr>
            <p:cNvSpPr/>
            <p:nvPr/>
          </p:nvSpPr>
          <p:spPr>
            <a:xfrm>
              <a:off x="5338978" y="2733702"/>
              <a:ext cx="1063514" cy="514186"/>
            </a:xfrm>
            <a:custGeom>
              <a:avLst/>
              <a:gdLst>
                <a:gd name="connsiteX0" fmla="*/ 0 w 2556769"/>
                <a:gd name="connsiteY0" fmla="*/ 359916 h 1236144"/>
                <a:gd name="connsiteX1" fmla="*/ 914400 w 2556769"/>
                <a:gd name="connsiteY1" fmla="*/ 40319 h 1236144"/>
                <a:gd name="connsiteX2" fmla="*/ 1322773 w 2556769"/>
                <a:gd name="connsiteY2" fmla="*/ 1167784 h 1236144"/>
                <a:gd name="connsiteX3" fmla="*/ 2281561 w 2556769"/>
                <a:gd name="connsiteY3" fmla="*/ 1123395 h 1236144"/>
                <a:gd name="connsiteX4" fmla="*/ 2556769 w 2556769"/>
                <a:gd name="connsiteY4" fmla="*/ 1229927 h 123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6769" h="1236144">
                  <a:moveTo>
                    <a:pt x="0" y="359916"/>
                  </a:moveTo>
                  <a:cubicBezTo>
                    <a:pt x="346969" y="132795"/>
                    <a:pt x="693938" y="-94326"/>
                    <a:pt x="914400" y="40319"/>
                  </a:cubicBezTo>
                  <a:cubicBezTo>
                    <a:pt x="1134862" y="174964"/>
                    <a:pt x="1094913" y="987271"/>
                    <a:pt x="1322773" y="1167784"/>
                  </a:cubicBezTo>
                  <a:cubicBezTo>
                    <a:pt x="1550633" y="1348297"/>
                    <a:pt x="2075895" y="1113038"/>
                    <a:pt x="2281561" y="1123395"/>
                  </a:cubicBezTo>
                  <a:cubicBezTo>
                    <a:pt x="2487227" y="1133752"/>
                    <a:pt x="2521998" y="1181839"/>
                    <a:pt x="2556769" y="1229927"/>
                  </a:cubicBezTo>
                </a:path>
              </a:pathLst>
            </a:custGeom>
            <a:noFill/>
            <a:ln w="12700" cap="flat" cmpd="sng" algn="ctr">
              <a:solidFill>
                <a:srgbClr val="4F81BD">
                  <a:shade val="50000"/>
                </a:srgb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8" name="Figura a mano libera 6">
              <a:extLst>
                <a:ext uri="{FF2B5EF4-FFF2-40B4-BE49-F238E27FC236}">
                  <a16:creationId xmlns:a16="http://schemas.microsoft.com/office/drawing/2014/main" xmlns="" id="{F7548EF7-69B9-446B-93BD-08E7C95F0A1D}"/>
                </a:ext>
              </a:extLst>
            </p:cNvPr>
            <p:cNvSpPr/>
            <p:nvPr/>
          </p:nvSpPr>
          <p:spPr>
            <a:xfrm>
              <a:off x="6044295" y="2443974"/>
              <a:ext cx="350812" cy="801328"/>
            </a:xfrm>
            <a:custGeom>
              <a:avLst/>
              <a:gdLst>
                <a:gd name="connsiteX0" fmla="*/ 843379 w 843379"/>
                <a:gd name="connsiteY0" fmla="*/ 0 h 1926454"/>
                <a:gd name="connsiteX1" fmla="*/ 257452 w 843379"/>
                <a:gd name="connsiteY1" fmla="*/ 683580 h 1926454"/>
                <a:gd name="connsiteX2" fmla="*/ 168676 w 843379"/>
                <a:gd name="connsiteY2" fmla="*/ 1393794 h 1926454"/>
                <a:gd name="connsiteX3" fmla="*/ 0 w 843379"/>
                <a:gd name="connsiteY3" fmla="*/ 1926454 h 1926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379" h="1926454">
                  <a:moveTo>
                    <a:pt x="843379" y="0"/>
                  </a:moveTo>
                  <a:cubicBezTo>
                    <a:pt x="606640" y="225640"/>
                    <a:pt x="369902" y="451281"/>
                    <a:pt x="257452" y="683580"/>
                  </a:cubicBezTo>
                  <a:cubicBezTo>
                    <a:pt x="145002" y="915879"/>
                    <a:pt x="211585" y="1186648"/>
                    <a:pt x="168676" y="1393794"/>
                  </a:cubicBezTo>
                  <a:cubicBezTo>
                    <a:pt x="125767" y="1600940"/>
                    <a:pt x="62883" y="1763697"/>
                    <a:pt x="0" y="1926454"/>
                  </a:cubicBezTo>
                </a:path>
              </a:pathLst>
            </a:custGeom>
            <a:noFill/>
            <a:ln w="12700" cap="flat" cmpd="sng" algn="ctr">
              <a:solidFill>
                <a:srgbClr val="4F81BD">
                  <a:shade val="50000"/>
                </a:srgb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9" name="Figura a mano libera 7">
              <a:extLst>
                <a:ext uri="{FF2B5EF4-FFF2-40B4-BE49-F238E27FC236}">
                  <a16:creationId xmlns:a16="http://schemas.microsoft.com/office/drawing/2014/main" xmlns="" id="{EE519439-1B36-435B-B2F4-35BA8F663CE0}"/>
                </a:ext>
              </a:extLst>
            </p:cNvPr>
            <p:cNvSpPr/>
            <p:nvPr/>
          </p:nvSpPr>
          <p:spPr>
            <a:xfrm>
              <a:off x="6311589" y="2665394"/>
              <a:ext cx="257223" cy="317724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0" name="Figura a mano libera 8">
              <a:extLst>
                <a:ext uri="{FF2B5EF4-FFF2-40B4-BE49-F238E27FC236}">
                  <a16:creationId xmlns:a16="http://schemas.microsoft.com/office/drawing/2014/main" xmlns="" id="{7BC2C906-F5E8-4211-9463-FCB513E775AD}"/>
                </a:ext>
              </a:extLst>
            </p:cNvPr>
            <p:cNvSpPr/>
            <p:nvPr/>
          </p:nvSpPr>
          <p:spPr>
            <a:xfrm rot="16200000">
              <a:off x="5754416" y="2379981"/>
              <a:ext cx="201184" cy="299524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1" name="Figura a mano libera 9">
              <a:extLst>
                <a:ext uri="{FF2B5EF4-FFF2-40B4-BE49-F238E27FC236}">
                  <a16:creationId xmlns:a16="http://schemas.microsoft.com/office/drawing/2014/main" xmlns="" id="{FEA55632-B9D3-41C6-9EC3-E5E568FBFF20}"/>
                </a:ext>
              </a:extLst>
            </p:cNvPr>
            <p:cNvSpPr/>
            <p:nvPr/>
          </p:nvSpPr>
          <p:spPr>
            <a:xfrm rot="16200000">
              <a:off x="5448495" y="2819385"/>
              <a:ext cx="350947" cy="289338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2" name="Figura a mano libera 10">
              <a:extLst>
                <a:ext uri="{FF2B5EF4-FFF2-40B4-BE49-F238E27FC236}">
                  <a16:creationId xmlns:a16="http://schemas.microsoft.com/office/drawing/2014/main" xmlns="" id="{2855B817-2FC5-4929-B089-AC0F6A5CD495}"/>
                </a:ext>
              </a:extLst>
            </p:cNvPr>
            <p:cNvSpPr/>
            <p:nvPr/>
          </p:nvSpPr>
          <p:spPr>
            <a:xfrm>
              <a:off x="5593460" y="2390855"/>
              <a:ext cx="879363" cy="1039979"/>
            </a:xfrm>
            <a:custGeom>
              <a:avLst/>
              <a:gdLst>
                <a:gd name="connsiteX0" fmla="*/ 765 w 2114056"/>
                <a:gd name="connsiteY0" fmla="*/ 1272922 h 2500189"/>
                <a:gd name="connsiteX1" fmla="*/ 471282 w 2114056"/>
                <a:gd name="connsiteY1" fmla="*/ 251990 h 2500189"/>
                <a:gd name="connsiteX2" fmla="*/ 1101596 w 2114056"/>
                <a:gd name="connsiteY2" fmla="*/ 21171 h 2500189"/>
                <a:gd name="connsiteX3" fmla="*/ 1749666 w 2114056"/>
                <a:gd name="connsiteY3" fmla="*/ 642608 h 2500189"/>
                <a:gd name="connsiteX4" fmla="*/ 2078140 w 2114056"/>
                <a:gd name="connsiteY4" fmla="*/ 935571 h 2500189"/>
                <a:gd name="connsiteX5" fmla="*/ 906288 w 2114056"/>
                <a:gd name="connsiteY5" fmla="*/ 1610274 h 2500189"/>
                <a:gd name="connsiteX6" fmla="*/ 861899 w 2114056"/>
                <a:gd name="connsiteY6" fmla="*/ 2498041 h 2500189"/>
                <a:gd name="connsiteX7" fmla="*/ 373627 w 2114056"/>
                <a:gd name="connsiteY7" fmla="*/ 1841093 h 2500189"/>
                <a:gd name="connsiteX8" fmla="*/ 765 w 2114056"/>
                <a:gd name="connsiteY8" fmla="*/ 1272922 h 250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4056" h="2500189">
                  <a:moveTo>
                    <a:pt x="765" y="1272922"/>
                  </a:moveTo>
                  <a:cubicBezTo>
                    <a:pt x="17041" y="1008071"/>
                    <a:pt x="287810" y="460615"/>
                    <a:pt x="471282" y="251990"/>
                  </a:cubicBezTo>
                  <a:cubicBezTo>
                    <a:pt x="654754" y="43365"/>
                    <a:pt x="888532" y="-43932"/>
                    <a:pt x="1101596" y="21171"/>
                  </a:cubicBezTo>
                  <a:cubicBezTo>
                    <a:pt x="1314660" y="86274"/>
                    <a:pt x="1586909" y="490208"/>
                    <a:pt x="1749666" y="642608"/>
                  </a:cubicBezTo>
                  <a:cubicBezTo>
                    <a:pt x="1912423" y="795008"/>
                    <a:pt x="2218703" y="774293"/>
                    <a:pt x="2078140" y="935571"/>
                  </a:cubicBezTo>
                  <a:cubicBezTo>
                    <a:pt x="1937577" y="1096849"/>
                    <a:pt x="1108995" y="1349862"/>
                    <a:pt x="906288" y="1610274"/>
                  </a:cubicBezTo>
                  <a:cubicBezTo>
                    <a:pt x="703581" y="1870686"/>
                    <a:pt x="950676" y="2459571"/>
                    <a:pt x="861899" y="2498041"/>
                  </a:cubicBezTo>
                  <a:cubicBezTo>
                    <a:pt x="773122" y="2536511"/>
                    <a:pt x="515670" y="2048239"/>
                    <a:pt x="373627" y="1841093"/>
                  </a:cubicBezTo>
                  <a:cubicBezTo>
                    <a:pt x="231584" y="1633947"/>
                    <a:pt x="-15511" y="1537773"/>
                    <a:pt x="765" y="1272922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3" name="Rettangolo arrotondato 12">
              <a:extLst>
                <a:ext uri="{FF2B5EF4-FFF2-40B4-BE49-F238E27FC236}">
                  <a16:creationId xmlns:a16="http://schemas.microsoft.com/office/drawing/2014/main" xmlns="" id="{3A620182-72D3-4C8B-AFE6-25EF781BC543}"/>
                </a:ext>
              </a:extLst>
            </p:cNvPr>
            <p:cNvSpPr/>
            <p:nvPr/>
          </p:nvSpPr>
          <p:spPr>
            <a:xfrm>
              <a:off x="5549704" y="2884745"/>
              <a:ext cx="89857" cy="89857"/>
            </a:xfrm>
            <a:prstGeom prst="roundRect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4" name="Rettangolo arrotondato 13">
              <a:extLst>
                <a:ext uri="{FF2B5EF4-FFF2-40B4-BE49-F238E27FC236}">
                  <a16:creationId xmlns:a16="http://schemas.microsoft.com/office/drawing/2014/main" xmlns="" id="{353DCF29-1D8A-4E6D-87BC-D248AC52613A}"/>
                </a:ext>
              </a:extLst>
            </p:cNvPr>
            <p:cNvSpPr/>
            <p:nvPr/>
          </p:nvSpPr>
          <p:spPr>
            <a:xfrm>
              <a:off x="6264997" y="2620029"/>
              <a:ext cx="179715" cy="90730"/>
            </a:xfrm>
            <a:prstGeom prst="roundRect">
              <a:avLst/>
            </a:prstGeom>
            <a:solidFill>
              <a:srgbClr val="FFAB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5" name="Figura a mano libera 14">
              <a:extLst>
                <a:ext uri="{FF2B5EF4-FFF2-40B4-BE49-F238E27FC236}">
                  <a16:creationId xmlns:a16="http://schemas.microsoft.com/office/drawing/2014/main" xmlns="" id="{5B152345-F23D-41D1-9519-C5454E797031}"/>
                </a:ext>
              </a:extLst>
            </p:cNvPr>
            <p:cNvSpPr/>
            <p:nvPr/>
          </p:nvSpPr>
          <p:spPr>
            <a:xfrm>
              <a:off x="5970440" y="2783708"/>
              <a:ext cx="494829" cy="653618"/>
            </a:xfrm>
            <a:custGeom>
              <a:avLst/>
              <a:gdLst>
                <a:gd name="connsiteX0" fmla="*/ 1189607 w 1189607"/>
                <a:gd name="connsiteY0" fmla="*/ 0 h 1571348"/>
                <a:gd name="connsiteX1" fmla="*/ 834501 w 1189607"/>
                <a:gd name="connsiteY1" fmla="*/ 807868 h 1571348"/>
                <a:gd name="connsiteX2" fmla="*/ 0 w 1189607"/>
                <a:gd name="connsiteY2" fmla="*/ 1571348 h 157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9607" h="1571348">
                  <a:moveTo>
                    <a:pt x="1189607" y="0"/>
                  </a:moveTo>
                  <a:cubicBezTo>
                    <a:pt x="1111188" y="272988"/>
                    <a:pt x="1032769" y="545977"/>
                    <a:pt x="834501" y="807868"/>
                  </a:cubicBezTo>
                  <a:cubicBezTo>
                    <a:pt x="636233" y="1069759"/>
                    <a:pt x="318116" y="1320553"/>
                    <a:pt x="0" y="1571348"/>
                  </a:cubicBezTo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6" name="Ovale 45">
              <a:extLst>
                <a:ext uri="{FF2B5EF4-FFF2-40B4-BE49-F238E27FC236}">
                  <a16:creationId xmlns:a16="http://schemas.microsoft.com/office/drawing/2014/main" xmlns="" id="{E5EC3506-49E1-4070-B51A-1B40CFADAE3C}"/>
                </a:ext>
              </a:extLst>
            </p:cNvPr>
            <p:cNvSpPr/>
            <p:nvPr/>
          </p:nvSpPr>
          <p:spPr>
            <a:xfrm>
              <a:off x="6431175" y="2729237"/>
              <a:ext cx="89857" cy="89857"/>
            </a:xfrm>
            <a:prstGeom prst="ellipse">
              <a:avLst/>
            </a:prstGeom>
            <a:solidFill>
              <a:srgbClr val="FFFF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7" name="Figura a mano libera 29">
              <a:extLst>
                <a:ext uri="{FF2B5EF4-FFF2-40B4-BE49-F238E27FC236}">
                  <a16:creationId xmlns:a16="http://schemas.microsoft.com/office/drawing/2014/main" xmlns="" id="{65130545-6132-48B9-9E84-B6AAD14CAB65}"/>
                </a:ext>
              </a:extLst>
            </p:cNvPr>
            <p:cNvSpPr/>
            <p:nvPr/>
          </p:nvSpPr>
          <p:spPr>
            <a:xfrm>
              <a:off x="5722836" y="2503059"/>
              <a:ext cx="267231" cy="633089"/>
            </a:xfrm>
            <a:custGeom>
              <a:avLst/>
              <a:gdLst>
                <a:gd name="connsiteX0" fmla="*/ 249028 w 642445"/>
                <a:gd name="connsiteY0" fmla="*/ 0 h 1521996"/>
                <a:gd name="connsiteX1" fmla="*/ 639646 w 642445"/>
                <a:gd name="connsiteY1" fmla="*/ 1242873 h 1521996"/>
                <a:gd name="connsiteX2" fmla="*/ 71475 w 642445"/>
                <a:gd name="connsiteY2" fmla="*/ 1491448 h 1521996"/>
                <a:gd name="connsiteX3" fmla="*/ 27087 w 642445"/>
                <a:gd name="connsiteY3" fmla="*/ 1509203 h 1521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445" h="1521996">
                  <a:moveTo>
                    <a:pt x="249028" y="0"/>
                  </a:moveTo>
                  <a:cubicBezTo>
                    <a:pt x="459133" y="497149"/>
                    <a:pt x="669238" y="994298"/>
                    <a:pt x="639646" y="1242873"/>
                  </a:cubicBezTo>
                  <a:cubicBezTo>
                    <a:pt x="610054" y="1491448"/>
                    <a:pt x="173568" y="1447060"/>
                    <a:pt x="71475" y="1491448"/>
                  </a:cubicBezTo>
                  <a:cubicBezTo>
                    <a:pt x="-30618" y="1535836"/>
                    <a:pt x="-1766" y="1522519"/>
                    <a:pt x="27087" y="1509203"/>
                  </a:cubicBezTo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8" name="Rettangolo arrotondato 30">
              <a:extLst>
                <a:ext uri="{FF2B5EF4-FFF2-40B4-BE49-F238E27FC236}">
                  <a16:creationId xmlns:a16="http://schemas.microsoft.com/office/drawing/2014/main" xmlns="" id="{00F962E3-9E05-4093-ACA2-E5D7E67D5415}"/>
                </a:ext>
              </a:extLst>
            </p:cNvPr>
            <p:cNvSpPr/>
            <p:nvPr/>
          </p:nvSpPr>
          <p:spPr>
            <a:xfrm>
              <a:off x="5690682" y="3094599"/>
              <a:ext cx="89857" cy="89857"/>
            </a:xfrm>
            <a:prstGeom prst="roundRect">
              <a:avLst/>
            </a:prstGeom>
            <a:solidFill>
              <a:srgbClr val="4F81B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9" name="Ovale 48">
              <a:extLst>
                <a:ext uri="{FF2B5EF4-FFF2-40B4-BE49-F238E27FC236}">
                  <a16:creationId xmlns:a16="http://schemas.microsoft.com/office/drawing/2014/main" xmlns="" id="{32AE47DE-51FA-4994-8BC6-F262BC693F36}"/>
                </a:ext>
              </a:extLst>
            </p:cNvPr>
            <p:cNvSpPr/>
            <p:nvPr/>
          </p:nvSpPr>
          <p:spPr>
            <a:xfrm>
              <a:off x="5761390" y="2449972"/>
              <a:ext cx="89857" cy="89857"/>
            </a:xfrm>
            <a:prstGeom prst="ellipse">
              <a:avLst/>
            </a:prstGeom>
            <a:solidFill>
              <a:srgbClr val="FFFF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0" name="Figura a mano libera 33">
              <a:extLst>
                <a:ext uri="{FF2B5EF4-FFF2-40B4-BE49-F238E27FC236}">
                  <a16:creationId xmlns:a16="http://schemas.microsoft.com/office/drawing/2014/main" xmlns="" id="{F8548D4C-ACDE-4087-9F14-903DA6D3FB91}"/>
                </a:ext>
              </a:extLst>
            </p:cNvPr>
            <p:cNvSpPr/>
            <p:nvPr/>
          </p:nvSpPr>
          <p:spPr>
            <a:xfrm>
              <a:off x="5948283" y="3463175"/>
              <a:ext cx="19017" cy="125554"/>
            </a:xfrm>
            <a:custGeom>
              <a:avLst/>
              <a:gdLst>
                <a:gd name="connsiteX0" fmla="*/ 0 w 8877"/>
                <a:gd name="connsiteY0" fmla="*/ 0 h 630314"/>
                <a:gd name="connsiteX1" fmla="*/ 8877 w 8877"/>
                <a:gd name="connsiteY1" fmla="*/ 630314 h 6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77" h="630314">
                  <a:moveTo>
                    <a:pt x="0" y="0"/>
                  </a:moveTo>
                  <a:lnTo>
                    <a:pt x="8877" y="630314"/>
                  </a:lnTo>
                </a:path>
              </a:pathLst>
            </a:cu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1" name="Rettangolo arrotondato 34">
              <a:extLst>
                <a:ext uri="{FF2B5EF4-FFF2-40B4-BE49-F238E27FC236}">
                  <a16:creationId xmlns:a16="http://schemas.microsoft.com/office/drawing/2014/main" xmlns="" id="{7CB35D29-5571-45AB-A8E5-33EE6A76677D}"/>
                </a:ext>
              </a:extLst>
            </p:cNvPr>
            <p:cNvSpPr/>
            <p:nvPr/>
          </p:nvSpPr>
          <p:spPr>
            <a:xfrm>
              <a:off x="5914913" y="3387629"/>
              <a:ext cx="89857" cy="89857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2" name="Ovale 51">
              <a:extLst>
                <a:ext uri="{FF2B5EF4-FFF2-40B4-BE49-F238E27FC236}">
                  <a16:creationId xmlns:a16="http://schemas.microsoft.com/office/drawing/2014/main" xmlns="" id="{A7F6BA2C-0F71-413C-A8E9-7894429FAEC4}"/>
                </a:ext>
              </a:extLst>
            </p:cNvPr>
            <p:cNvSpPr/>
            <p:nvPr/>
          </p:nvSpPr>
          <p:spPr>
            <a:xfrm>
              <a:off x="5914913" y="3535871"/>
              <a:ext cx="89857" cy="91378"/>
            </a:xfrm>
            <a:prstGeom prst="ellipse">
              <a:avLst/>
            </a:prstGeom>
            <a:solidFill>
              <a:srgbClr val="4F81BD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3" name="Rettangolo arrotondato 48">
              <a:extLst>
                <a:ext uri="{FF2B5EF4-FFF2-40B4-BE49-F238E27FC236}">
                  <a16:creationId xmlns:a16="http://schemas.microsoft.com/office/drawing/2014/main" xmlns="" id="{94330238-C40B-45D4-87B0-2B2FAF5D7E42}"/>
                </a:ext>
              </a:extLst>
            </p:cNvPr>
            <p:cNvSpPr/>
            <p:nvPr/>
          </p:nvSpPr>
          <p:spPr>
            <a:xfrm>
              <a:off x="5744710" y="3243808"/>
              <a:ext cx="179715" cy="108562"/>
            </a:xfrm>
            <a:prstGeom prst="roundRect">
              <a:avLst/>
            </a:prstGeom>
            <a:solidFill>
              <a:srgbClr val="DA6D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4" name="Rettangolo arrotondato 11">
              <a:extLst>
                <a:ext uri="{FF2B5EF4-FFF2-40B4-BE49-F238E27FC236}">
                  <a16:creationId xmlns:a16="http://schemas.microsoft.com/office/drawing/2014/main" xmlns="" id="{ED2FADA6-9E0F-4199-8F18-B299FC4F5176}"/>
                </a:ext>
              </a:extLst>
            </p:cNvPr>
            <p:cNvSpPr/>
            <p:nvPr/>
          </p:nvSpPr>
          <p:spPr>
            <a:xfrm>
              <a:off x="5284751" y="2642971"/>
              <a:ext cx="179715" cy="90730"/>
            </a:xfrm>
            <a:prstGeom prst="roundRect">
              <a:avLst/>
            </a:prstGeom>
            <a:solidFill>
              <a:srgbClr val="FFAB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5" name="Rettangolo arrotondato 11">
              <a:extLst>
                <a:ext uri="{FF2B5EF4-FFF2-40B4-BE49-F238E27FC236}">
                  <a16:creationId xmlns:a16="http://schemas.microsoft.com/office/drawing/2014/main" xmlns="" id="{17325BE3-8049-4AC3-A200-08D2AC40B0A0}"/>
                </a:ext>
              </a:extLst>
            </p:cNvPr>
            <p:cNvSpPr/>
            <p:nvPr/>
          </p:nvSpPr>
          <p:spPr>
            <a:xfrm>
              <a:off x="6064745" y="3261639"/>
              <a:ext cx="179715" cy="90730"/>
            </a:xfrm>
            <a:prstGeom prst="roundRect">
              <a:avLst/>
            </a:prstGeom>
            <a:solidFill>
              <a:srgbClr val="FFAB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cxnSp>
          <p:nvCxnSpPr>
            <p:cNvPr id="56" name="Connettore diritto 120">
              <a:extLst>
                <a:ext uri="{FF2B5EF4-FFF2-40B4-BE49-F238E27FC236}">
                  <a16:creationId xmlns:a16="http://schemas.microsoft.com/office/drawing/2014/main" xmlns="" id="{53E9A016-4101-40A5-8312-C07FD981B77F}"/>
                </a:ext>
              </a:extLst>
            </p:cNvPr>
            <p:cNvCxnSpPr>
              <a:cxnSpLocks/>
              <a:stCxn id="43" idx="0"/>
              <a:endCxn id="54" idx="2"/>
            </p:cNvCxnSpPr>
            <p:nvPr/>
          </p:nvCxnSpPr>
          <p:spPr>
            <a:xfrm flipH="1" flipV="1">
              <a:off x="5374609" y="2733702"/>
              <a:ext cx="220024" cy="151043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57" name="Connettore diritto 121">
              <a:extLst>
                <a:ext uri="{FF2B5EF4-FFF2-40B4-BE49-F238E27FC236}">
                  <a16:creationId xmlns:a16="http://schemas.microsoft.com/office/drawing/2014/main" xmlns="" id="{A7031ACF-D08D-4A71-BBB7-B69A57F38A7A}"/>
                </a:ext>
              </a:extLst>
            </p:cNvPr>
            <p:cNvCxnSpPr>
              <a:cxnSpLocks/>
              <a:stCxn id="54" idx="0"/>
            </p:cNvCxnSpPr>
            <p:nvPr/>
          </p:nvCxnSpPr>
          <p:spPr>
            <a:xfrm flipV="1">
              <a:off x="5374609" y="2503059"/>
              <a:ext cx="87980" cy="139913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58" name="Connettore diritto 122">
              <a:extLst>
                <a:ext uri="{FF2B5EF4-FFF2-40B4-BE49-F238E27FC236}">
                  <a16:creationId xmlns:a16="http://schemas.microsoft.com/office/drawing/2014/main" xmlns="" id="{72E6C219-91C3-4828-BD8D-2D8D30AEF957}"/>
                </a:ext>
              </a:extLst>
            </p:cNvPr>
            <p:cNvCxnSpPr>
              <a:endCxn id="49" idx="2"/>
            </p:cNvCxnSpPr>
            <p:nvPr/>
          </p:nvCxnSpPr>
          <p:spPr>
            <a:xfrm>
              <a:off x="5489219" y="2443974"/>
              <a:ext cx="272170" cy="50927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59" name="Rettangolo arrotondato 30">
              <a:extLst>
                <a:ext uri="{FF2B5EF4-FFF2-40B4-BE49-F238E27FC236}">
                  <a16:creationId xmlns:a16="http://schemas.microsoft.com/office/drawing/2014/main" xmlns="" id="{772FDCB0-75A8-45F1-86E0-73127D576B08}"/>
                </a:ext>
              </a:extLst>
            </p:cNvPr>
            <p:cNvSpPr/>
            <p:nvPr/>
          </p:nvSpPr>
          <p:spPr>
            <a:xfrm>
              <a:off x="5855008" y="2665831"/>
              <a:ext cx="89857" cy="89857"/>
            </a:xfrm>
            <a:prstGeom prst="roundRect">
              <a:avLst/>
            </a:prstGeom>
            <a:solidFill>
              <a:srgbClr val="4F81B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0" name="Rettangolo arrotondato 30">
              <a:extLst>
                <a:ext uri="{FF2B5EF4-FFF2-40B4-BE49-F238E27FC236}">
                  <a16:creationId xmlns:a16="http://schemas.microsoft.com/office/drawing/2014/main" xmlns="" id="{9D015104-258C-4F31-83D2-184EE17086CE}"/>
                </a:ext>
              </a:extLst>
            </p:cNvPr>
            <p:cNvSpPr/>
            <p:nvPr/>
          </p:nvSpPr>
          <p:spPr>
            <a:xfrm>
              <a:off x="5937079" y="3006728"/>
              <a:ext cx="89857" cy="89857"/>
            </a:xfrm>
            <a:prstGeom prst="roundRect">
              <a:avLst/>
            </a:prstGeom>
            <a:solidFill>
              <a:srgbClr val="4F81B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cxnSp>
          <p:nvCxnSpPr>
            <p:cNvPr id="61" name="Connettore diritto 125">
              <a:extLst>
                <a:ext uri="{FF2B5EF4-FFF2-40B4-BE49-F238E27FC236}">
                  <a16:creationId xmlns:a16="http://schemas.microsoft.com/office/drawing/2014/main" xmlns="" id="{1F1567A5-0E31-47B1-BD84-5EB70B8104CE}"/>
                </a:ext>
              </a:extLst>
            </p:cNvPr>
            <p:cNvCxnSpPr>
              <a:stCxn id="64" idx="2"/>
              <a:endCxn id="62" idx="1"/>
            </p:cNvCxnSpPr>
            <p:nvPr/>
          </p:nvCxnSpPr>
          <p:spPr>
            <a:xfrm flipV="1">
              <a:off x="6044295" y="2225526"/>
              <a:ext cx="220702" cy="22444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62" name="Rettangolo arrotondato 30">
              <a:extLst>
                <a:ext uri="{FF2B5EF4-FFF2-40B4-BE49-F238E27FC236}">
                  <a16:creationId xmlns:a16="http://schemas.microsoft.com/office/drawing/2014/main" xmlns="" id="{A363B44A-A4F8-4D72-A882-9FF6131D1937}"/>
                </a:ext>
              </a:extLst>
            </p:cNvPr>
            <p:cNvSpPr/>
            <p:nvPr/>
          </p:nvSpPr>
          <p:spPr>
            <a:xfrm>
              <a:off x="6264997" y="2180598"/>
              <a:ext cx="89857" cy="89857"/>
            </a:xfrm>
            <a:prstGeom prst="roundRect">
              <a:avLst/>
            </a:prstGeom>
            <a:solidFill>
              <a:srgbClr val="4F81B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3" name="Ovale 62">
              <a:extLst>
                <a:ext uri="{FF2B5EF4-FFF2-40B4-BE49-F238E27FC236}">
                  <a16:creationId xmlns:a16="http://schemas.microsoft.com/office/drawing/2014/main" xmlns="" id="{E04875C8-6BF8-4E84-B54B-C72F9DB74BBE}"/>
                </a:ext>
              </a:extLst>
            </p:cNvPr>
            <p:cNvSpPr/>
            <p:nvPr/>
          </p:nvSpPr>
          <p:spPr>
            <a:xfrm>
              <a:off x="6123544" y="2263823"/>
              <a:ext cx="89857" cy="89857"/>
            </a:xfrm>
            <a:prstGeom prst="ellipse">
              <a:avLst/>
            </a:prstGeom>
            <a:solidFill>
              <a:srgbClr val="FFFF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4" name="Rettangolo arrotondato 11">
              <a:extLst>
                <a:ext uri="{FF2B5EF4-FFF2-40B4-BE49-F238E27FC236}">
                  <a16:creationId xmlns:a16="http://schemas.microsoft.com/office/drawing/2014/main" xmlns="" id="{91F559BA-818C-432E-945B-934CC5D78781}"/>
                </a:ext>
              </a:extLst>
            </p:cNvPr>
            <p:cNvSpPr/>
            <p:nvPr/>
          </p:nvSpPr>
          <p:spPr>
            <a:xfrm>
              <a:off x="5954437" y="2359242"/>
              <a:ext cx="179715" cy="90730"/>
            </a:xfrm>
            <a:prstGeom prst="roundRect">
              <a:avLst/>
            </a:prstGeom>
            <a:solidFill>
              <a:srgbClr val="FFAB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5" name="Rettangolo arrotondato 30">
              <a:extLst>
                <a:ext uri="{FF2B5EF4-FFF2-40B4-BE49-F238E27FC236}">
                  <a16:creationId xmlns:a16="http://schemas.microsoft.com/office/drawing/2014/main" xmlns="" id="{73BF7F3F-8523-4BF9-8C37-100DB4E1A315}"/>
                </a:ext>
              </a:extLst>
            </p:cNvPr>
            <p:cNvSpPr/>
            <p:nvPr/>
          </p:nvSpPr>
          <p:spPr>
            <a:xfrm>
              <a:off x="5434005" y="2415097"/>
              <a:ext cx="89857" cy="89857"/>
            </a:xfrm>
            <a:prstGeom prst="roundRect">
              <a:avLst/>
            </a:prstGeom>
            <a:solidFill>
              <a:srgbClr val="4F81B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cxnSp>
          <p:nvCxnSpPr>
            <p:cNvPr id="66" name="Connettore diritto 130">
              <a:extLst>
                <a:ext uri="{FF2B5EF4-FFF2-40B4-BE49-F238E27FC236}">
                  <a16:creationId xmlns:a16="http://schemas.microsoft.com/office/drawing/2014/main" xmlns="" id="{10136306-426F-4B76-A86E-4D29789EB2DF}"/>
                </a:ext>
              </a:extLst>
            </p:cNvPr>
            <p:cNvCxnSpPr>
              <a:stCxn id="65" idx="0"/>
            </p:cNvCxnSpPr>
            <p:nvPr/>
          </p:nvCxnSpPr>
          <p:spPr>
            <a:xfrm flipV="1">
              <a:off x="5478934" y="2037809"/>
              <a:ext cx="145034" cy="377288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67" name="Connettore diritto 131">
              <a:extLst>
                <a:ext uri="{FF2B5EF4-FFF2-40B4-BE49-F238E27FC236}">
                  <a16:creationId xmlns:a16="http://schemas.microsoft.com/office/drawing/2014/main" xmlns="" id="{C5B387DC-7B3B-4450-9DD9-1944E0AF698E}"/>
                </a:ext>
              </a:extLst>
            </p:cNvPr>
            <p:cNvCxnSpPr>
              <a:stCxn id="53" idx="1"/>
            </p:cNvCxnSpPr>
            <p:nvPr/>
          </p:nvCxnSpPr>
          <p:spPr>
            <a:xfrm flipH="1">
              <a:off x="5478934" y="3298089"/>
              <a:ext cx="265776" cy="12554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68" name="Connettore diritto 132">
              <a:extLst>
                <a:ext uri="{FF2B5EF4-FFF2-40B4-BE49-F238E27FC236}">
                  <a16:creationId xmlns:a16="http://schemas.microsoft.com/office/drawing/2014/main" xmlns="" id="{068B83D9-8606-4D5C-849E-D9CB57346EDC}"/>
                </a:ext>
              </a:extLst>
            </p:cNvPr>
            <p:cNvCxnSpPr>
              <a:stCxn id="46" idx="0"/>
            </p:cNvCxnSpPr>
            <p:nvPr/>
          </p:nvCxnSpPr>
          <p:spPr>
            <a:xfrm flipV="1">
              <a:off x="6476103" y="2505828"/>
              <a:ext cx="310618" cy="22341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  <p:sp>
        <p:nvSpPr>
          <p:cNvPr id="69" name="Rettangolo con angoli arrotondati 72">
            <a:extLst>
              <a:ext uri="{FF2B5EF4-FFF2-40B4-BE49-F238E27FC236}">
                <a16:creationId xmlns:a16="http://schemas.microsoft.com/office/drawing/2014/main" xmlns="" id="{F318B901-7DFB-40D8-A592-E8D962CB816B}"/>
              </a:ext>
            </a:extLst>
          </p:cNvPr>
          <p:cNvSpPr/>
          <p:nvPr/>
        </p:nvSpPr>
        <p:spPr>
          <a:xfrm>
            <a:off x="7503949" y="913284"/>
            <a:ext cx="959709" cy="50258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CLE COMUNALI</a:t>
            </a:r>
          </a:p>
        </p:txBody>
      </p:sp>
      <p:grpSp>
        <p:nvGrpSpPr>
          <p:cNvPr id="70" name="Gruppo 69">
            <a:extLst>
              <a:ext uri="{FF2B5EF4-FFF2-40B4-BE49-F238E27FC236}">
                <a16:creationId xmlns:a16="http://schemas.microsoft.com/office/drawing/2014/main" xmlns="" id="{D05B9803-9596-4F3E-8680-CCD11AE7DCCE}"/>
              </a:ext>
            </a:extLst>
          </p:cNvPr>
          <p:cNvGrpSpPr/>
          <p:nvPr/>
        </p:nvGrpSpPr>
        <p:grpSpPr>
          <a:xfrm>
            <a:off x="7219143" y="3963966"/>
            <a:ext cx="1492847" cy="1502838"/>
            <a:chOff x="7218542" y="2093219"/>
            <a:chExt cx="1492847" cy="1502838"/>
          </a:xfrm>
        </p:grpSpPr>
        <p:sp>
          <p:nvSpPr>
            <p:cNvPr id="71" name="Figura a mano libera 3">
              <a:extLst>
                <a:ext uri="{FF2B5EF4-FFF2-40B4-BE49-F238E27FC236}">
                  <a16:creationId xmlns:a16="http://schemas.microsoft.com/office/drawing/2014/main" xmlns="" id="{6FC40918-9866-4FA0-8C17-7286C55456DE}"/>
                </a:ext>
              </a:extLst>
            </p:cNvPr>
            <p:cNvSpPr/>
            <p:nvPr/>
          </p:nvSpPr>
          <p:spPr>
            <a:xfrm>
              <a:off x="7218542" y="2093219"/>
              <a:ext cx="1492847" cy="1472886"/>
            </a:xfrm>
            <a:custGeom>
              <a:avLst/>
              <a:gdLst>
                <a:gd name="connsiteX0" fmla="*/ 744263 w 3588922"/>
                <a:gd name="connsiteY0" fmla="*/ 25374 h 3540932"/>
                <a:gd name="connsiteX1" fmla="*/ 25171 w 3588922"/>
                <a:gd name="connsiteY1" fmla="*/ 1410291 h 3540932"/>
                <a:gd name="connsiteX2" fmla="*/ 1720806 w 3588922"/>
                <a:gd name="connsiteY2" fmla="*/ 3540932 h 3540932"/>
                <a:gd name="connsiteX3" fmla="*/ 3567362 w 3588922"/>
                <a:gd name="connsiteY3" fmla="*/ 1419168 h 3540932"/>
                <a:gd name="connsiteX4" fmla="*/ 2750616 w 3588922"/>
                <a:gd name="connsiteY4" fmla="*/ 779976 h 3540932"/>
                <a:gd name="connsiteX5" fmla="*/ 3079090 w 3588922"/>
                <a:gd name="connsiteY5" fmla="*/ 185172 h 3540932"/>
                <a:gd name="connsiteX6" fmla="*/ 2111424 w 3588922"/>
                <a:gd name="connsiteY6" fmla="*/ 25374 h 3540932"/>
                <a:gd name="connsiteX7" fmla="*/ 1285800 w 3588922"/>
                <a:gd name="connsiteY7" fmla="*/ 646811 h 3540932"/>
                <a:gd name="connsiteX8" fmla="*/ 744263 w 3588922"/>
                <a:gd name="connsiteY8" fmla="*/ 25374 h 354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88922" h="3540932">
                  <a:moveTo>
                    <a:pt x="744263" y="25374"/>
                  </a:moveTo>
                  <a:cubicBezTo>
                    <a:pt x="534158" y="152621"/>
                    <a:pt x="-137586" y="824365"/>
                    <a:pt x="25171" y="1410291"/>
                  </a:cubicBezTo>
                  <a:cubicBezTo>
                    <a:pt x="187928" y="1996217"/>
                    <a:pt x="1130441" y="3539453"/>
                    <a:pt x="1720806" y="3540932"/>
                  </a:cubicBezTo>
                  <a:cubicBezTo>
                    <a:pt x="2311171" y="3542411"/>
                    <a:pt x="3395727" y="1879327"/>
                    <a:pt x="3567362" y="1419168"/>
                  </a:cubicBezTo>
                  <a:cubicBezTo>
                    <a:pt x="3738997" y="959009"/>
                    <a:pt x="2831995" y="985642"/>
                    <a:pt x="2750616" y="779976"/>
                  </a:cubicBezTo>
                  <a:cubicBezTo>
                    <a:pt x="2669237" y="574310"/>
                    <a:pt x="3185622" y="310939"/>
                    <a:pt x="3079090" y="185172"/>
                  </a:cubicBezTo>
                  <a:cubicBezTo>
                    <a:pt x="2972558" y="59405"/>
                    <a:pt x="2410306" y="-51566"/>
                    <a:pt x="2111424" y="25374"/>
                  </a:cubicBezTo>
                  <a:cubicBezTo>
                    <a:pt x="1812542" y="102314"/>
                    <a:pt x="1513660" y="645331"/>
                    <a:pt x="1285800" y="646811"/>
                  </a:cubicBezTo>
                  <a:cubicBezTo>
                    <a:pt x="1057940" y="648291"/>
                    <a:pt x="954368" y="-101873"/>
                    <a:pt x="744263" y="25374"/>
                  </a:cubicBezTo>
                  <a:close/>
                </a:path>
              </a:pathLst>
            </a:custGeom>
            <a:solidFill>
              <a:srgbClr val="EEECE1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2" name="Figura a mano libera 4">
              <a:extLst>
                <a:ext uri="{FF2B5EF4-FFF2-40B4-BE49-F238E27FC236}">
                  <a16:creationId xmlns:a16="http://schemas.microsoft.com/office/drawing/2014/main" xmlns="" id="{55067367-DC55-466D-8803-5736EE12482D}"/>
                </a:ext>
              </a:extLst>
            </p:cNvPr>
            <p:cNvSpPr/>
            <p:nvPr/>
          </p:nvSpPr>
          <p:spPr>
            <a:xfrm>
              <a:off x="7300120" y="2702510"/>
              <a:ext cx="1063513" cy="514186"/>
            </a:xfrm>
            <a:custGeom>
              <a:avLst/>
              <a:gdLst>
                <a:gd name="connsiteX0" fmla="*/ 0 w 2556769"/>
                <a:gd name="connsiteY0" fmla="*/ 359916 h 1236144"/>
                <a:gd name="connsiteX1" fmla="*/ 914400 w 2556769"/>
                <a:gd name="connsiteY1" fmla="*/ 40319 h 1236144"/>
                <a:gd name="connsiteX2" fmla="*/ 1322773 w 2556769"/>
                <a:gd name="connsiteY2" fmla="*/ 1167784 h 1236144"/>
                <a:gd name="connsiteX3" fmla="*/ 2281561 w 2556769"/>
                <a:gd name="connsiteY3" fmla="*/ 1123395 h 1236144"/>
                <a:gd name="connsiteX4" fmla="*/ 2556769 w 2556769"/>
                <a:gd name="connsiteY4" fmla="*/ 1229927 h 123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6769" h="1236144">
                  <a:moveTo>
                    <a:pt x="0" y="359916"/>
                  </a:moveTo>
                  <a:cubicBezTo>
                    <a:pt x="346969" y="132795"/>
                    <a:pt x="693938" y="-94326"/>
                    <a:pt x="914400" y="40319"/>
                  </a:cubicBezTo>
                  <a:cubicBezTo>
                    <a:pt x="1134862" y="174964"/>
                    <a:pt x="1094913" y="987271"/>
                    <a:pt x="1322773" y="1167784"/>
                  </a:cubicBezTo>
                  <a:cubicBezTo>
                    <a:pt x="1550633" y="1348297"/>
                    <a:pt x="2075895" y="1113038"/>
                    <a:pt x="2281561" y="1123395"/>
                  </a:cubicBezTo>
                  <a:cubicBezTo>
                    <a:pt x="2487227" y="1133752"/>
                    <a:pt x="2521998" y="1181839"/>
                    <a:pt x="2556769" y="1229927"/>
                  </a:cubicBezTo>
                </a:path>
              </a:pathLst>
            </a:custGeom>
            <a:noFill/>
            <a:ln w="12700" cap="flat" cmpd="sng" algn="ctr">
              <a:solidFill>
                <a:srgbClr val="4F81BD">
                  <a:shade val="50000"/>
                </a:srgb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3" name="Figura a mano libera 6">
              <a:extLst>
                <a:ext uri="{FF2B5EF4-FFF2-40B4-BE49-F238E27FC236}">
                  <a16:creationId xmlns:a16="http://schemas.microsoft.com/office/drawing/2014/main" xmlns="" id="{9CBD5BC9-B577-41E9-88D6-00880A86B217}"/>
                </a:ext>
              </a:extLst>
            </p:cNvPr>
            <p:cNvSpPr/>
            <p:nvPr/>
          </p:nvSpPr>
          <p:spPr>
            <a:xfrm>
              <a:off x="8005436" y="2412783"/>
              <a:ext cx="350812" cy="801328"/>
            </a:xfrm>
            <a:custGeom>
              <a:avLst/>
              <a:gdLst>
                <a:gd name="connsiteX0" fmla="*/ 843379 w 843379"/>
                <a:gd name="connsiteY0" fmla="*/ 0 h 1926454"/>
                <a:gd name="connsiteX1" fmla="*/ 257452 w 843379"/>
                <a:gd name="connsiteY1" fmla="*/ 683580 h 1926454"/>
                <a:gd name="connsiteX2" fmla="*/ 168676 w 843379"/>
                <a:gd name="connsiteY2" fmla="*/ 1393794 h 1926454"/>
                <a:gd name="connsiteX3" fmla="*/ 0 w 843379"/>
                <a:gd name="connsiteY3" fmla="*/ 1926454 h 1926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379" h="1926454">
                  <a:moveTo>
                    <a:pt x="843379" y="0"/>
                  </a:moveTo>
                  <a:cubicBezTo>
                    <a:pt x="606640" y="225640"/>
                    <a:pt x="369902" y="451281"/>
                    <a:pt x="257452" y="683580"/>
                  </a:cubicBezTo>
                  <a:cubicBezTo>
                    <a:pt x="145002" y="915879"/>
                    <a:pt x="211585" y="1186648"/>
                    <a:pt x="168676" y="1393794"/>
                  </a:cubicBezTo>
                  <a:cubicBezTo>
                    <a:pt x="125767" y="1600940"/>
                    <a:pt x="62883" y="1763697"/>
                    <a:pt x="0" y="1926454"/>
                  </a:cubicBezTo>
                </a:path>
              </a:pathLst>
            </a:custGeom>
            <a:noFill/>
            <a:ln w="12700" cap="flat" cmpd="sng" algn="ctr">
              <a:solidFill>
                <a:srgbClr val="4F81BD">
                  <a:shade val="50000"/>
                </a:srgb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4" name="Figura a mano libera 7">
              <a:extLst>
                <a:ext uri="{FF2B5EF4-FFF2-40B4-BE49-F238E27FC236}">
                  <a16:creationId xmlns:a16="http://schemas.microsoft.com/office/drawing/2014/main" xmlns="" id="{1AA1D25D-3E5B-4296-A33B-FE85EF5C4EFA}"/>
                </a:ext>
              </a:extLst>
            </p:cNvPr>
            <p:cNvSpPr/>
            <p:nvPr/>
          </p:nvSpPr>
          <p:spPr>
            <a:xfrm>
              <a:off x="8272730" y="2634203"/>
              <a:ext cx="257223" cy="317723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5" name="Figura a mano libera 8">
              <a:extLst>
                <a:ext uri="{FF2B5EF4-FFF2-40B4-BE49-F238E27FC236}">
                  <a16:creationId xmlns:a16="http://schemas.microsoft.com/office/drawing/2014/main" xmlns="" id="{8CF6A51A-13E5-4926-A30A-DC7A0DC8DEEA}"/>
                </a:ext>
              </a:extLst>
            </p:cNvPr>
            <p:cNvSpPr/>
            <p:nvPr/>
          </p:nvSpPr>
          <p:spPr>
            <a:xfrm rot="16200000">
              <a:off x="7715557" y="2348789"/>
              <a:ext cx="201184" cy="299524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6" name="Figura a mano libera 9">
              <a:extLst>
                <a:ext uri="{FF2B5EF4-FFF2-40B4-BE49-F238E27FC236}">
                  <a16:creationId xmlns:a16="http://schemas.microsoft.com/office/drawing/2014/main" xmlns="" id="{ECF642B6-6CA0-4D06-B9B6-B29EF4291892}"/>
                </a:ext>
              </a:extLst>
            </p:cNvPr>
            <p:cNvSpPr/>
            <p:nvPr/>
          </p:nvSpPr>
          <p:spPr>
            <a:xfrm rot="16200000">
              <a:off x="7409637" y="2788193"/>
              <a:ext cx="350947" cy="289337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7" name="Figura a mano libera 10">
              <a:extLst>
                <a:ext uri="{FF2B5EF4-FFF2-40B4-BE49-F238E27FC236}">
                  <a16:creationId xmlns:a16="http://schemas.microsoft.com/office/drawing/2014/main" xmlns="" id="{5590429B-0C92-487E-B1C8-02297E1448A9}"/>
                </a:ext>
              </a:extLst>
            </p:cNvPr>
            <p:cNvSpPr/>
            <p:nvPr/>
          </p:nvSpPr>
          <p:spPr>
            <a:xfrm>
              <a:off x="7554602" y="2359663"/>
              <a:ext cx="879362" cy="1039978"/>
            </a:xfrm>
            <a:custGeom>
              <a:avLst/>
              <a:gdLst>
                <a:gd name="connsiteX0" fmla="*/ 765 w 2114056"/>
                <a:gd name="connsiteY0" fmla="*/ 1272922 h 2500189"/>
                <a:gd name="connsiteX1" fmla="*/ 471282 w 2114056"/>
                <a:gd name="connsiteY1" fmla="*/ 251990 h 2500189"/>
                <a:gd name="connsiteX2" fmla="*/ 1101596 w 2114056"/>
                <a:gd name="connsiteY2" fmla="*/ 21171 h 2500189"/>
                <a:gd name="connsiteX3" fmla="*/ 1749666 w 2114056"/>
                <a:gd name="connsiteY3" fmla="*/ 642608 h 2500189"/>
                <a:gd name="connsiteX4" fmla="*/ 2078140 w 2114056"/>
                <a:gd name="connsiteY4" fmla="*/ 935571 h 2500189"/>
                <a:gd name="connsiteX5" fmla="*/ 906288 w 2114056"/>
                <a:gd name="connsiteY5" fmla="*/ 1610274 h 2500189"/>
                <a:gd name="connsiteX6" fmla="*/ 861899 w 2114056"/>
                <a:gd name="connsiteY6" fmla="*/ 2498041 h 2500189"/>
                <a:gd name="connsiteX7" fmla="*/ 373627 w 2114056"/>
                <a:gd name="connsiteY7" fmla="*/ 1841093 h 2500189"/>
                <a:gd name="connsiteX8" fmla="*/ 765 w 2114056"/>
                <a:gd name="connsiteY8" fmla="*/ 1272922 h 250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4056" h="2500189">
                  <a:moveTo>
                    <a:pt x="765" y="1272922"/>
                  </a:moveTo>
                  <a:cubicBezTo>
                    <a:pt x="17041" y="1008071"/>
                    <a:pt x="287810" y="460615"/>
                    <a:pt x="471282" y="251990"/>
                  </a:cubicBezTo>
                  <a:cubicBezTo>
                    <a:pt x="654754" y="43365"/>
                    <a:pt x="888532" y="-43932"/>
                    <a:pt x="1101596" y="21171"/>
                  </a:cubicBezTo>
                  <a:cubicBezTo>
                    <a:pt x="1314660" y="86274"/>
                    <a:pt x="1586909" y="490208"/>
                    <a:pt x="1749666" y="642608"/>
                  </a:cubicBezTo>
                  <a:cubicBezTo>
                    <a:pt x="1912423" y="795008"/>
                    <a:pt x="2218703" y="774293"/>
                    <a:pt x="2078140" y="935571"/>
                  </a:cubicBezTo>
                  <a:cubicBezTo>
                    <a:pt x="1937577" y="1096849"/>
                    <a:pt x="1108995" y="1349862"/>
                    <a:pt x="906288" y="1610274"/>
                  </a:cubicBezTo>
                  <a:cubicBezTo>
                    <a:pt x="703581" y="1870686"/>
                    <a:pt x="950676" y="2459571"/>
                    <a:pt x="861899" y="2498041"/>
                  </a:cubicBezTo>
                  <a:cubicBezTo>
                    <a:pt x="773122" y="2536511"/>
                    <a:pt x="515670" y="2048239"/>
                    <a:pt x="373627" y="1841093"/>
                  </a:cubicBezTo>
                  <a:cubicBezTo>
                    <a:pt x="231584" y="1633947"/>
                    <a:pt x="-15511" y="1537773"/>
                    <a:pt x="765" y="1272922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8" name="Rettangolo arrotondato 11">
              <a:extLst>
                <a:ext uri="{FF2B5EF4-FFF2-40B4-BE49-F238E27FC236}">
                  <a16:creationId xmlns:a16="http://schemas.microsoft.com/office/drawing/2014/main" xmlns="" id="{9C29FDCF-E208-4054-AA4D-E4F8E5EE65FE}"/>
                </a:ext>
              </a:extLst>
            </p:cNvPr>
            <p:cNvSpPr/>
            <p:nvPr/>
          </p:nvSpPr>
          <p:spPr>
            <a:xfrm>
              <a:off x="7915579" y="2328050"/>
              <a:ext cx="179715" cy="90730"/>
            </a:xfrm>
            <a:prstGeom prst="roundRect">
              <a:avLst/>
            </a:prstGeom>
            <a:solidFill>
              <a:srgbClr val="FFAB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9" name="Rettangolo arrotondato 12">
              <a:extLst>
                <a:ext uri="{FF2B5EF4-FFF2-40B4-BE49-F238E27FC236}">
                  <a16:creationId xmlns:a16="http://schemas.microsoft.com/office/drawing/2014/main" xmlns="" id="{E19CFA87-986E-4D52-B542-8AC283385EDA}"/>
                </a:ext>
              </a:extLst>
            </p:cNvPr>
            <p:cNvSpPr/>
            <p:nvPr/>
          </p:nvSpPr>
          <p:spPr>
            <a:xfrm>
              <a:off x="7510846" y="2853553"/>
              <a:ext cx="89857" cy="89857"/>
            </a:xfrm>
            <a:prstGeom prst="roundRect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0" name="Rettangolo arrotondato 13">
              <a:extLst>
                <a:ext uri="{FF2B5EF4-FFF2-40B4-BE49-F238E27FC236}">
                  <a16:creationId xmlns:a16="http://schemas.microsoft.com/office/drawing/2014/main" xmlns="" id="{1AABD664-DAD2-4BD4-AC2F-5E7744B50697}"/>
                </a:ext>
              </a:extLst>
            </p:cNvPr>
            <p:cNvSpPr/>
            <p:nvPr/>
          </p:nvSpPr>
          <p:spPr>
            <a:xfrm>
              <a:off x="8226138" y="2588837"/>
              <a:ext cx="179715" cy="90730"/>
            </a:xfrm>
            <a:prstGeom prst="roundRect">
              <a:avLst/>
            </a:prstGeom>
            <a:solidFill>
              <a:srgbClr val="FFAB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1" name="Figura a mano libera 14">
              <a:extLst>
                <a:ext uri="{FF2B5EF4-FFF2-40B4-BE49-F238E27FC236}">
                  <a16:creationId xmlns:a16="http://schemas.microsoft.com/office/drawing/2014/main" xmlns="" id="{4F539499-D389-477D-967B-C92DC247B8F7}"/>
                </a:ext>
              </a:extLst>
            </p:cNvPr>
            <p:cNvSpPr/>
            <p:nvPr/>
          </p:nvSpPr>
          <p:spPr>
            <a:xfrm>
              <a:off x="7931581" y="2752516"/>
              <a:ext cx="494829" cy="653618"/>
            </a:xfrm>
            <a:custGeom>
              <a:avLst/>
              <a:gdLst>
                <a:gd name="connsiteX0" fmla="*/ 1189607 w 1189607"/>
                <a:gd name="connsiteY0" fmla="*/ 0 h 1571348"/>
                <a:gd name="connsiteX1" fmla="*/ 834501 w 1189607"/>
                <a:gd name="connsiteY1" fmla="*/ 807868 h 1571348"/>
                <a:gd name="connsiteX2" fmla="*/ 0 w 1189607"/>
                <a:gd name="connsiteY2" fmla="*/ 1571348 h 157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9607" h="1571348">
                  <a:moveTo>
                    <a:pt x="1189607" y="0"/>
                  </a:moveTo>
                  <a:cubicBezTo>
                    <a:pt x="1111188" y="272988"/>
                    <a:pt x="1032769" y="545977"/>
                    <a:pt x="834501" y="807868"/>
                  </a:cubicBezTo>
                  <a:cubicBezTo>
                    <a:pt x="636233" y="1069759"/>
                    <a:pt x="318116" y="1320553"/>
                    <a:pt x="0" y="1571348"/>
                  </a:cubicBezTo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2" name="Ovale 81">
              <a:extLst>
                <a:ext uri="{FF2B5EF4-FFF2-40B4-BE49-F238E27FC236}">
                  <a16:creationId xmlns:a16="http://schemas.microsoft.com/office/drawing/2014/main" xmlns="" id="{13741B9F-AB9E-417D-B42B-CED102092B1C}"/>
                </a:ext>
              </a:extLst>
            </p:cNvPr>
            <p:cNvSpPr/>
            <p:nvPr/>
          </p:nvSpPr>
          <p:spPr>
            <a:xfrm>
              <a:off x="8392316" y="2698045"/>
              <a:ext cx="89857" cy="89857"/>
            </a:xfrm>
            <a:prstGeom prst="ellipse">
              <a:avLst/>
            </a:prstGeom>
            <a:solidFill>
              <a:srgbClr val="FFFF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3" name="Figura a mano libera 29">
              <a:extLst>
                <a:ext uri="{FF2B5EF4-FFF2-40B4-BE49-F238E27FC236}">
                  <a16:creationId xmlns:a16="http://schemas.microsoft.com/office/drawing/2014/main" xmlns="" id="{DC5CE77F-B757-4B57-9573-A5E44AD1DA7F}"/>
                </a:ext>
              </a:extLst>
            </p:cNvPr>
            <p:cNvSpPr/>
            <p:nvPr/>
          </p:nvSpPr>
          <p:spPr>
            <a:xfrm>
              <a:off x="7683978" y="2471867"/>
              <a:ext cx="267231" cy="633089"/>
            </a:xfrm>
            <a:custGeom>
              <a:avLst/>
              <a:gdLst>
                <a:gd name="connsiteX0" fmla="*/ 249028 w 642445"/>
                <a:gd name="connsiteY0" fmla="*/ 0 h 1521996"/>
                <a:gd name="connsiteX1" fmla="*/ 639646 w 642445"/>
                <a:gd name="connsiteY1" fmla="*/ 1242873 h 1521996"/>
                <a:gd name="connsiteX2" fmla="*/ 71475 w 642445"/>
                <a:gd name="connsiteY2" fmla="*/ 1491448 h 1521996"/>
                <a:gd name="connsiteX3" fmla="*/ 27087 w 642445"/>
                <a:gd name="connsiteY3" fmla="*/ 1509203 h 1521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445" h="1521996">
                  <a:moveTo>
                    <a:pt x="249028" y="0"/>
                  </a:moveTo>
                  <a:cubicBezTo>
                    <a:pt x="459133" y="497149"/>
                    <a:pt x="669238" y="994298"/>
                    <a:pt x="639646" y="1242873"/>
                  </a:cubicBezTo>
                  <a:cubicBezTo>
                    <a:pt x="610054" y="1491448"/>
                    <a:pt x="173568" y="1447060"/>
                    <a:pt x="71475" y="1491448"/>
                  </a:cubicBezTo>
                  <a:cubicBezTo>
                    <a:pt x="-30618" y="1535836"/>
                    <a:pt x="-1766" y="1522519"/>
                    <a:pt x="27087" y="1509203"/>
                  </a:cubicBezTo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4" name="Rettangolo arrotondato 30">
              <a:extLst>
                <a:ext uri="{FF2B5EF4-FFF2-40B4-BE49-F238E27FC236}">
                  <a16:creationId xmlns:a16="http://schemas.microsoft.com/office/drawing/2014/main" xmlns="" id="{FA226328-4E81-43C6-9C5B-654BF3C08C71}"/>
                </a:ext>
              </a:extLst>
            </p:cNvPr>
            <p:cNvSpPr/>
            <p:nvPr/>
          </p:nvSpPr>
          <p:spPr>
            <a:xfrm>
              <a:off x="7651824" y="3063407"/>
              <a:ext cx="89857" cy="89857"/>
            </a:xfrm>
            <a:prstGeom prst="roundRect">
              <a:avLst/>
            </a:prstGeom>
            <a:solidFill>
              <a:srgbClr val="4F81B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5" name="Ovale 84">
              <a:extLst>
                <a:ext uri="{FF2B5EF4-FFF2-40B4-BE49-F238E27FC236}">
                  <a16:creationId xmlns:a16="http://schemas.microsoft.com/office/drawing/2014/main" xmlns="" id="{BB7EE614-1D76-4B30-BE11-DDF0AEE953B8}"/>
                </a:ext>
              </a:extLst>
            </p:cNvPr>
            <p:cNvSpPr/>
            <p:nvPr/>
          </p:nvSpPr>
          <p:spPr>
            <a:xfrm>
              <a:off x="7722531" y="2418781"/>
              <a:ext cx="89857" cy="89857"/>
            </a:xfrm>
            <a:prstGeom prst="ellipse">
              <a:avLst/>
            </a:prstGeom>
            <a:solidFill>
              <a:srgbClr val="FFFF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6" name="Figura a mano libera 33">
              <a:extLst>
                <a:ext uri="{FF2B5EF4-FFF2-40B4-BE49-F238E27FC236}">
                  <a16:creationId xmlns:a16="http://schemas.microsoft.com/office/drawing/2014/main" xmlns="" id="{7C6173C8-E5DA-44AE-B2D6-D92A67964299}"/>
                </a:ext>
              </a:extLst>
            </p:cNvPr>
            <p:cNvSpPr/>
            <p:nvPr/>
          </p:nvSpPr>
          <p:spPr>
            <a:xfrm>
              <a:off x="7909425" y="3431983"/>
              <a:ext cx="19017" cy="125554"/>
            </a:xfrm>
            <a:custGeom>
              <a:avLst/>
              <a:gdLst>
                <a:gd name="connsiteX0" fmla="*/ 0 w 8877"/>
                <a:gd name="connsiteY0" fmla="*/ 0 h 630314"/>
                <a:gd name="connsiteX1" fmla="*/ 8877 w 8877"/>
                <a:gd name="connsiteY1" fmla="*/ 630314 h 6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77" h="630314">
                  <a:moveTo>
                    <a:pt x="0" y="0"/>
                  </a:moveTo>
                  <a:lnTo>
                    <a:pt x="8877" y="630314"/>
                  </a:lnTo>
                </a:path>
              </a:pathLst>
            </a:cu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7" name="Rettangolo arrotondato 34">
              <a:extLst>
                <a:ext uri="{FF2B5EF4-FFF2-40B4-BE49-F238E27FC236}">
                  <a16:creationId xmlns:a16="http://schemas.microsoft.com/office/drawing/2014/main" xmlns="" id="{898012CD-8C4C-4B52-9DC7-45D3EEB199BC}"/>
                </a:ext>
              </a:extLst>
            </p:cNvPr>
            <p:cNvSpPr/>
            <p:nvPr/>
          </p:nvSpPr>
          <p:spPr>
            <a:xfrm>
              <a:off x="7876054" y="3356438"/>
              <a:ext cx="89857" cy="89857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8" name="Ovale 87">
              <a:extLst>
                <a:ext uri="{FF2B5EF4-FFF2-40B4-BE49-F238E27FC236}">
                  <a16:creationId xmlns:a16="http://schemas.microsoft.com/office/drawing/2014/main" xmlns="" id="{D3D1CB5C-4B88-46BA-BA20-4C5B3FD9D0E2}"/>
                </a:ext>
              </a:extLst>
            </p:cNvPr>
            <p:cNvSpPr/>
            <p:nvPr/>
          </p:nvSpPr>
          <p:spPr>
            <a:xfrm>
              <a:off x="7876054" y="3504679"/>
              <a:ext cx="89857" cy="91378"/>
            </a:xfrm>
            <a:prstGeom prst="ellipse">
              <a:avLst/>
            </a:prstGeom>
            <a:solidFill>
              <a:srgbClr val="4F81BD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9" name="Rettangolo arrotondato 48">
              <a:extLst>
                <a:ext uri="{FF2B5EF4-FFF2-40B4-BE49-F238E27FC236}">
                  <a16:creationId xmlns:a16="http://schemas.microsoft.com/office/drawing/2014/main" xmlns="" id="{C209CB23-B16E-4DFC-98E4-D56A3AAACA4A}"/>
                </a:ext>
              </a:extLst>
            </p:cNvPr>
            <p:cNvSpPr/>
            <p:nvPr/>
          </p:nvSpPr>
          <p:spPr>
            <a:xfrm>
              <a:off x="7705851" y="3212616"/>
              <a:ext cx="179715" cy="108562"/>
            </a:xfrm>
            <a:prstGeom prst="roundRect">
              <a:avLst/>
            </a:prstGeom>
            <a:solidFill>
              <a:srgbClr val="DA6D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90" name="Rettangolo con angoli arrotondati 72">
            <a:extLst>
              <a:ext uri="{FF2B5EF4-FFF2-40B4-BE49-F238E27FC236}">
                <a16:creationId xmlns:a16="http://schemas.microsoft.com/office/drawing/2014/main" xmlns="" id="{DA28B1B8-AACD-4554-9928-04DB9EE962EF}"/>
              </a:ext>
            </a:extLst>
          </p:cNvPr>
          <p:cNvSpPr/>
          <p:nvPr/>
        </p:nvSpPr>
        <p:spPr>
          <a:xfrm>
            <a:off x="7555555" y="3374648"/>
            <a:ext cx="818418" cy="506608"/>
          </a:xfrm>
          <a:prstGeom prst="roundRect">
            <a:avLst/>
          </a:prstGeom>
          <a:solidFill>
            <a:srgbClr val="FF9933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CLE DI CT</a:t>
            </a:r>
          </a:p>
        </p:txBody>
      </p:sp>
    </p:spTree>
    <p:extLst>
      <p:ext uri="{BB962C8B-B14F-4D97-AF65-F5344CB8AC3E}">
        <p14:creationId xmlns:p14="http://schemas.microsoft.com/office/powerpoint/2010/main" val="268241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igura a mano libera 5"/>
          <p:cNvSpPr/>
          <p:nvPr/>
        </p:nvSpPr>
        <p:spPr>
          <a:xfrm>
            <a:off x="1129282" y="1345332"/>
            <a:ext cx="3588922" cy="3540932"/>
          </a:xfrm>
          <a:custGeom>
            <a:avLst/>
            <a:gdLst>
              <a:gd name="connsiteX0" fmla="*/ 744263 w 3588922"/>
              <a:gd name="connsiteY0" fmla="*/ 25374 h 3540932"/>
              <a:gd name="connsiteX1" fmla="*/ 25171 w 3588922"/>
              <a:gd name="connsiteY1" fmla="*/ 1410291 h 3540932"/>
              <a:gd name="connsiteX2" fmla="*/ 1720806 w 3588922"/>
              <a:gd name="connsiteY2" fmla="*/ 3540932 h 3540932"/>
              <a:gd name="connsiteX3" fmla="*/ 3567362 w 3588922"/>
              <a:gd name="connsiteY3" fmla="*/ 1419168 h 3540932"/>
              <a:gd name="connsiteX4" fmla="*/ 2750616 w 3588922"/>
              <a:gd name="connsiteY4" fmla="*/ 779976 h 3540932"/>
              <a:gd name="connsiteX5" fmla="*/ 3079090 w 3588922"/>
              <a:gd name="connsiteY5" fmla="*/ 185172 h 3540932"/>
              <a:gd name="connsiteX6" fmla="*/ 2111424 w 3588922"/>
              <a:gd name="connsiteY6" fmla="*/ 25374 h 3540932"/>
              <a:gd name="connsiteX7" fmla="*/ 1285800 w 3588922"/>
              <a:gd name="connsiteY7" fmla="*/ 646811 h 3540932"/>
              <a:gd name="connsiteX8" fmla="*/ 744263 w 3588922"/>
              <a:gd name="connsiteY8" fmla="*/ 25374 h 3540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8922" h="3540932">
                <a:moveTo>
                  <a:pt x="744263" y="25374"/>
                </a:moveTo>
                <a:cubicBezTo>
                  <a:pt x="534158" y="152621"/>
                  <a:pt x="-137586" y="824365"/>
                  <a:pt x="25171" y="1410291"/>
                </a:cubicBezTo>
                <a:cubicBezTo>
                  <a:pt x="187928" y="1996217"/>
                  <a:pt x="1130441" y="3539453"/>
                  <a:pt x="1720806" y="3540932"/>
                </a:cubicBezTo>
                <a:cubicBezTo>
                  <a:pt x="2311171" y="3542411"/>
                  <a:pt x="3395727" y="1879327"/>
                  <a:pt x="3567362" y="1419168"/>
                </a:cubicBezTo>
                <a:cubicBezTo>
                  <a:pt x="3738997" y="959009"/>
                  <a:pt x="2831995" y="985642"/>
                  <a:pt x="2750616" y="779976"/>
                </a:cubicBezTo>
                <a:cubicBezTo>
                  <a:pt x="2669237" y="574310"/>
                  <a:pt x="3185622" y="310939"/>
                  <a:pt x="3079090" y="185172"/>
                </a:cubicBezTo>
                <a:cubicBezTo>
                  <a:pt x="2972558" y="59405"/>
                  <a:pt x="2410306" y="-51566"/>
                  <a:pt x="2111424" y="25374"/>
                </a:cubicBezTo>
                <a:cubicBezTo>
                  <a:pt x="1812542" y="102314"/>
                  <a:pt x="1513660" y="645331"/>
                  <a:pt x="1285800" y="646811"/>
                </a:cubicBezTo>
                <a:cubicBezTo>
                  <a:pt x="1057940" y="648291"/>
                  <a:pt x="954368" y="-101873"/>
                  <a:pt x="744263" y="25374"/>
                </a:cubicBezTo>
                <a:close/>
              </a:path>
            </a:pathLst>
          </a:custGeom>
          <a:solidFill>
            <a:srgbClr val="EEECE1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igura a mano libera 6"/>
          <p:cNvSpPr/>
          <p:nvPr/>
        </p:nvSpPr>
        <p:spPr>
          <a:xfrm>
            <a:off x="1325403" y="2810115"/>
            <a:ext cx="2556769" cy="1236144"/>
          </a:xfrm>
          <a:custGeom>
            <a:avLst/>
            <a:gdLst>
              <a:gd name="connsiteX0" fmla="*/ 0 w 2556769"/>
              <a:gd name="connsiteY0" fmla="*/ 359916 h 1236144"/>
              <a:gd name="connsiteX1" fmla="*/ 914400 w 2556769"/>
              <a:gd name="connsiteY1" fmla="*/ 40319 h 1236144"/>
              <a:gd name="connsiteX2" fmla="*/ 1322773 w 2556769"/>
              <a:gd name="connsiteY2" fmla="*/ 1167784 h 1236144"/>
              <a:gd name="connsiteX3" fmla="*/ 2281561 w 2556769"/>
              <a:gd name="connsiteY3" fmla="*/ 1123395 h 1236144"/>
              <a:gd name="connsiteX4" fmla="*/ 2556769 w 2556769"/>
              <a:gd name="connsiteY4" fmla="*/ 1229927 h 123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6769" h="1236144">
                <a:moveTo>
                  <a:pt x="0" y="359916"/>
                </a:moveTo>
                <a:cubicBezTo>
                  <a:pt x="346969" y="132795"/>
                  <a:pt x="693938" y="-94326"/>
                  <a:pt x="914400" y="40319"/>
                </a:cubicBezTo>
                <a:cubicBezTo>
                  <a:pt x="1134862" y="174964"/>
                  <a:pt x="1094913" y="987271"/>
                  <a:pt x="1322773" y="1167784"/>
                </a:cubicBezTo>
                <a:cubicBezTo>
                  <a:pt x="1550633" y="1348297"/>
                  <a:pt x="2075895" y="1113038"/>
                  <a:pt x="2281561" y="1123395"/>
                </a:cubicBezTo>
                <a:cubicBezTo>
                  <a:pt x="2487227" y="1133752"/>
                  <a:pt x="2521998" y="1181839"/>
                  <a:pt x="2556769" y="1229927"/>
                </a:cubicBezTo>
              </a:path>
            </a:pathLst>
          </a:custGeom>
          <a:noFill/>
          <a:ln w="12700" cap="flat" cmpd="sng" algn="ctr">
            <a:solidFill>
              <a:srgbClr val="4F81BD">
                <a:shade val="5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igura a mano libera 7"/>
          <p:cNvSpPr/>
          <p:nvPr/>
        </p:nvSpPr>
        <p:spPr>
          <a:xfrm>
            <a:off x="3021038" y="2113588"/>
            <a:ext cx="843379" cy="1926454"/>
          </a:xfrm>
          <a:custGeom>
            <a:avLst/>
            <a:gdLst>
              <a:gd name="connsiteX0" fmla="*/ 843379 w 843379"/>
              <a:gd name="connsiteY0" fmla="*/ 0 h 1926454"/>
              <a:gd name="connsiteX1" fmla="*/ 257452 w 843379"/>
              <a:gd name="connsiteY1" fmla="*/ 683580 h 1926454"/>
              <a:gd name="connsiteX2" fmla="*/ 168676 w 843379"/>
              <a:gd name="connsiteY2" fmla="*/ 1393794 h 1926454"/>
              <a:gd name="connsiteX3" fmla="*/ 0 w 843379"/>
              <a:gd name="connsiteY3" fmla="*/ 1926454 h 1926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3379" h="1926454">
                <a:moveTo>
                  <a:pt x="843379" y="0"/>
                </a:moveTo>
                <a:cubicBezTo>
                  <a:pt x="606640" y="225640"/>
                  <a:pt x="369902" y="451281"/>
                  <a:pt x="257452" y="683580"/>
                </a:cubicBezTo>
                <a:cubicBezTo>
                  <a:pt x="145002" y="915879"/>
                  <a:pt x="211585" y="1186648"/>
                  <a:pt x="168676" y="1393794"/>
                </a:cubicBezTo>
                <a:cubicBezTo>
                  <a:pt x="125767" y="1600940"/>
                  <a:pt x="62883" y="1763697"/>
                  <a:pt x="0" y="1926454"/>
                </a:cubicBezTo>
              </a:path>
            </a:pathLst>
          </a:custGeom>
          <a:noFill/>
          <a:ln w="12700" cap="flat" cmpd="sng" algn="ctr">
            <a:solidFill>
              <a:srgbClr val="4F81BD">
                <a:shade val="5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igura a mano libera 8"/>
          <p:cNvSpPr/>
          <p:nvPr/>
        </p:nvSpPr>
        <p:spPr>
          <a:xfrm>
            <a:off x="1937197" y="1985885"/>
            <a:ext cx="2114056" cy="2500189"/>
          </a:xfrm>
          <a:custGeom>
            <a:avLst/>
            <a:gdLst>
              <a:gd name="connsiteX0" fmla="*/ 765 w 2114056"/>
              <a:gd name="connsiteY0" fmla="*/ 1272922 h 2500189"/>
              <a:gd name="connsiteX1" fmla="*/ 471282 w 2114056"/>
              <a:gd name="connsiteY1" fmla="*/ 251990 h 2500189"/>
              <a:gd name="connsiteX2" fmla="*/ 1101596 w 2114056"/>
              <a:gd name="connsiteY2" fmla="*/ 21171 h 2500189"/>
              <a:gd name="connsiteX3" fmla="*/ 1749666 w 2114056"/>
              <a:gd name="connsiteY3" fmla="*/ 642608 h 2500189"/>
              <a:gd name="connsiteX4" fmla="*/ 2078140 w 2114056"/>
              <a:gd name="connsiteY4" fmla="*/ 935571 h 2500189"/>
              <a:gd name="connsiteX5" fmla="*/ 906288 w 2114056"/>
              <a:gd name="connsiteY5" fmla="*/ 1610274 h 2500189"/>
              <a:gd name="connsiteX6" fmla="*/ 861899 w 2114056"/>
              <a:gd name="connsiteY6" fmla="*/ 2498041 h 2500189"/>
              <a:gd name="connsiteX7" fmla="*/ 373627 w 2114056"/>
              <a:gd name="connsiteY7" fmla="*/ 1841093 h 2500189"/>
              <a:gd name="connsiteX8" fmla="*/ 765 w 2114056"/>
              <a:gd name="connsiteY8" fmla="*/ 1272922 h 250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14056" h="2500189">
                <a:moveTo>
                  <a:pt x="765" y="1272922"/>
                </a:moveTo>
                <a:cubicBezTo>
                  <a:pt x="17041" y="1008071"/>
                  <a:pt x="287810" y="460615"/>
                  <a:pt x="471282" y="251990"/>
                </a:cubicBezTo>
                <a:cubicBezTo>
                  <a:pt x="654754" y="43365"/>
                  <a:pt x="888532" y="-43932"/>
                  <a:pt x="1101596" y="21171"/>
                </a:cubicBezTo>
                <a:cubicBezTo>
                  <a:pt x="1314660" y="86274"/>
                  <a:pt x="1586909" y="490208"/>
                  <a:pt x="1749666" y="642608"/>
                </a:cubicBezTo>
                <a:cubicBezTo>
                  <a:pt x="1912423" y="795008"/>
                  <a:pt x="2218703" y="774293"/>
                  <a:pt x="2078140" y="935571"/>
                </a:cubicBezTo>
                <a:cubicBezTo>
                  <a:pt x="1937577" y="1096849"/>
                  <a:pt x="1108995" y="1349862"/>
                  <a:pt x="906288" y="1610274"/>
                </a:cubicBezTo>
                <a:cubicBezTo>
                  <a:pt x="703581" y="1870686"/>
                  <a:pt x="950676" y="2459571"/>
                  <a:pt x="861899" y="2498041"/>
                </a:cubicBezTo>
                <a:cubicBezTo>
                  <a:pt x="773122" y="2536511"/>
                  <a:pt x="515670" y="2048239"/>
                  <a:pt x="373627" y="1841093"/>
                </a:cubicBezTo>
                <a:cubicBezTo>
                  <a:pt x="231584" y="1633947"/>
                  <a:pt x="-15511" y="1537773"/>
                  <a:pt x="765" y="1272922"/>
                </a:cubicBezTo>
                <a:close/>
              </a:path>
            </a:pathLst>
          </a:cu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ttangolo arrotondato 9"/>
          <p:cNvSpPr/>
          <p:nvPr/>
        </p:nvSpPr>
        <p:spPr>
          <a:xfrm>
            <a:off x="2805014" y="1909885"/>
            <a:ext cx="432048" cy="218123"/>
          </a:xfrm>
          <a:prstGeom prst="roundRect">
            <a:avLst/>
          </a:prstGeom>
          <a:solidFill>
            <a:srgbClr val="FFAB5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ttangolo arrotondato 10"/>
          <p:cNvSpPr/>
          <p:nvPr/>
        </p:nvSpPr>
        <p:spPr>
          <a:xfrm>
            <a:off x="1832004" y="3173235"/>
            <a:ext cx="216024" cy="216024"/>
          </a:xfrm>
          <a:prstGeom prst="roundRect">
            <a:avLst/>
          </a:prstGeom>
          <a:solidFill>
            <a:srgbClr val="00B05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ttangolo arrotondato 11"/>
          <p:cNvSpPr/>
          <p:nvPr/>
        </p:nvSpPr>
        <p:spPr>
          <a:xfrm>
            <a:off x="3551622" y="2536837"/>
            <a:ext cx="432048" cy="218123"/>
          </a:xfrm>
          <a:prstGeom prst="roundRect">
            <a:avLst/>
          </a:prstGeom>
          <a:solidFill>
            <a:srgbClr val="FFAB5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Figura a mano libera 12"/>
          <p:cNvSpPr/>
          <p:nvPr/>
        </p:nvSpPr>
        <p:spPr>
          <a:xfrm>
            <a:off x="2843485" y="2930333"/>
            <a:ext cx="1189607" cy="1571348"/>
          </a:xfrm>
          <a:custGeom>
            <a:avLst/>
            <a:gdLst>
              <a:gd name="connsiteX0" fmla="*/ 1189607 w 1189607"/>
              <a:gd name="connsiteY0" fmla="*/ 0 h 1571348"/>
              <a:gd name="connsiteX1" fmla="*/ 834501 w 1189607"/>
              <a:gd name="connsiteY1" fmla="*/ 807868 h 1571348"/>
              <a:gd name="connsiteX2" fmla="*/ 0 w 1189607"/>
              <a:gd name="connsiteY2" fmla="*/ 1571348 h 1571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9607" h="1571348">
                <a:moveTo>
                  <a:pt x="1189607" y="0"/>
                </a:moveTo>
                <a:cubicBezTo>
                  <a:pt x="1111188" y="272988"/>
                  <a:pt x="1032769" y="545977"/>
                  <a:pt x="834501" y="807868"/>
                </a:cubicBezTo>
                <a:cubicBezTo>
                  <a:pt x="636233" y="1069759"/>
                  <a:pt x="318116" y="1320553"/>
                  <a:pt x="0" y="1571348"/>
                </a:cubicBezTo>
              </a:path>
            </a:pathLst>
          </a:cu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Ovale 13"/>
          <p:cNvSpPr/>
          <p:nvPr/>
        </p:nvSpPr>
        <p:spPr>
          <a:xfrm>
            <a:off x="3951127" y="2799382"/>
            <a:ext cx="216024" cy="216024"/>
          </a:xfrm>
          <a:prstGeom prst="ellipse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Ovale 14"/>
          <p:cNvSpPr/>
          <p:nvPr/>
        </p:nvSpPr>
        <p:spPr>
          <a:xfrm>
            <a:off x="6133770" y="2144605"/>
            <a:ext cx="216024" cy="216024"/>
          </a:xfrm>
          <a:prstGeom prst="ellipse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ttangolo arrotondato 15"/>
          <p:cNvSpPr/>
          <p:nvPr/>
        </p:nvSpPr>
        <p:spPr>
          <a:xfrm>
            <a:off x="6133770" y="1280509"/>
            <a:ext cx="216024" cy="216024"/>
          </a:xfrm>
          <a:prstGeom prst="roundRect">
            <a:avLst/>
          </a:prstGeom>
          <a:solidFill>
            <a:srgbClr val="00B05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ttangolo arrotondato 16"/>
          <p:cNvSpPr/>
          <p:nvPr/>
        </p:nvSpPr>
        <p:spPr>
          <a:xfrm>
            <a:off x="6133770" y="1571407"/>
            <a:ext cx="216024" cy="216024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ttangolo arrotondato 17"/>
          <p:cNvSpPr/>
          <p:nvPr/>
        </p:nvSpPr>
        <p:spPr>
          <a:xfrm>
            <a:off x="6133770" y="1856573"/>
            <a:ext cx="216024" cy="216024"/>
          </a:xfrm>
          <a:prstGeom prst="roundRect">
            <a:avLst/>
          </a:prstGeom>
          <a:solidFill>
            <a:srgbClr val="4F81B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Rettangolo arrotondato 18"/>
          <p:cNvSpPr/>
          <p:nvPr/>
        </p:nvSpPr>
        <p:spPr>
          <a:xfrm>
            <a:off x="6061763" y="2919119"/>
            <a:ext cx="432048" cy="218123"/>
          </a:xfrm>
          <a:prstGeom prst="roundRect">
            <a:avLst/>
          </a:prstGeom>
          <a:solidFill>
            <a:srgbClr val="FFAB5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Rettangolo arrotondato 19"/>
          <p:cNvSpPr/>
          <p:nvPr/>
        </p:nvSpPr>
        <p:spPr>
          <a:xfrm>
            <a:off x="6072577" y="2581041"/>
            <a:ext cx="432048" cy="260992"/>
          </a:xfrm>
          <a:prstGeom prst="roundRect">
            <a:avLst/>
          </a:prstGeom>
          <a:solidFill>
            <a:srgbClr val="DA6D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Figura a mano libera 20"/>
          <p:cNvSpPr/>
          <p:nvPr/>
        </p:nvSpPr>
        <p:spPr>
          <a:xfrm>
            <a:off x="6102000" y="3976810"/>
            <a:ext cx="407072" cy="218781"/>
          </a:xfrm>
          <a:custGeom>
            <a:avLst/>
            <a:gdLst>
              <a:gd name="connsiteX0" fmla="*/ 0 w 319596"/>
              <a:gd name="connsiteY0" fmla="*/ 186432 h 186432"/>
              <a:gd name="connsiteX1" fmla="*/ 142043 w 319596"/>
              <a:gd name="connsiteY1" fmla="*/ 62144 h 186432"/>
              <a:gd name="connsiteX2" fmla="*/ 319596 w 319596"/>
              <a:gd name="connsiteY2" fmla="*/ 0 h 186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596" h="186432">
                <a:moveTo>
                  <a:pt x="0" y="186432"/>
                </a:moveTo>
                <a:cubicBezTo>
                  <a:pt x="44388" y="139824"/>
                  <a:pt x="88777" y="93216"/>
                  <a:pt x="142043" y="62144"/>
                </a:cubicBezTo>
                <a:cubicBezTo>
                  <a:pt x="195309" y="31072"/>
                  <a:pt x="257452" y="15536"/>
                  <a:pt x="319596" y="0"/>
                </a:cubicBezTo>
              </a:path>
            </a:pathLst>
          </a:cu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6493810" y="992477"/>
            <a:ext cx="23042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it-IT" sz="12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EDIFICI STRATEGICI (ES)</a:t>
            </a:r>
          </a:p>
          <a:p>
            <a:pPr>
              <a:lnSpc>
                <a:spcPts val="2000"/>
              </a:lnSpc>
            </a:pPr>
            <a:r>
              <a:rPr lang="it-IT" sz="1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Centro di coordinamento (ES1)</a:t>
            </a:r>
          </a:p>
          <a:p>
            <a:pPr>
              <a:lnSpc>
                <a:spcPts val="2000"/>
              </a:lnSpc>
              <a:spcAft>
                <a:spcPts val="200"/>
              </a:spcAft>
            </a:pPr>
            <a:r>
              <a:rPr lang="it-IT" sz="1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Soccorso sanitario (ES2)</a:t>
            </a:r>
          </a:p>
          <a:p>
            <a:pPr>
              <a:lnSpc>
                <a:spcPts val="2000"/>
              </a:lnSpc>
              <a:spcAft>
                <a:spcPts val="200"/>
              </a:spcAft>
            </a:pPr>
            <a:r>
              <a:rPr lang="it-IT" sz="1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Intervento operativo (ES3)</a:t>
            </a:r>
          </a:p>
          <a:p>
            <a:pPr>
              <a:lnSpc>
                <a:spcPts val="2000"/>
              </a:lnSpc>
            </a:pPr>
            <a:r>
              <a:rPr lang="it-IT" sz="1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COC</a:t>
            </a:r>
          </a:p>
        </p:txBody>
      </p:sp>
      <p:sp>
        <p:nvSpPr>
          <p:cNvPr id="23" name="CasellaDiTesto 22"/>
          <p:cNvSpPr txBox="1"/>
          <p:nvPr/>
        </p:nvSpPr>
        <p:spPr>
          <a:xfrm>
            <a:off x="6515480" y="2335600"/>
            <a:ext cx="2174574" cy="2359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AREE DI EMERGENZA (AE)</a:t>
            </a:r>
          </a:p>
          <a:p>
            <a:pPr>
              <a:spcBef>
                <a:spcPts val="400"/>
              </a:spcBef>
            </a:pPr>
            <a:r>
              <a:rPr lang="it-IT" sz="1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Ammassamento</a:t>
            </a:r>
          </a:p>
          <a:p>
            <a:endParaRPr lang="it-IT" sz="9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it-IT" sz="1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Ricovero</a:t>
            </a:r>
          </a:p>
          <a:p>
            <a:endParaRPr lang="it-IT" sz="14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it-IT" sz="1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PUNTO DI ACCESSO (OUT)</a:t>
            </a:r>
          </a:p>
          <a:p>
            <a:endParaRPr lang="it-IT" sz="12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it-IT" sz="10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it-IT" sz="12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it-IT" sz="1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INFRASTRUTTURE </a:t>
            </a:r>
            <a:r>
              <a:rPr lang="it-IT" sz="12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 CONNESSIONE (AC</a:t>
            </a:r>
            <a:r>
              <a:rPr lang="it-IT" sz="1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)</a:t>
            </a:r>
          </a:p>
          <a:p>
            <a:endParaRPr lang="it-IT" sz="12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Figura a mano libera 23"/>
          <p:cNvSpPr/>
          <p:nvPr/>
        </p:nvSpPr>
        <p:spPr>
          <a:xfrm>
            <a:off x="2248227" y="2255631"/>
            <a:ext cx="642445" cy="1521996"/>
          </a:xfrm>
          <a:custGeom>
            <a:avLst/>
            <a:gdLst>
              <a:gd name="connsiteX0" fmla="*/ 249028 w 642445"/>
              <a:gd name="connsiteY0" fmla="*/ 0 h 1521996"/>
              <a:gd name="connsiteX1" fmla="*/ 639646 w 642445"/>
              <a:gd name="connsiteY1" fmla="*/ 1242873 h 1521996"/>
              <a:gd name="connsiteX2" fmla="*/ 71475 w 642445"/>
              <a:gd name="connsiteY2" fmla="*/ 1491448 h 1521996"/>
              <a:gd name="connsiteX3" fmla="*/ 27087 w 642445"/>
              <a:gd name="connsiteY3" fmla="*/ 1509203 h 152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2445" h="1521996">
                <a:moveTo>
                  <a:pt x="249028" y="0"/>
                </a:moveTo>
                <a:cubicBezTo>
                  <a:pt x="459133" y="497149"/>
                  <a:pt x="669238" y="994298"/>
                  <a:pt x="639646" y="1242873"/>
                </a:cubicBezTo>
                <a:cubicBezTo>
                  <a:pt x="610054" y="1491448"/>
                  <a:pt x="173568" y="1447060"/>
                  <a:pt x="71475" y="1491448"/>
                </a:cubicBezTo>
                <a:cubicBezTo>
                  <a:pt x="-30618" y="1535836"/>
                  <a:pt x="-1766" y="1522519"/>
                  <a:pt x="27087" y="1509203"/>
                </a:cubicBezTo>
              </a:path>
            </a:pathLst>
          </a:cu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ettangolo arrotondato 24"/>
          <p:cNvSpPr/>
          <p:nvPr/>
        </p:nvSpPr>
        <p:spPr>
          <a:xfrm>
            <a:off x="2170926" y="3677739"/>
            <a:ext cx="216024" cy="216024"/>
          </a:xfrm>
          <a:prstGeom prst="roundRect">
            <a:avLst/>
          </a:prstGeom>
          <a:solidFill>
            <a:srgbClr val="4F81B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Ovale 25"/>
          <p:cNvSpPr/>
          <p:nvPr/>
        </p:nvSpPr>
        <p:spPr>
          <a:xfrm>
            <a:off x="2340912" y="2128008"/>
            <a:ext cx="216024" cy="216024"/>
          </a:xfrm>
          <a:prstGeom prst="ellipse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Figura a mano libera 26"/>
          <p:cNvSpPr/>
          <p:nvPr/>
        </p:nvSpPr>
        <p:spPr>
          <a:xfrm>
            <a:off x="2790219" y="4563825"/>
            <a:ext cx="45719" cy="301841"/>
          </a:xfrm>
          <a:custGeom>
            <a:avLst/>
            <a:gdLst>
              <a:gd name="connsiteX0" fmla="*/ 0 w 8877"/>
              <a:gd name="connsiteY0" fmla="*/ 0 h 630314"/>
              <a:gd name="connsiteX1" fmla="*/ 8877 w 8877"/>
              <a:gd name="connsiteY1" fmla="*/ 630314 h 630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877" h="630314">
                <a:moveTo>
                  <a:pt x="0" y="0"/>
                </a:moveTo>
                <a:lnTo>
                  <a:pt x="8877" y="630314"/>
                </a:lnTo>
              </a:path>
            </a:pathLst>
          </a:cu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ttangolo arrotondato 27"/>
          <p:cNvSpPr/>
          <p:nvPr/>
        </p:nvSpPr>
        <p:spPr>
          <a:xfrm>
            <a:off x="2709993" y="4382208"/>
            <a:ext cx="216024" cy="216024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umetto 2 28"/>
          <p:cNvSpPr/>
          <p:nvPr/>
        </p:nvSpPr>
        <p:spPr>
          <a:xfrm>
            <a:off x="4585666" y="3406953"/>
            <a:ext cx="902706" cy="426120"/>
          </a:xfrm>
          <a:prstGeom prst="wedgeRoundRectCallout">
            <a:avLst>
              <a:gd name="adj1" fmla="val -89243"/>
              <a:gd name="adj2" fmla="val -88672"/>
              <a:gd name="adj3" fmla="val 16667"/>
            </a:avLst>
          </a:prstGeom>
          <a:solidFill>
            <a:sysClr val="window" lastClr="FFFFFF"/>
          </a:solidFill>
          <a:ln w="3175" cap="flat" cmpd="sng" algn="ctr">
            <a:solidFill>
              <a:srgbClr val="00346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Comune B</a:t>
            </a:r>
            <a:br>
              <a:rPr kumimoji="0" lang="it-IT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it-IT" sz="1200" b="0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(con CLE)</a:t>
            </a:r>
          </a:p>
        </p:txBody>
      </p:sp>
      <p:sp>
        <p:nvSpPr>
          <p:cNvPr id="30" name="Fumetto 2 29"/>
          <p:cNvSpPr/>
          <p:nvPr/>
        </p:nvSpPr>
        <p:spPr>
          <a:xfrm>
            <a:off x="251520" y="1370985"/>
            <a:ext cx="902706" cy="426120"/>
          </a:xfrm>
          <a:prstGeom prst="wedgeRoundRectCallout">
            <a:avLst>
              <a:gd name="adj1" fmla="val 103436"/>
              <a:gd name="adj2" fmla="val 183578"/>
              <a:gd name="adj3" fmla="val 16667"/>
            </a:avLst>
          </a:prstGeom>
          <a:solidFill>
            <a:sysClr val="window" lastClr="FFFFFF"/>
          </a:solidFill>
          <a:ln w="3175" cap="flat" cmpd="sng" algn="ctr">
            <a:solidFill>
              <a:srgbClr val="00346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Comune C</a:t>
            </a:r>
            <a:br>
              <a:rPr kumimoji="0" lang="it-IT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it-IT" sz="1200" b="0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(con CLE)</a:t>
            </a:r>
          </a:p>
        </p:txBody>
      </p:sp>
      <p:sp>
        <p:nvSpPr>
          <p:cNvPr id="31" name="Fumetto 2 30"/>
          <p:cNvSpPr/>
          <p:nvPr/>
        </p:nvSpPr>
        <p:spPr>
          <a:xfrm>
            <a:off x="529535" y="4415673"/>
            <a:ext cx="1249381" cy="736655"/>
          </a:xfrm>
          <a:prstGeom prst="wedgeRoundRectCallout">
            <a:avLst>
              <a:gd name="adj1" fmla="val 73334"/>
              <a:gd name="adj2" fmla="val -111557"/>
              <a:gd name="adj3" fmla="val 16667"/>
            </a:avLst>
          </a:prstGeom>
          <a:solidFill>
            <a:sysClr val="window" lastClr="FFFFFF"/>
          </a:solidFill>
          <a:ln w="3175" cap="flat" cmpd="sng" algn="ctr">
            <a:solidFill>
              <a:srgbClr val="00346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Comune A di Riferimento (CR)</a:t>
            </a:r>
            <a:br>
              <a:rPr kumimoji="0" lang="it-IT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it-IT" sz="1200" b="0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(con CLE)</a:t>
            </a:r>
          </a:p>
        </p:txBody>
      </p:sp>
      <p:sp>
        <p:nvSpPr>
          <p:cNvPr id="32" name="Rettangolo 31"/>
          <p:cNvSpPr/>
          <p:nvPr/>
        </p:nvSpPr>
        <p:spPr>
          <a:xfrm>
            <a:off x="5940152" y="827500"/>
            <a:ext cx="2880320" cy="3709508"/>
          </a:xfrm>
          <a:prstGeom prst="rect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Ovale 32"/>
          <p:cNvSpPr/>
          <p:nvPr/>
        </p:nvSpPr>
        <p:spPr>
          <a:xfrm>
            <a:off x="2709993" y="4738592"/>
            <a:ext cx="216024" cy="219680"/>
          </a:xfrm>
          <a:prstGeom prst="ellipse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Fumetto 2 33"/>
          <p:cNvSpPr/>
          <p:nvPr/>
        </p:nvSpPr>
        <p:spPr>
          <a:xfrm>
            <a:off x="4585666" y="1413084"/>
            <a:ext cx="1229348" cy="520852"/>
          </a:xfrm>
          <a:prstGeom prst="wedgeRoundRectCallout">
            <a:avLst>
              <a:gd name="adj1" fmla="val -97261"/>
              <a:gd name="adj2" fmla="val 103792"/>
              <a:gd name="adj3" fmla="val 16667"/>
            </a:avLst>
          </a:prstGeom>
          <a:solidFill>
            <a:sysClr val="window" lastClr="FFFFFF"/>
          </a:solidFill>
          <a:ln w="3175" cap="flat" cmpd="sng" algn="ctr">
            <a:solidFill>
              <a:srgbClr val="00346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CONTESTO TERRITORIALE (CT)</a:t>
            </a:r>
            <a:endParaRPr kumimoji="0" lang="it-IT" sz="1200" b="0" i="1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Ovale 34"/>
          <p:cNvSpPr/>
          <p:nvPr/>
        </p:nvSpPr>
        <p:spPr>
          <a:xfrm>
            <a:off x="6180589" y="3312873"/>
            <a:ext cx="216024" cy="219680"/>
          </a:xfrm>
          <a:prstGeom prst="ellipse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CasellaDiTesto 35"/>
          <p:cNvSpPr txBox="1"/>
          <p:nvPr/>
        </p:nvSpPr>
        <p:spPr>
          <a:xfrm>
            <a:off x="6061763" y="769268"/>
            <a:ext cx="1111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Calibri"/>
              </a:rPr>
              <a:t>NODI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6046004" y="3607478"/>
            <a:ext cx="1111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Calibri"/>
              </a:rPr>
              <a:t>ARCHI</a:t>
            </a:r>
          </a:p>
        </p:txBody>
      </p:sp>
      <p:sp>
        <p:nvSpPr>
          <p:cNvPr id="38" name="Rettangolo arrotondato 37"/>
          <p:cNvSpPr/>
          <p:nvPr/>
        </p:nvSpPr>
        <p:spPr>
          <a:xfrm>
            <a:off x="2300812" y="4036449"/>
            <a:ext cx="432048" cy="260992"/>
          </a:xfrm>
          <a:prstGeom prst="roundRect">
            <a:avLst/>
          </a:prstGeom>
          <a:solidFill>
            <a:srgbClr val="DA6D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9" name="Immagine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5533" y="3510397"/>
            <a:ext cx="514721" cy="327550"/>
          </a:xfrm>
          <a:prstGeom prst="rect">
            <a:avLst/>
          </a:prstGeom>
        </p:spPr>
      </p:pic>
      <p:pic>
        <p:nvPicPr>
          <p:cNvPr id="40" name="Immagine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0560" y="2642301"/>
            <a:ext cx="487045" cy="309938"/>
          </a:xfrm>
          <a:prstGeom prst="rect">
            <a:avLst/>
          </a:prstGeom>
        </p:spPr>
      </p:pic>
      <p:sp>
        <p:nvSpPr>
          <p:cNvPr id="41" name="CasellaDiTesto 40"/>
          <p:cNvSpPr txBox="1"/>
          <p:nvPr/>
        </p:nvSpPr>
        <p:spPr>
          <a:xfrm>
            <a:off x="5940152" y="4527039"/>
            <a:ext cx="3096344" cy="113877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sz="1700" dirty="0"/>
              <a:t> </a:t>
            </a:r>
            <a:r>
              <a:rPr lang="it-IT" sz="1700" dirty="0" smtClean="0"/>
              <a:t>          -crollo edifici interferenti</a:t>
            </a:r>
          </a:p>
          <a:p>
            <a:r>
              <a:rPr lang="it-IT" sz="1700" dirty="0" smtClean="0"/>
              <a:t>           -frane</a:t>
            </a:r>
          </a:p>
          <a:p>
            <a:r>
              <a:rPr lang="it-IT" sz="1700" dirty="0" smtClean="0"/>
              <a:t>           -liquefazioni</a:t>
            </a:r>
            <a:endParaRPr lang="it-IT" sz="1700" dirty="0"/>
          </a:p>
          <a:p>
            <a:r>
              <a:rPr lang="it-IT" sz="1700" dirty="0"/>
              <a:t> </a:t>
            </a:r>
            <a:r>
              <a:rPr lang="it-IT" sz="1700" dirty="0" smtClean="0"/>
              <a:t>          -alluvioni e allagamenti….</a:t>
            </a:r>
          </a:p>
        </p:txBody>
      </p:sp>
      <p:pic>
        <p:nvPicPr>
          <p:cNvPr id="42" name="Immagine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9089" y="4679694"/>
            <a:ext cx="514721" cy="327550"/>
          </a:xfrm>
          <a:prstGeom prst="rect">
            <a:avLst/>
          </a:prstGeom>
        </p:spPr>
      </p:pic>
      <p:sp>
        <p:nvSpPr>
          <p:cNvPr id="43" name="Title 1">
            <a:extLst>
              <a:ext uri="{FF2B5EF4-FFF2-40B4-BE49-F238E27FC236}">
                <a16:creationId xmlns=""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5604157" cy="1104636"/>
          </a:xfrm>
        </p:spPr>
        <p:txBody>
          <a:bodyPr>
            <a:noAutofit/>
          </a:bodyPr>
          <a:lstStyle/>
          <a:p>
            <a:r>
              <a:rPr lang="it-IT" dirty="0" smtClean="0"/>
              <a:t>Sistema strutturale di gestione dell’emergenza di CT</a:t>
            </a:r>
            <a:endParaRPr lang="it-IT" dirty="0"/>
          </a:p>
        </p:txBody>
      </p:sp>
      <p:sp>
        <p:nvSpPr>
          <p:cNvPr id="44" name="CasellaDiTesto 43"/>
          <p:cNvSpPr txBox="1"/>
          <p:nvPr/>
        </p:nvSpPr>
        <p:spPr>
          <a:xfrm>
            <a:off x="2248227" y="5013887"/>
            <a:ext cx="3207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Grafo del sistema strutturale di gestione dell’emergenza di CT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199936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3768" y="841276"/>
            <a:ext cx="6382455" cy="4783945"/>
          </a:xfrm>
          <a:prstGeom prst="rect">
            <a:avLst/>
          </a:prstGeom>
        </p:spPr>
      </p:pic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8" name="Diapositiva think-cell" r:id="rId5" imgW="216" imgH="216" progId="TCLayout.ActiveDocument.1">
                  <p:embed/>
                </p:oleObj>
              </mc:Choice>
              <mc:Fallback>
                <p:oleObj name="Diapositiva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=""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Il percorso</a:t>
            </a:r>
          </a:p>
        </p:txBody>
      </p:sp>
      <p:sp>
        <p:nvSpPr>
          <p:cNvPr id="29" name="Segnaposto contenuto 2"/>
          <p:cNvSpPr>
            <a:spLocks noGrp="1"/>
          </p:cNvSpPr>
          <p:nvPr>
            <p:ph idx="1"/>
          </p:nvPr>
        </p:nvSpPr>
        <p:spPr>
          <a:xfrm>
            <a:off x="179512" y="1112316"/>
            <a:ext cx="4680520" cy="15091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sz="1800" dirty="0">
                <a:solidFill>
                  <a:schemeClr val="tx1"/>
                </a:solidFill>
              </a:rPr>
              <a:t>Raggiungere </a:t>
            </a:r>
            <a:r>
              <a:rPr lang="it-IT" sz="1800" b="1" dirty="0">
                <a:solidFill>
                  <a:schemeClr val="tx1"/>
                </a:solidFill>
              </a:rPr>
              <a:t>standard minimi </a:t>
            </a:r>
            <a:r>
              <a:rPr lang="it-IT" sz="1800" dirty="0">
                <a:solidFill>
                  <a:schemeClr val="tx1"/>
                </a:solidFill>
              </a:rPr>
              <a:t>su tutto il territorio, attraverso un </a:t>
            </a:r>
            <a:r>
              <a:rPr lang="it-IT" sz="1800" b="1" dirty="0">
                <a:solidFill>
                  <a:schemeClr val="tx1"/>
                </a:solidFill>
              </a:rPr>
              <a:t>percorso</a:t>
            </a:r>
            <a:r>
              <a:rPr lang="it-IT" sz="1800" dirty="0">
                <a:solidFill>
                  <a:schemeClr val="tx1"/>
                </a:solidFill>
              </a:rPr>
              <a:t> di programmazione degli interventi per </a:t>
            </a:r>
            <a:r>
              <a:rPr lang="it-IT" sz="1800" b="1" dirty="0">
                <a:solidFill>
                  <a:schemeClr val="tx1"/>
                </a:solidFill>
              </a:rPr>
              <a:t>la riduzione dei rischi ai fini di protezione civile </a:t>
            </a:r>
            <a:r>
              <a:rPr lang="it-IT" sz="1800" dirty="0">
                <a:solidFill>
                  <a:schemeClr val="tx1"/>
                </a:solidFill>
              </a:rPr>
              <a:t>e di </a:t>
            </a:r>
            <a:r>
              <a:rPr lang="it-IT" sz="1800" b="1" dirty="0">
                <a:solidFill>
                  <a:schemeClr val="tx1"/>
                </a:solidFill>
              </a:rPr>
              <a:t>resilienza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solidFill>
                  <a:schemeClr val="tx1"/>
                </a:solidFill>
              </a:rPr>
              <a:t>socio-economica</a:t>
            </a:r>
            <a:r>
              <a:rPr lang="it-IT" sz="18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0" name="Rettangolo 29"/>
          <p:cNvSpPr/>
          <p:nvPr/>
        </p:nvSpPr>
        <p:spPr>
          <a:xfrm>
            <a:off x="202058" y="2920457"/>
            <a:ext cx="25137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i="1" dirty="0">
                <a:latin typeface="Segoe UI" panose="020B0502040204020203" pitchFamily="34" charset="0"/>
                <a:cs typeface="Segoe UI" panose="020B0502040204020203" pitchFamily="34" charset="0"/>
              </a:rPr>
              <a:t>Documento sugli STANDARD MINIMI approvato dal Dipartimento della protezione civile e condiviso dall’Agenzia per la coesione territoriale (dicembre 2015).</a:t>
            </a:r>
          </a:p>
        </p:txBody>
      </p:sp>
      <p:sp>
        <p:nvSpPr>
          <p:cNvPr id="31" name="Rettangolo 30"/>
          <p:cNvSpPr/>
          <p:nvPr/>
        </p:nvSpPr>
        <p:spPr>
          <a:xfrm>
            <a:off x="5580112" y="4585692"/>
            <a:ext cx="3271025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it-IT" dirty="0">
                <a:latin typeface="Segoe UI" panose="020B0502040204020203" pitchFamily="34" charset="0"/>
                <a:cs typeface="Segoe UI" panose="020B0502040204020203" pitchFamily="34" charset="0"/>
              </a:rPr>
              <a:t>Questo percorso costituisce il</a:t>
            </a:r>
          </a:p>
          <a:p>
            <a:pPr algn="r"/>
            <a:r>
              <a:rPr lang="it-IT" sz="28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Progetto standard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7"/>
          <a:srcRect r="79839"/>
          <a:stretch/>
        </p:blipFill>
        <p:spPr>
          <a:xfrm>
            <a:off x="2827114" y="3584547"/>
            <a:ext cx="895866" cy="843525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7"/>
          <a:srcRect l="19987" r="60028"/>
          <a:stretch/>
        </p:blipFill>
        <p:spPr>
          <a:xfrm>
            <a:off x="3722980" y="3001516"/>
            <a:ext cx="871200" cy="827498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 rotWithShape="1">
          <a:blip r:embed="rId7"/>
          <a:srcRect l="79474" r="1106"/>
          <a:stretch/>
        </p:blipFill>
        <p:spPr>
          <a:xfrm>
            <a:off x="6325200" y="1148400"/>
            <a:ext cx="874800" cy="855071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 rotWithShape="1">
          <a:blip r:embed="rId7"/>
          <a:srcRect l="39809" r="40369" b="2294"/>
          <a:stretch/>
        </p:blipFill>
        <p:spPr>
          <a:xfrm>
            <a:off x="4582800" y="2405751"/>
            <a:ext cx="867600" cy="811790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 rotWithShape="1">
          <a:blip r:embed="rId7"/>
          <a:srcRect l="59551" r="20707"/>
          <a:stretch/>
        </p:blipFill>
        <p:spPr>
          <a:xfrm>
            <a:off x="5446800" y="1777380"/>
            <a:ext cx="878400" cy="84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01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>
            <a:off x="2987824" y="2785492"/>
            <a:ext cx="3024336" cy="93610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ttangolo 5"/>
              <p:cNvSpPr/>
              <p:nvPr/>
            </p:nvSpPr>
            <p:spPr>
              <a:xfrm>
                <a:off x="251520" y="1561356"/>
                <a:ext cx="8640960" cy="20349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it-IT" sz="2200" dirty="0" smtClean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È definito come il </a:t>
                </a:r>
                <a:r>
                  <a:rPr lang="it-IT" sz="2200" b="1" dirty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rapporto</a:t>
                </a:r>
                <a:r>
                  <a:rPr lang="it-IT" sz="2200" dirty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it-IT" sz="2200" dirty="0" smtClean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tra l’</a:t>
                </a:r>
                <a:r>
                  <a:rPr lang="it-IT" sz="2200" b="1" dirty="0" smtClean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efficienza (E)</a:t>
                </a:r>
                <a:r>
                  <a:rPr lang="it-IT" sz="2200" dirty="0" smtClean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, in termini di connessione, </a:t>
                </a:r>
                <a:r>
                  <a:rPr lang="it-IT" sz="2200" b="1" dirty="0" smtClean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in condizioni di emergenza </a:t>
                </a:r>
                <a:r>
                  <a:rPr lang="it-IT" sz="2200" dirty="0" smtClean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(T</a:t>
                </a:r>
                <a:r>
                  <a:rPr lang="it-IT" sz="1600" dirty="0" smtClean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R</a:t>
                </a:r>
                <a:r>
                  <a:rPr lang="it-IT" sz="2200" dirty="0" smtClean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) e </a:t>
                </a:r>
                <a:r>
                  <a:rPr lang="it-IT" sz="2200" dirty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l’</a:t>
                </a:r>
                <a:r>
                  <a:rPr lang="it-IT" sz="2200" b="1" dirty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efficienza </a:t>
                </a:r>
                <a:r>
                  <a:rPr lang="it-IT" sz="2200" b="1" dirty="0" smtClean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in </a:t>
                </a:r>
                <a:r>
                  <a:rPr lang="it-IT" sz="2200" b="1" dirty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condizioni di </a:t>
                </a:r>
                <a:r>
                  <a:rPr lang="it-IT" sz="2200" b="1" dirty="0" smtClean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servizio</a:t>
                </a:r>
                <a:r>
                  <a:rPr lang="it-IT" sz="2200" dirty="0" smtClean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:</a:t>
                </a:r>
              </a:p>
              <a:p>
                <a:pPr algn="just"/>
                <a:endParaRPr lang="it-IT" sz="2200" dirty="0" smtClean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  <a:p>
                <a:pPr lvl="0" algn="ctr"/>
                <a14:m>
                  <m:oMath xmlns:m="http://schemas.openxmlformats.org/officeDocument/2006/math">
                    <m:r>
                      <a:rPr lang="it-IT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/>
                        <a:cs typeface="Arial Unicode MS"/>
                      </a:rPr>
                      <m:t>𝑰𝑶𝑪𝑻</m:t>
                    </m:r>
                    <m:r>
                      <a:rPr lang="it-IT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/>
                        <a:cs typeface="Arial Unicode MS"/>
                      </a:rPr>
                      <m:t>(</m:t>
                    </m:r>
                    <m:sSub>
                      <m:sSubPr>
                        <m:ctrlPr>
                          <a:rPr lang="it-IT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/>
                            <a:cs typeface="Arial Unicode MS"/>
                          </a:rPr>
                        </m:ctrlPr>
                      </m:sSubPr>
                      <m:e>
                        <m:r>
                          <a:rPr lang="it-IT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/>
                            <a:cs typeface="Arial Unicode MS"/>
                          </a:rPr>
                          <m:t>𝑻</m:t>
                        </m:r>
                      </m:e>
                      <m:sub>
                        <m:r>
                          <a:rPr lang="it-IT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/>
                            <a:cs typeface="Arial Unicode MS"/>
                          </a:rPr>
                          <m:t>𝑹</m:t>
                        </m:r>
                      </m:sub>
                    </m:sSub>
                    <m:r>
                      <a:rPr lang="it-IT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/>
                        <a:cs typeface="Arial Unicode MS"/>
                      </a:rPr>
                      <m:t>)=</m:t>
                    </m:r>
                    <m:f>
                      <m:fPr>
                        <m:ctrlPr>
                          <a:rPr lang="it-IT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/>
                            <a:cs typeface="Arial Unicode MS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it-IT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/>
                                <a:cs typeface="Arial Unicode MS"/>
                              </a:rPr>
                            </m:ctrlPr>
                          </m:sSubPr>
                          <m:e>
                            <m:r>
                              <a:rPr lang="it-IT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/>
                                <a:cs typeface="Arial Unicode MS"/>
                              </a:rPr>
                              <m:t>𝑬</m:t>
                            </m:r>
                          </m:e>
                          <m:sub>
                            <m:r>
                              <a:rPr lang="it-IT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/>
                                <a:cs typeface="Arial Unicode MS"/>
                              </a:rPr>
                              <m:t>𝑪𝑻</m:t>
                            </m:r>
                          </m:sub>
                        </m:sSub>
                        <m:r>
                          <a:rPr lang="it-IT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/>
                            <a:cs typeface="Arial Unicode MS"/>
                          </a:rPr>
                          <m:t>(</m:t>
                        </m:r>
                        <m:sSub>
                          <m:sSubPr>
                            <m:ctrlPr>
                              <a:rPr lang="it-IT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/>
                                <a:cs typeface="Arial Unicode MS"/>
                              </a:rPr>
                            </m:ctrlPr>
                          </m:sSubPr>
                          <m:e>
                            <m:r>
                              <a:rPr lang="it-IT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/>
                                <a:cs typeface="Arial Unicode MS"/>
                              </a:rPr>
                              <m:t>𝑻</m:t>
                            </m:r>
                          </m:e>
                          <m:sub>
                            <m:r>
                              <a:rPr lang="it-IT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/>
                                <a:cs typeface="Arial Unicode MS"/>
                              </a:rPr>
                              <m:t>𝑹</m:t>
                            </m:r>
                          </m:sub>
                        </m:sSub>
                        <m:r>
                          <a:rPr lang="it-IT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/>
                            <a:cs typeface="Arial Unicode MS"/>
                          </a:rPr>
                          <m:t>)</m:t>
                        </m:r>
                      </m:num>
                      <m:den>
                        <m:sSub>
                          <m:sSubPr>
                            <m:ctrlPr>
                              <a:rPr lang="it-IT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/>
                                <a:cs typeface="Arial Unicode MS"/>
                              </a:rPr>
                            </m:ctrlPr>
                          </m:sSubPr>
                          <m:e>
                            <m:r>
                              <a:rPr lang="it-IT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/>
                                <a:cs typeface="Arial Unicode MS"/>
                              </a:rPr>
                              <m:t>𝑬</m:t>
                            </m:r>
                          </m:e>
                          <m:sub>
                            <m:r>
                              <a:rPr lang="it-IT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/>
                                <a:cs typeface="Arial Unicode MS"/>
                              </a:rPr>
                              <m:t>𝑪𝑻</m:t>
                            </m:r>
                          </m:sub>
                        </m:sSub>
                        <m:r>
                          <a:rPr lang="it-IT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/>
                            <a:cs typeface="Arial Unicode MS"/>
                          </a:rPr>
                          <m:t>(</m:t>
                        </m:r>
                        <m:r>
                          <a:rPr lang="it-IT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/>
                            <a:cs typeface="Arial Unicode MS"/>
                          </a:rPr>
                          <m:t>𝟎</m:t>
                        </m:r>
                        <m:r>
                          <a:rPr lang="it-IT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/>
                            <a:cs typeface="Arial Unicode MS"/>
                          </a:rPr>
                          <m:t>)</m:t>
                        </m:r>
                      </m:den>
                    </m:f>
                  </m:oMath>
                </a14:m>
                <a:r>
                  <a:rPr lang="it-IT" dirty="0">
                    <a:solidFill>
                      <a:schemeClr val="tx1"/>
                    </a:solidFill>
                    <a:latin typeface="Segoe UI" panose="020B0502040204020203" pitchFamily="34" charset="0"/>
                    <a:ea typeface="Arial Unicode MS"/>
                    <a:cs typeface="Segoe UI" panose="020B0502040204020203" pitchFamily="34" charset="0"/>
                  </a:rPr>
                  <a:t>	</a:t>
                </a:r>
                <a:endParaRPr lang="it-IT" sz="2400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mc:Choice>
        <mc:Fallback xmlns="">
          <p:sp>
            <p:nvSpPr>
              <p:cNvPr id="6" name="Rettangolo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561356"/>
                <a:ext cx="8640960" cy="2034916"/>
              </a:xfrm>
              <a:prstGeom prst="rect">
                <a:avLst/>
              </a:prstGeom>
              <a:blipFill rotWithShape="0">
                <a:blip r:embed="rId2"/>
                <a:stretch>
                  <a:fillRect l="-917" t="-1796" r="-846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asellaDiTesto 6"/>
          <p:cNvSpPr txBox="1"/>
          <p:nvPr/>
        </p:nvSpPr>
        <p:spPr>
          <a:xfrm>
            <a:off x="251520" y="3895769"/>
            <a:ext cx="874846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L’</a:t>
            </a:r>
            <a:r>
              <a:rPr lang="it-IT" sz="22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efficienza</a:t>
            </a:r>
            <a:r>
              <a:rPr lang="it-IT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sz="22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del</a:t>
            </a:r>
            <a:r>
              <a:rPr lang="it-IT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grafo del </a:t>
            </a:r>
            <a:r>
              <a:rPr lang="it-IT" sz="22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sistema strutturale di gestione dell’emergenza</a:t>
            </a:r>
            <a:r>
              <a:rPr lang="it-IT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può essere </a:t>
            </a:r>
            <a:r>
              <a:rPr lang="it-IT" sz="22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usata per misurare la sua </a:t>
            </a:r>
            <a:r>
              <a:rPr lang="it-IT" sz="2200" b="1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performance</a:t>
            </a:r>
            <a:r>
              <a:rPr lang="it-IT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it-IT" sz="2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5604157" cy="1104636"/>
          </a:xfrm>
        </p:spPr>
        <p:txBody>
          <a:bodyPr>
            <a:noAutofit/>
          </a:bodyPr>
          <a:lstStyle/>
          <a:p>
            <a:r>
              <a:rPr lang="it-IT" dirty="0" smtClean="0"/>
              <a:t>Indice di Operatività del Contesto Territoriale (IOCT)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0491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985</Words>
  <Application>Microsoft Office PowerPoint</Application>
  <PresentationFormat>Presentazione su schermo (16:10)</PresentationFormat>
  <Paragraphs>169</Paragraphs>
  <Slides>16</Slides>
  <Notes>3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27" baseType="lpstr">
      <vt:lpstr>Arial Unicode MS</vt:lpstr>
      <vt:lpstr>Arial</vt:lpstr>
      <vt:lpstr>Arial Narrow</vt:lpstr>
      <vt:lpstr>Calibri</vt:lpstr>
      <vt:lpstr>Cambria Math</vt:lpstr>
      <vt:lpstr>Segoe UI</vt:lpstr>
      <vt:lpstr>Segoue UI</vt:lpstr>
      <vt:lpstr>Symbol</vt:lpstr>
      <vt:lpstr>Wingdings</vt:lpstr>
      <vt:lpstr>Personalizza struttura</vt:lpstr>
      <vt:lpstr>Diapositiva think-cell</vt:lpstr>
      <vt:lpstr>Presentazione standard di PowerPoint</vt:lpstr>
      <vt:lpstr>Chi siamo</vt:lpstr>
      <vt:lpstr>Il percorso</vt:lpstr>
      <vt:lpstr>I Contesti Territoriali (CT)</vt:lpstr>
      <vt:lpstr>Il percorso</vt:lpstr>
      <vt:lpstr>Definizioni</vt:lpstr>
      <vt:lpstr>Sistema strutturale di gestione dell’emergenza di CT</vt:lpstr>
      <vt:lpstr>Il percorso</vt:lpstr>
      <vt:lpstr>Indice di Operatività del Contesto Territoriale (IOCT)</vt:lpstr>
      <vt:lpstr>Indice di Operatività del Contesto Territoriale (IOCT)</vt:lpstr>
      <vt:lpstr>Studio pilota: Contesto Territoriale di Cariati</vt:lpstr>
      <vt:lpstr>Studio pilota: Contesto Territoriale di Cariati</vt:lpstr>
      <vt:lpstr>Studio pilota: Contesto Territoriale di Cariati</vt:lpstr>
      <vt:lpstr>Studio pilota: Contesto Territoriale di Cariati</vt:lpstr>
      <vt:lpstr>Approfondimento: Rischio idrogeologico e idraulico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Contesti Territoriali</dc:title>
  <dc:creator/>
  <cp:keywords>DPC - CNR IGAG</cp:keywords>
  <cp:lastModifiedBy/>
  <cp:revision>1</cp:revision>
  <dcterms:created xsi:type="dcterms:W3CDTF">2017-12-29T14:52:00Z</dcterms:created>
  <dcterms:modified xsi:type="dcterms:W3CDTF">2019-10-29T06:06:29Z</dcterms:modified>
</cp:coreProperties>
</file>