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comments/comment1.xml" ContentType="application/vnd.openxmlformats-officedocument.presentationml.comment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56" r:id="rId2"/>
    <p:sldId id="306" r:id="rId3"/>
    <p:sldId id="314" r:id="rId4"/>
    <p:sldId id="315" r:id="rId5"/>
    <p:sldId id="317" r:id="rId6"/>
    <p:sldId id="316" r:id="rId7"/>
    <p:sldId id="319" r:id="rId8"/>
    <p:sldId id="318" r:id="rId9"/>
    <p:sldId id="320" r:id="rId10"/>
    <p:sldId id="323" r:id="rId11"/>
    <p:sldId id="324" r:id="rId12"/>
    <p:sldId id="321" r:id="rId13"/>
    <p:sldId id="322" r:id="rId14"/>
    <p:sldId id="325" r:id="rId15"/>
    <p:sldId id="326" r:id="rId16"/>
    <p:sldId id="329" r:id="rId17"/>
    <p:sldId id="330" r:id="rId18"/>
    <p:sldId id="328" r:id="rId19"/>
    <p:sldId id="327" r:id="rId20"/>
    <p:sldId id="303" r:id="rId21"/>
    <p:sldId id="312" r:id="rId22"/>
    <p:sldId id="313" r:id="rId23"/>
    <p:sldId id="331" r:id="rId24"/>
  </p:sldIdLst>
  <p:sldSz cx="9144000" cy="5715000" type="screen16x10"/>
  <p:notesSz cx="6797675" cy="9928225"/>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guide id="3" orient="horz">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perte Guido" initials="LG" lastIdx="1" clrIdx="0">
    <p:extLst>
      <p:ext uri="{19B8F6BF-5375-455C-9EA6-DF929625EA0E}">
        <p15:presenceInfo xmlns:p15="http://schemas.microsoft.com/office/powerpoint/2012/main" userId="S::guido.loperte@regione.basilicata.it::83a95cfa-4d65-421b-8c27-a79ac710afb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49" autoAdjust="0"/>
    <p:restoredTop sz="94660"/>
  </p:normalViewPr>
  <p:slideViewPr>
    <p:cSldViewPr>
      <p:cViewPr varScale="1">
        <p:scale>
          <a:sx n="109" d="100"/>
          <a:sy n="109" d="100"/>
        </p:scale>
        <p:origin x="120" y="432"/>
      </p:cViewPr>
      <p:guideLst>
        <p:guide orient="horz" pos="1800"/>
        <p:guide pos="2880"/>
        <p:guide orient="horz"/>
        <p:guide/>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2-04T11:10:23.930" idx="1">
    <p:pos x="1709" y="1699"/>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B7BBBE-2989-42E9-BB5F-143CD85160EC}"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it-IT"/>
        </a:p>
      </dgm:t>
    </dgm:pt>
    <dgm:pt modelId="{0ABDECD8-846E-47DC-AD80-EC9862767DD1}">
      <dgm:prSet phldrT="[Testo]" custT="1"/>
      <dgm:spPr/>
      <dgm:t>
        <a:bodyPr/>
        <a:lstStyle/>
        <a:p>
          <a:r>
            <a:rPr lang="it-IT" sz="2400" dirty="0">
              <a:latin typeface="Calibri" panose="020F0502020204030204" pitchFamily="34" charset="0"/>
              <a:cs typeface="Calibri" panose="020F0502020204030204" pitchFamily="34" charset="0"/>
            </a:rPr>
            <a:t>AMBITI OTTIMALI</a:t>
          </a:r>
        </a:p>
      </dgm:t>
    </dgm:pt>
    <dgm:pt modelId="{4D4F27AC-933B-4043-9A98-005673161109}" type="parTrans" cxnId="{48E977AB-AE66-46E9-8F4D-4A5282BE0BC8}">
      <dgm:prSet/>
      <dgm:spPr/>
      <dgm:t>
        <a:bodyPr/>
        <a:lstStyle/>
        <a:p>
          <a:endParaRPr lang="it-IT"/>
        </a:p>
      </dgm:t>
    </dgm:pt>
    <dgm:pt modelId="{8516113A-2730-4549-B2FF-F9B0508AA8DF}" type="sibTrans" cxnId="{48E977AB-AE66-46E9-8F4D-4A5282BE0BC8}">
      <dgm:prSet/>
      <dgm:spPr/>
      <dgm:t>
        <a:bodyPr/>
        <a:lstStyle/>
        <a:p>
          <a:endParaRPr lang="it-IT"/>
        </a:p>
      </dgm:t>
    </dgm:pt>
    <dgm:pt modelId="{016C03CE-0D51-4EB8-9D8B-E66B2285BE77}">
      <dgm:prSet phldrT="[Testo]" custT="1"/>
      <dgm:spPr/>
      <dgm:t>
        <a:bodyPr/>
        <a:lstStyle/>
        <a:p>
          <a:r>
            <a:rPr lang="it-IT" sz="1600" dirty="0">
              <a:latin typeface="Calibri" panose="020F0502020204030204" pitchFamily="34" charset="0"/>
              <a:cs typeface="Calibri" panose="020F0502020204030204" pitchFamily="34" charset="0"/>
            </a:rPr>
            <a:t>MODELLI ORGANIZZATIVI TERRITORIALI PER LA GESTIONE DELLE EMERGENZE</a:t>
          </a:r>
        </a:p>
      </dgm:t>
    </dgm:pt>
    <dgm:pt modelId="{4C296F38-EA51-48C0-B646-2D9FA3936334}" type="parTrans" cxnId="{0FF378A4-87A1-4D5D-B1D7-7B8C2C4A5569}">
      <dgm:prSet/>
      <dgm:spPr/>
      <dgm:t>
        <a:bodyPr/>
        <a:lstStyle/>
        <a:p>
          <a:endParaRPr lang="it-IT"/>
        </a:p>
      </dgm:t>
    </dgm:pt>
    <dgm:pt modelId="{6DAE16A4-379F-45D6-B177-0ECA73FB0E2E}" type="sibTrans" cxnId="{0FF378A4-87A1-4D5D-B1D7-7B8C2C4A5569}">
      <dgm:prSet/>
      <dgm:spPr/>
      <dgm:t>
        <a:bodyPr/>
        <a:lstStyle/>
        <a:p>
          <a:endParaRPr lang="it-IT"/>
        </a:p>
      </dgm:t>
    </dgm:pt>
    <dgm:pt modelId="{DB5C12DA-4595-4DF6-B52B-C8BEDE93B2DE}">
      <dgm:prSet phldrT="[Testo]" custT="1"/>
      <dgm:spPr/>
      <dgm:t>
        <a:bodyPr/>
        <a:lstStyle/>
        <a:p>
          <a:r>
            <a:rPr lang="it-IT" sz="1600" dirty="0">
              <a:latin typeface="Calibri" panose="020F0502020204030204" pitchFamily="34" charset="0"/>
              <a:cs typeface="Calibri" panose="020F0502020204030204" pitchFamily="34" charset="0"/>
            </a:rPr>
            <a:t>ATTIVITÀ DI PIANIFICAZIONE E GOVERNO DEL TERRITORIO</a:t>
          </a:r>
        </a:p>
      </dgm:t>
    </dgm:pt>
    <dgm:pt modelId="{E8CD0D9B-6792-4FB7-BD40-FC0816416847}" type="parTrans" cxnId="{6D731BF8-6CF5-44E8-AC38-1450486F40F8}">
      <dgm:prSet/>
      <dgm:spPr/>
      <dgm:t>
        <a:bodyPr/>
        <a:lstStyle/>
        <a:p>
          <a:endParaRPr lang="it-IT"/>
        </a:p>
      </dgm:t>
    </dgm:pt>
    <dgm:pt modelId="{C19654CA-09FA-4B53-AF13-540F9011B3A5}" type="sibTrans" cxnId="{6D731BF8-6CF5-44E8-AC38-1450486F40F8}">
      <dgm:prSet/>
      <dgm:spPr/>
      <dgm:t>
        <a:bodyPr/>
        <a:lstStyle/>
        <a:p>
          <a:endParaRPr lang="it-IT"/>
        </a:p>
      </dgm:t>
    </dgm:pt>
    <dgm:pt modelId="{C9AABE09-8084-4F42-9252-465627A9AAEE}">
      <dgm:prSet phldrT="[Testo]" custT="1"/>
      <dgm:spPr/>
      <dgm:t>
        <a:bodyPr/>
        <a:lstStyle/>
        <a:p>
          <a:r>
            <a:rPr lang="it-IT" sz="1600" dirty="0">
              <a:latin typeface="Calibri" panose="020F0502020204030204" pitchFamily="34" charset="0"/>
              <a:cs typeface="Calibri" panose="020F0502020204030204" pitchFamily="34" charset="0"/>
            </a:rPr>
            <a:t>OTTIMIZZAZIONE DELLE ATTIVITÀ DI PREVENZIONE</a:t>
          </a:r>
        </a:p>
      </dgm:t>
    </dgm:pt>
    <dgm:pt modelId="{0D8E14C7-E4F9-44C9-AD63-DE82B320F222}" type="parTrans" cxnId="{7F773180-3A60-42C3-BD1E-975D551C5F4A}">
      <dgm:prSet/>
      <dgm:spPr/>
      <dgm:t>
        <a:bodyPr/>
        <a:lstStyle/>
        <a:p>
          <a:endParaRPr lang="it-IT"/>
        </a:p>
      </dgm:t>
    </dgm:pt>
    <dgm:pt modelId="{F600B643-A019-4FA0-9AC8-CC5F7A0F4450}" type="sibTrans" cxnId="{7F773180-3A60-42C3-BD1E-975D551C5F4A}">
      <dgm:prSet/>
      <dgm:spPr/>
      <dgm:t>
        <a:bodyPr/>
        <a:lstStyle/>
        <a:p>
          <a:endParaRPr lang="it-IT"/>
        </a:p>
      </dgm:t>
    </dgm:pt>
    <dgm:pt modelId="{0D09CA6D-422B-452E-82B6-F10AE65F7377}" type="pres">
      <dgm:prSet presAssocID="{D7B7BBBE-2989-42E9-BB5F-143CD85160EC}" presName="Name0" presStyleCnt="0">
        <dgm:presLayoutVars>
          <dgm:chPref val="1"/>
          <dgm:dir/>
          <dgm:animOne val="branch"/>
          <dgm:animLvl val="lvl"/>
          <dgm:resizeHandles val="exact"/>
        </dgm:presLayoutVars>
      </dgm:prSet>
      <dgm:spPr/>
    </dgm:pt>
    <dgm:pt modelId="{3A67F030-8A83-4A66-857D-F02317C11527}" type="pres">
      <dgm:prSet presAssocID="{0ABDECD8-846E-47DC-AD80-EC9862767DD1}" presName="root1" presStyleCnt="0"/>
      <dgm:spPr/>
    </dgm:pt>
    <dgm:pt modelId="{57B381D0-1A23-41C5-A8F4-86A14B4D5AFB}" type="pres">
      <dgm:prSet presAssocID="{0ABDECD8-846E-47DC-AD80-EC9862767DD1}" presName="LevelOneTextNode" presStyleLbl="node0" presStyleIdx="0" presStyleCnt="1">
        <dgm:presLayoutVars>
          <dgm:chPref val="3"/>
        </dgm:presLayoutVars>
      </dgm:prSet>
      <dgm:spPr/>
    </dgm:pt>
    <dgm:pt modelId="{D5F8886D-6ED2-46D0-9384-E58EC92081BA}" type="pres">
      <dgm:prSet presAssocID="{0ABDECD8-846E-47DC-AD80-EC9862767DD1}" presName="level2hierChild" presStyleCnt="0"/>
      <dgm:spPr/>
    </dgm:pt>
    <dgm:pt modelId="{A888534C-44B6-4C9E-82E8-AE2EC6E45F7C}" type="pres">
      <dgm:prSet presAssocID="{4C296F38-EA51-48C0-B646-2D9FA3936334}" presName="conn2-1" presStyleLbl="parChTrans1D2" presStyleIdx="0" presStyleCnt="3"/>
      <dgm:spPr/>
    </dgm:pt>
    <dgm:pt modelId="{B90D4D22-DDC3-46ED-ABCB-F5D18D70F858}" type="pres">
      <dgm:prSet presAssocID="{4C296F38-EA51-48C0-B646-2D9FA3936334}" presName="connTx" presStyleLbl="parChTrans1D2" presStyleIdx="0" presStyleCnt="3"/>
      <dgm:spPr/>
    </dgm:pt>
    <dgm:pt modelId="{66B089FE-FB1D-42C5-BCBE-2FB1A0AD722C}" type="pres">
      <dgm:prSet presAssocID="{016C03CE-0D51-4EB8-9D8B-E66B2285BE77}" presName="root2" presStyleCnt="0"/>
      <dgm:spPr/>
    </dgm:pt>
    <dgm:pt modelId="{26BC5A29-13F5-4C25-8B54-AA91EBAC3EAE}" type="pres">
      <dgm:prSet presAssocID="{016C03CE-0D51-4EB8-9D8B-E66B2285BE77}" presName="LevelTwoTextNode" presStyleLbl="node2" presStyleIdx="0" presStyleCnt="3">
        <dgm:presLayoutVars>
          <dgm:chPref val="3"/>
        </dgm:presLayoutVars>
      </dgm:prSet>
      <dgm:spPr/>
    </dgm:pt>
    <dgm:pt modelId="{569553AF-8653-4692-B898-2D83CD47CE0A}" type="pres">
      <dgm:prSet presAssocID="{016C03CE-0D51-4EB8-9D8B-E66B2285BE77}" presName="level3hierChild" presStyleCnt="0"/>
      <dgm:spPr/>
    </dgm:pt>
    <dgm:pt modelId="{294E0293-1CAC-4971-9B89-867EB2AF6CB2}" type="pres">
      <dgm:prSet presAssocID="{E8CD0D9B-6792-4FB7-BD40-FC0816416847}" presName="conn2-1" presStyleLbl="parChTrans1D2" presStyleIdx="1" presStyleCnt="3"/>
      <dgm:spPr/>
    </dgm:pt>
    <dgm:pt modelId="{D3E3BF38-A660-4EAF-BA5A-4F543279CA78}" type="pres">
      <dgm:prSet presAssocID="{E8CD0D9B-6792-4FB7-BD40-FC0816416847}" presName="connTx" presStyleLbl="parChTrans1D2" presStyleIdx="1" presStyleCnt="3"/>
      <dgm:spPr/>
    </dgm:pt>
    <dgm:pt modelId="{B24A33D8-E3E7-481C-BB9D-9292C3B7D07B}" type="pres">
      <dgm:prSet presAssocID="{DB5C12DA-4595-4DF6-B52B-C8BEDE93B2DE}" presName="root2" presStyleCnt="0"/>
      <dgm:spPr/>
    </dgm:pt>
    <dgm:pt modelId="{03C0F591-560B-42F1-BA69-6FA3A16BE235}" type="pres">
      <dgm:prSet presAssocID="{DB5C12DA-4595-4DF6-B52B-C8BEDE93B2DE}" presName="LevelTwoTextNode" presStyleLbl="node2" presStyleIdx="1" presStyleCnt="3">
        <dgm:presLayoutVars>
          <dgm:chPref val="3"/>
        </dgm:presLayoutVars>
      </dgm:prSet>
      <dgm:spPr/>
    </dgm:pt>
    <dgm:pt modelId="{8165D195-3F23-4C38-8CE8-C6362AB503E9}" type="pres">
      <dgm:prSet presAssocID="{DB5C12DA-4595-4DF6-B52B-C8BEDE93B2DE}" presName="level3hierChild" presStyleCnt="0"/>
      <dgm:spPr/>
    </dgm:pt>
    <dgm:pt modelId="{47AF65E7-3FA3-4FA3-994D-A6E70A9830D3}" type="pres">
      <dgm:prSet presAssocID="{0D8E14C7-E4F9-44C9-AD63-DE82B320F222}" presName="conn2-1" presStyleLbl="parChTrans1D2" presStyleIdx="2" presStyleCnt="3"/>
      <dgm:spPr/>
    </dgm:pt>
    <dgm:pt modelId="{7FBD94DC-6DBD-49C8-A996-3DB8AE260A6C}" type="pres">
      <dgm:prSet presAssocID="{0D8E14C7-E4F9-44C9-AD63-DE82B320F222}" presName="connTx" presStyleLbl="parChTrans1D2" presStyleIdx="2" presStyleCnt="3"/>
      <dgm:spPr/>
    </dgm:pt>
    <dgm:pt modelId="{A152F829-4407-46AE-807E-F8F08D483E1D}" type="pres">
      <dgm:prSet presAssocID="{C9AABE09-8084-4F42-9252-465627A9AAEE}" presName="root2" presStyleCnt="0"/>
      <dgm:spPr/>
    </dgm:pt>
    <dgm:pt modelId="{851E4C40-F428-47C0-8502-328F53D9D4C9}" type="pres">
      <dgm:prSet presAssocID="{C9AABE09-8084-4F42-9252-465627A9AAEE}" presName="LevelTwoTextNode" presStyleLbl="node2" presStyleIdx="2" presStyleCnt="3">
        <dgm:presLayoutVars>
          <dgm:chPref val="3"/>
        </dgm:presLayoutVars>
      </dgm:prSet>
      <dgm:spPr/>
    </dgm:pt>
    <dgm:pt modelId="{C23084F5-CB7E-4461-9587-BFA4FE959009}" type="pres">
      <dgm:prSet presAssocID="{C9AABE09-8084-4F42-9252-465627A9AAEE}" presName="level3hierChild" presStyleCnt="0"/>
      <dgm:spPr/>
    </dgm:pt>
  </dgm:ptLst>
  <dgm:cxnLst>
    <dgm:cxn modelId="{E6B94D09-B683-48D7-B617-1B38B0505107}" type="presOf" srcId="{4C296F38-EA51-48C0-B646-2D9FA3936334}" destId="{B90D4D22-DDC3-46ED-ABCB-F5D18D70F858}" srcOrd="1" destOrd="0" presId="urn:microsoft.com/office/officeart/2008/layout/HorizontalMultiLevelHierarchy"/>
    <dgm:cxn modelId="{BF8B4E14-33B1-48C6-88FF-A8B5EEDD86DB}" type="presOf" srcId="{016C03CE-0D51-4EB8-9D8B-E66B2285BE77}" destId="{26BC5A29-13F5-4C25-8B54-AA91EBAC3EAE}" srcOrd="0" destOrd="0" presId="urn:microsoft.com/office/officeart/2008/layout/HorizontalMultiLevelHierarchy"/>
    <dgm:cxn modelId="{B9CF2931-DAF6-430D-95AA-BFD0530FD578}" type="presOf" srcId="{E8CD0D9B-6792-4FB7-BD40-FC0816416847}" destId="{294E0293-1CAC-4971-9B89-867EB2AF6CB2}" srcOrd="0" destOrd="0" presId="urn:microsoft.com/office/officeart/2008/layout/HorizontalMultiLevelHierarchy"/>
    <dgm:cxn modelId="{A3986435-58B1-4A18-AA56-6C7C10433416}" type="presOf" srcId="{DB5C12DA-4595-4DF6-B52B-C8BEDE93B2DE}" destId="{03C0F591-560B-42F1-BA69-6FA3A16BE235}" srcOrd="0" destOrd="0" presId="urn:microsoft.com/office/officeart/2008/layout/HorizontalMultiLevelHierarchy"/>
    <dgm:cxn modelId="{AC471F4A-3AE9-4506-969E-E9AF2DD12A5B}" type="presOf" srcId="{D7B7BBBE-2989-42E9-BB5F-143CD85160EC}" destId="{0D09CA6D-422B-452E-82B6-F10AE65F7377}" srcOrd="0" destOrd="0" presId="urn:microsoft.com/office/officeart/2008/layout/HorizontalMultiLevelHierarchy"/>
    <dgm:cxn modelId="{94E3046E-D7BC-476C-A1C9-9941F466573A}" type="presOf" srcId="{0ABDECD8-846E-47DC-AD80-EC9862767DD1}" destId="{57B381D0-1A23-41C5-A8F4-86A14B4D5AFB}" srcOrd="0" destOrd="0" presId="urn:microsoft.com/office/officeart/2008/layout/HorizontalMultiLevelHierarchy"/>
    <dgm:cxn modelId="{D26A8575-ADED-4017-B844-1F1F1AAADE3B}" type="presOf" srcId="{C9AABE09-8084-4F42-9252-465627A9AAEE}" destId="{851E4C40-F428-47C0-8502-328F53D9D4C9}" srcOrd="0" destOrd="0" presId="urn:microsoft.com/office/officeart/2008/layout/HorizontalMultiLevelHierarchy"/>
    <dgm:cxn modelId="{27EC0A7C-97C5-4EEA-B8F3-E9BFB4AF2B41}" type="presOf" srcId="{0D8E14C7-E4F9-44C9-AD63-DE82B320F222}" destId="{7FBD94DC-6DBD-49C8-A996-3DB8AE260A6C}" srcOrd="1" destOrd="0" presId="urn:microsoft.com/office/officeart/2008/layout/HorizontalMultiLevelHierarchy"/>
    <dgm:cxn modelId="{7F773180-3A60-42C3-BD1E-975D551C5F4A}" srcId="{0ABDECD8-846E-47DC-AD80-EC9862767DD1}" destId="{C9AABE09-8084-4F42-9252-465627A9AAEE}" srcOrd="2" destOrd="0" parTransId="{0D8E14C7-E4F9-44C9-AD63-DE82B320F222}" sibTransId="{F600B643-A019-4FA0-9AC8-CC5F7A0F4450}"/>
    <dgm:cxn modelId="{F30F8E81-D65A-47F6-99D1-9FDDF25137E9}" type="presOf" srcId="{E8CD0D9B-6792-4FB7-BD40-FC0816416847}" destId="{D3E3BF38-A660-4EAF-BA5A-4F543279CA78}" srcOrd="1" destOrd="0" presId="urn:microsoft.com/office/officeart/2008/layout/HorizontalMultiLevelHierarchy"/>
    <dgm:cxn modelId="{62691798-7922-4A71-93D6-4C812B055620}" type="presOf" srcId="{4C296F38-EA51-48C0-B646-2D9FA3936334}" destId="{A888534C-44B6-4C9E-82E8-AE2EC6E45F7C}" srcOrd="0" destOrd="0" presId="urn:microsoft.com/office/officeart/2008/layout/HorizontalMultiLevelHierarchy"/>
    <dgm:cxn modelId="{0FF378A4-87A1-4D5D-B1D7-7B8C2C4A5569}" srcId="{0ABDECD8-846E-47DC-AD80-EC9862767DD1}" destId="{016C03CE-0D51-4EB8-9D8B-E66B2285BE77}" srcOrd="0" destOrd="0" parTransId="{4C296F38-EA51-48C0-B646-2D9FA3936334}" sibTransId="{6DAE16A4-379F-45D6-B177-0ECA73FB0E2E}"/>
    <dgm:cxn modelId="{48E977AB-AE66-46E9-8F4D-4A5282BE0BC8}" srcId="{D7B7BBBE-2989-42E9-BB5F-143CD85160EC}" destId="{0ABDECD8-846E-47DC-AD80-EC9862767DD1}" srcOrd="0" destOrd="0" parTransId="{4D4F27AC-933B-4043-9A98-005673161109}" sibTransId="{8516113A-2730-4549-B2FF-F9B0508AA8DF}"/>
    <dgm:cxn modelId="{E07AACDD-0AB4-4C6E-8028-A3BA079C03BA}" type="presOf" srcId="{0D8E14C7-E4F9-44C9-AD63-DE82B320F222}" destId="{47AF65E7-3FA3-4FA3-994D-A6E70A9830D3}" srcOrd="0" destOrd="0" presId="urn:microsoft.com/office/officeart/2008/layout/HorizontalMultiLevelHierarchy"/>
    <dgm:cxn modelId="{6D731BF8-6CF5-44E8-AC38-1450486F40F8}" srcId="{0ABDECD8-846E-47DC-AD80-EC9862767DD1}" destId="{DB5C12DA-4595-4DF6-B52B-C8BEDE93B2DE}" srcOrd="1" destOrd="0" parTransId="{E8CD0D9B-6792-4FB7-BD40-FC0816416847}" sibTransId="{C19654CA-09FA-4B53-AF13-540F9011B3A5}"/>
    <dgm:cxn modelId="{4E38D0A1-22EE-48E2-9C1B-F5864C24A533}" type="presParOf" srcId="{0D09CA6D-422B-452E-82B6-F10AE65F7377}" destId="{3A67F030-8A83-4A66-857D-F02317C11527}" srcOrd="0" destOrd="0" presId="urn:microsoft.com/office/officeart/2008/layout/HorizontalMultiLevelHierarchy"/>
    <dgm:cxn modelId="{F3A61B39-C59D-4454-A437-4439FEB760F5}" type="presParOf" srcId="{3A67F030-8A83-4A66-857D-F02317C11527}" destId="{57B381D0-1A23-41C5-A8F4-86A14B4D5AFB}" srcOrd="0" destOrd="0" presId="urn:microsoft.com/office/officeart/2008/layout/HorizontalMultiLevelHierarchy"/>
    <dgm:cxn modelId="{1A796D12-B2A0-4B11-AB07-9C249C7E7220}" type="presParOf" srcId="{3A67F030-8A83-4A66-857D-F02317C11527}" destId="{D5F8886D-6ED2-46D0-9384-E58EC92081BA}" srcOrd="1" destOrd="0" presId="urn:microsoft.com/office/officeart/2008/layout/HorizontalMultiLevelHierarchy"/>
    <dgm:cxn modelId="{D953BBAA-1037-42EA-B3CD-854621B1EC00}" type="presParOf" srcId="{D5F8886D-6ED2-46D0-9384-E58EC92081BA}" destId="{A888534C-44B6-4C9E-82E8-AE2EC6E45F7C}" srcOrd="0" destOrd="0" presId="urn:microsoft.com/office/officeart/2008/layout/HorizontalMultiLevelHierarchy"/>
    <dgm:cxn modelId="{1BF741B5-2659-4869-AF59-09A08790A476}" type="presParOf" srcId="{A888534C-44B6-4C9E-82E8-AE2EC6E45F7C}" destId="{B90D4D22-DDC3-46ED-ABCB-F5D18D70F858}" srcOrd="0" destOrd="0" presId="urn:microsoft.com/office/officeart/2008/layout/HorizontalMultiLevelHierarchy"/>
    <dgm:cxn modelId="{BDD72E8B-2B1A-4D9F-AA9A-E6B3CF4AFF9D}" type="presParOf" srcId="{D5F8886D-6ED2-46D0-9384-E58EC92081BA}" destId="{66B089FE-FB1D-42C5-BCBE-2FB1A0AD722C}" srcOrd="1" destOrd="0" presId="urn:microsoft.com/office/officeart/2008/layout/HorizontalMultiLevelHierarchy"/>
    <dgm:cxn modelId="{88ABAC90-CC7A-4B45-A1FE-4302BD094A72}" type="presParOf" srcId="{66B089FE-FB1D-42C5-BCBE-2FB1A0AD722C}" destId="{26BC5A29-13F5-4C25-8B54-AA91EBAC3EAE}" srcOrd="0" destOrd="0" presId="urn:microsoft.com/office/officeart/2008/layout/HorizontalMultiLevelHierarchy"/>
    <dgm:cxn modelId="{23091E11-8546-4421-BD43-995C87AE8C3F}" type="presParOf" srcId="{66B089FE-FB1D-42C5-BCBE-2FB1A0AD722C}" destId="{569553AF-8653-4692-B898-2D83CD47CE0A}" srcOrd="1" destOrd="0" presId="urn:microsoft.com/office/officeart/2008/layout/HorizontalMultiLevelHierarchy"/>
    <dgm:cxn modelId="{AF0BA3D9-9130-44E7-886C-01F82BBF5539}" type="presParOf" srcId="{D5F8886D-6ED2-46D0-9384-E58EC92081BA}" destId="{294E0293-1CAC-4971-9B89-867EB2AF6CB2}" srcOrd="2" destOrd="0" presId="urn:microsoft.com/office/officeart/2008/layout/HorizontalMultiLevelHierarchy"/>
    <dgm:cxn modelId="{94969952-CDA1-41CB-AFC0-E5AF6D04BA33}" type="presParOf" srcId="{294E0293-1CAC-4971-9B89-867EB2AF6CB2}" destId="{D3E3BF38-A660-4EAF-BA5A-4F543279CA78}" srcOrd="0" destOrd="0" presId="urn:microsoft.com/office/officeart/2008/layout/HorizontalMultiLevelHierarchy"/>
    <dgm:cxn modelId="{10E63E0B-8DA2-4A04-8626-87EC2B0CB5C2}" type="presParOf" srcId="{D5F8886D-6ED2-46D0-9384-E58EC92081BA}" destId="{B24A33D8-E3E7-481C-BB9D-9292C3B7D07B}" srcOrd="3" destOrd="0" presId="urn:microsoft.com/office/officeart/2008/layout/HorizontalMultiLevelHierarchy"/>
    <dgm:cxn modelId="{2B4B1477-A729-4239-9184-C09778664347}" type="presParOf" srcId="{B24A33D8-E3E7-481C-BB9D-9292C3B7D07B}" destId="{03C0F591-560B-42F1-BA69-6FA3A16BE235}" srcOrd="0" destOrd="0" presId="urn:microsoft.com/office/officeart/2008/layout/HorizontalMultiLevelHierarchy"/>
    <dgm:cxn modelId="{A1F1B39A-D7F9-44C7-863E-60BF6F9529D8}" type="presParOf" srcId="{B24A33D8-E3E7-481C-BB9D-9292C3B7D07B}" destId="{8165D195-3F23-4C38-8CE8-C6362AB503E9}" srcOrd="1" destOrd="0" presId="urn:microsoft.com/office/officeart/2008/layout/HorizontalMultiLevelHierarchy"/>
    <dgm:cxn modelId="{0D4FD6DC-A06A-4205-87DF-A4BECF136527}" type="presParOf" srcId="{D5F8886D-6ED2-46D0-9384-E58EC92081BA}" destId="{47AF65E7-3FA3-4FA3-994D-A6E70A9830D3}" srcOrd="4" destOrd="0" presId="urn:microsoft.com/office/officeart/2008/layout/HorizontalMultiLevelHierarchy"/>
    <dgm:cxn modelId="{6679BD93-A1BC-47DD-BB15-88272A589A22}" type="presParOf" srcId="{47AF65E7-3FA3-4FA3-994D-A6E70A9830D3}" destId="{7FBD94DC-6DBD-49C8-A996-3DB8AE260A6C}" srcOrd="0" destOrd="0" presId="urn:microsoft.com/office/officeart/2008/layout/HorizontalMultiLevelHierarchy"/>
    <dgm:cxn modelId="{4E6AF7DD-8BB7-4E2E-A300-4D6112191E0B}" type="presParOf" srcId="{D5F8886D-6ED2-46D0-9384-E58EC92081BA}" destId="{A152F829-4407-46AE-807E-F8F08D483E1D}" srcOrd="5" destOrd="0" presId="urn:microsoft.com/office/officeart/2008/layout/HorizontalMultiLevelHierarchy"/>
    <dgm:cxn modelId="{41D8C99D-99C1-40FE-B423-CD3C679DE2AC}" type="presParOf" srcId="{A152F829-4407-46AE-807E-F8F08D483E1D}" destId="{851E4C40-F428-47C0-8502-328F53D9D4C9}" srcOrd="0" destOrd="0" presId="urn:microsoft.com/office/officeart/2008/layout/HorizontalMultiLevelHierarchy"/>
    <dgm:cxn modelId="{4DF3C204-0E4A-4928-81F3-C14BE3A6259C}" type="presParOf" srcId="{A152F829-4407-46AE-807E-F8F08D483E1D}" destId="{C23084F5-CB7E-4461-9587-BFA4FE959009}" srcOrd="1" destOrd="0" presId="urn:microsoft.com/office/officeart/2008/layout/HorizontalMultiLevelHierarchy"/>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F65E7-3FA3-4FA3-994D-A6E70A9830D3}">
      <dsp:nvSpPr>
        <dsp:cNvPr id="0" name=""/>
        <dsp:cNvSpPr/>
      </dsp:nvSpPr>
      <dsp:spPr>
        <a:xfrm>
          <a:off x="2222430" y="2212020"/>
          <a:ext cx="551412" cy="1050709"/>
        </a:xfrm>
        <a:custGeom>
          <a:avLst/>
          <a:gdLst/>
          <a:ahLst/>
          <a:cxnLst/>
          <a:rect l="0" t="0" r="0" b="0"/>
          <a:pathLst>
            <a:path>
              <a:moveTo>
                <a:pt x="0" y="0"/>
              </a:moveTo>
              <a:lnTo>
                <a:pt x="275706" y="0"/>
              </a:lnTo>
              <a:lnTo>
                <a:pt x="275706" y="1050709"/>
              </a:lnTo>
              <a:lnTo>
                <a:pt x="551412" y="10507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t-IT" sz="500" kern="1200"/>
        </a:p>
      </dsp:txBody>
      <dsp:txXfrm>
        <a:off x="2468471" y="2707709"/>
        <a:ext cx="59330" cy="59330"/>
      </dsp:txXfrm>
    </dsp:sp>
    <dsp:sp modelId="{294E0293-1CAC-4971-9B89-867EB2AF6CB2}">
      <dsp:nvSpPr>
        <dsp:cNvPr id="0" name=""/>
        <dsp:cNvSpPr/>
      </dsp:nvSpPr>
      <dsp:spPr>
        <a:xfrm>
          <a:off x="2222430" y="2166300"/>
          <a:ext cx="551412" cy="91440"/>
        </a:xfrm>
        <a:custGeom>
          <a:avLst/>
          <a:gdLst/>
          <a:ahLst/>
          <a:cxnLst/>
          <a:rect l="0" t="0" r="0" b="0"/>
          <a:pathLst>
            <a:path>
              <a:moveTo>
                <a:pt x="0" y="45720"/>
              </a:moveTo>
              <a:lnTo>
                <a:pt x="551412" y="4572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t-IT" sz="500" kern="1200"/>
        </a:p>
      </dsp:txBody>
      <dsp:txXfrm>
        <a:off x="2484351" y="2198234"/>
        <a:ext cx="27570" cy="27570"/>
      </dsp:txXfrm>
    </dsp:sp>
    <dsp:sp modelId="{A888534C-44B6-4C9E-82E8-AE2EC6E45F7C}">
      <dsp:nvSpPr>
        <dsp:cNvPr id="0" name=""/>
        <dsp:cNvSpPr/>
      </dsp:nvSpPr>
      <dsp:spPr>
        <a:xfrm>
          <a:off x="2222430" y="1161310"/>
          <a:ext cx="551412" cy="1050709"/>
        </a:xfrm>
        <a:custGeom>
          <a:avLst/>
          <a:gdLst/>
          <a:ahLst/>
          <a:cxnLst/>
          <a:rect l="0" t="0" r="0" b="0"/>
          <a:pathLst>
            <a:path>
              <a:moveTo>
                <a:pt x="0" y="1050709"/>
              </a:moveTo>
              <a:lnTo>
                <a:pt x="275706" y="1050709"/>
              </a:lnTo>
              <a:lnTo>
                <a:pt x="275706" y="0"/>
              </a:lnTo>
              <a:lnTo>
                <a:pt x="551412"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it-IT" sz="500" kern="1200"/>
        </a:p>
      </dsp:txBody>
      <dsp:txXfrm>
        <a:off x="2468471" y="1656999"/>
        <a:ext cx="59330" cy="59330"/>
      </dsp:txXfrm>
    </dsp:sp>
    <dsp:sp modelId="{57B381D0-1A23-41C5-A8F4-86A14B4D5AFB}">
      <dsp:nvSpPr>
        <dsp:cNvPr id="0" name=""/>
        <dsp:cNvSpPr/>
      </dsp:nvSpPr>
      <dsp:spPr>
        <a:xfrm rot="16200000">
          <a:off x="-409873" y="1791736"/>
          <a:ext cx="4424040" cy="8405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it-IT" sz="2400" kern="1200" dirty="0">
              <a:latin typeface="Calibri" panose="020F0502020204030204" pitchFamily="34" charset="0"/>
              <a:cs typeface="Calibri" panose="020F0502020204030204" pitchFamily="34" charset="0"/>
            </a:rPr>
            <a:t>AMBITI OTTIMALI</a:t>
          </a:r>
        </a:p>
      </dsp:txBody>
      <dsp:txXfrm>
        <a:off x="-409873" y="1791736"/>
        <a:ext cx="4424040" cy="840567"/>
      </dsp:txXfrm>
    </dsp:sp>
    <dsp:sp modelId="{26BC5A29-13F5-4C25-8B54-AA91EBAC3EAE}">
      <dsp:nvSpPr>
        <dsp:cNvPr id="0" name=""/>
        <dsp:cNvSpPr/>
      </dsp:nvSpPr>
      <dsp:spPr>
        <a:xfrm>
          <a:off x="2773843" y="741026"/>
          <a:ext cx="2757061" cy="8405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Calibri" panose="020F0502020204030204" pitchFamily="34" charset="0"/>
              <a:cs typeface="Calibri" panose="020F0502020204030204" pitchFamily="34" charset="0"/>
            </a:rPr>
            <a:t>MODELLI ORGANIZZATIVI TERRITORIALI PER LA GESTIONE DELLE EMERGENZE</a:t>
          </a:r>
        </a:p>
      </dsp:txBody>
      <dsp:txXfrm>
        <a:off x="2773843" y="741026"/>
        <a:ext cx="2757061" cy="840567"/>
      </dsp:txXfrm>
    </dsp:sp>
    <dsp:sp modelId="{03C0F591-560B-42F1-BA69-6FA3A16BE235}">
      <dsp:nvSpPr>
        <dsp:cNvPr id="0" name=""/>
        <dsp:cNvSpPr/>
      </dsp:nvSpPr>
      <dsp:spPr>
        <a:xfrm>
          <a:off x="2773843" y="1791736"/>
          <a:ext cx="2757061" cy="8405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Calibri" panose="020F0502020204030204" pitchFamily="34" charset="0"/>
              <a:cs typeface="Calibri" panose="020F0502020204030204" pitchFamily="34" charset="0"/>
            </a:rPr>
            <a:t>ATTIVITÀ DI PIANIFICAZIONE E GOVERNO DEL TERRITORIO</a:t>
          </a:r>
        </a:p>
      </dsp:txBody>
      <dsp:txXfrm>
        <a:off x="2773843" y="1791736"/>
        <a:ext cx="2757061" cy="840567"/>
      </dsp:txXfrm>
    </dsp:sp>
    <dsp:sp modelId="{851E4C40-F428-47C0-8502-328F53D9D4C9}">
      <dsp:nvSpPr>
        <dsp:cNvPr id="0" name=""/>
        <dsp:cNvSpPr/>
      </dsp:nvSpPr>
      <dsp:spPr>
        <a:xfrm>
          <a:off x="2773843" y="2842445"/>
          <a:ext cx="2757061" cy="8405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it-IT" sz="1600" kern="1200" dirty="0">
              <a:latin typeface="Calibri" panose="020F0502020204030204" pitchFamily="34" charset="0"/>
              <a:cs typeface="Calibri" panose="020F0502020204030204" pitchFamily="34" charset="0"/>
            </a:rPr>
            <a:t>OTTIMIZZAZIONE DELLE ATTIVITÀ DI PREVENZIONE</a:t>
          </a:r>
        </a:p>
      </dsp:txBody>
      <dsp:txXfrm>
        <a:off x="2773843" y="2842445"/>
        <a:ext cx="2757061" cy="840567"/>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1" name="PlaceHolder 1"/>
          <p:cNvSpPr>
            <a:spLocks noGrp="1"/>
          </p:cNvSpPr>
          <p:nvPr>
            <p:ph type="body"/>
          </p:nvPr>
        </p:nvSpPr>
        <p:spPr>
          <a:xfrm>
            <a:off x="749350" y="5514073"/>
            <a:ext cx="5994443" cy="5223654"/>
          </a:xfrm>
          <a:prstGeom prst="rect">
            <a:avLst/>
          </a:prstGeom>
        </p:spPr>
        <p:txBody>
          <a:bodyPr lIns="0" tIns="0" rIns="0" bIns="0"/>
          <a:lstStyle/>
          <a:p>
            <a:r>
              <a:rPr lang="it-IT" sz="2000" b="0" strike="noStrike" spc="-1">
                <a:solidFill>
                  <a:srgbClr val="000000"/>
                </a:solidFill>
                <a:uFill>
                  <a:solidFill>
                    <a:srgbClr val="FFFFFF"/>
                  </a:solidFill>
                </a:uFill>
                <a:latin typeface="Arial"/>
              </a:rPr>
              <a:t>Fai clic per modificare il formato delle note</a:t>
            </a:r>
          </a:p>
        </p:txBody>
      </p:sp>
      <p:sp>
        <p:nvSpPr>
          <p:cNvPr id="132" name="PlaceHolder 2"/>
          <p:cNvSpPr>
            <a:spLocks noGrp="1"/>
          </p:cNvSpPr>
          <p:nvPr>
            <p:ph type="hdr"/>
          </p:nvPr>
        </p:nvSpPr>
        <p:spPr>
          <a:xfrm>
            <a:off x="0" y="0"/>
            <a:ext cx="3251822" cy="580059"/>
          </a:xfrm>
          <a:prstGeom prst="rect">
            <a:avLst/>
          </a:prstGeom>
        </p:spPr>
        <p:txBody>
          <a:bodyPr lIns="0" tIns="0" rIns="0" bIns="0"/>
          <a:lstStyle/>
          <a:p>
            <a:r>
              <a:rPr lang="it-IT" sz="1400" b="0" strike="noStrike" spc="-1">
                <a:solidFill>
                  <a:srgbClr val="000000"/>
                </a:solidFill>
                <a:uFill>
                  <a:solidFill>
                    <a:srgbClr val="FFFFFF"/>
                  </a:solidFill>
                </a:uFill>
                <a:latin typeface="Times New Roman"/>
              </a:rPr>
              <a:t>&lt;intestazione&gt;</a:t>
            </a:r>
          </a:p>
        </p:txBody>
      </p:sp>
      <p:sp>
        <p:nvSpPr>
          <p:cNvPr id="133" name="PlaceHolder 3"/>
          <p:cNvSpPr>
            <a:spLocks noGrp="1"/>
          </p:cNvSpPr>
          <p:nvPr>
            <p:ph type="dt"/>
          </p:nvPr>
        </p:nvSpPr>
        <p:spPr>
          <a:xfrm>
            <a:off x="4241321" y="0"/>
            <a:ext cx="3251822" cy="580059"/>
          </a:xfrm>
          <a:prstGeom prst="rect">
            <a:avLst/>
          </a:prstGeom>
        </p:spPr>
        <p:txBody>
          <a:bodyPr lIns="0" tIns="0" rIns="0" bIns="0"/>
          <a:lstStyle/>
          <a:p>
            <a:pPr algn="r"/>
            <a:r>
              <a:rPr lang="it-IT" sz="1400" b="0" strike="noStrike" spc="-1">
                <a:solidFill>
                  <a:srgbClr val="000000"/>
                </a:solidFill>
                <a:uFill>
                  <a:solidFill>
                    <a:srgbClr val="FFFFFF"/>
                  </a:solidFill>
                </a:uFill>
                <a:latin typeface="Times New Roman"/>
              </a:rPr>
              <a:t>&lt;data/ora&gt;</a:t>
            </a:r>
          </a:p>
        </p:txBody>
      </p:sp>
      <p:sp>
        <p:nvSpPr>
          <p:cNvPr id="134" name="PlaceHolder 4"/>
          <p:cNvSpPr>
            <a:spLocks noGrp="1"/>
          </p:cNvSpPr>
          <p:nvPr>
            <p:ph type="ftr"/>
          </p:nvPr>
        </p:nvSpPr>
        <p:spPr>
          <a:xfrm>
            <a:off x="0" y="11028538"/>
            <a:ext cx="3251822" cy="580059"/>
          </a:xfrm>
          <a:prstGeom prst="rect">
            <a:avLst/>
          </a:prstGeom>
        </p:spPr>
        <p:txBody>
          <a:bodyPr lIns="0" tIns="0" rIns="0" bIns="0" anchor="b"/>
          <a:lstStyle/>
          <a:p>
            <a:r>
              <a:rPr lang="it-IT" sz="1400" b="0" strike="noStrike" spc="-1">
                <a:solidFill>
                  <a:srgbClr val="000000"/>
                </a:solidFill>
                <a:uFill>
                  <a:solidFill>
                    <a:srgbClr val="FFFFFF"/>
                  </a:solidFill>
                </a:uFill>
                <a:latin typeface="Times New Roman"/>
              </a:rPr>
              <a:t>&lt;piè di pagina&gt;</a:t>
            </a:r>
          </a:p>
        </p:txBody>
      </p:sp>
      <p:sp>
        <p:nvSpPr>
          <p:cNvPr id="135" name="PlaceHolder 5"/>
          <p:cNvSpPr>
            <a:spLocks noGrp="1"/>
          </p:cNvSpPr>
          <p:nvPr>
            <p:ph type="sldNum"/>
          </p:nvPr>
        </p:nvSpPr>
        <p:spPr>
          <a:xfrm>
            <a:off x="4241321" y="11028538"/>
            <a:ext cx="3251822" cy="580059"/>
          </a:xfrm>
          <a:prstGeom prst="rect">
            <a:avLst/>
          </a:prstGeom>
        </p:spPr>
        <p:txBody>
          <a:bodyPr lIns="0" tIns="0" rIns="0" bIns="0" anchor="b"/>
          <a:lstStyle/>
          <a:p>
            <a:pPr algn="r"/>
            <a:fld id="{AB958981-3A03-49C6-982D-772B8459F19A}" type="slidenum">
              <a:rPr lang="it-IT" sz="1400" b="0" strike="noStrike" spc="-1">
                <a:solidFill>
                  <a:srgbClr val="000000"/>
                </a:solidFill>
                <a:uFill>
                  <a:solidFill>
                    <a:srgbClr val="FFFFFF"/>
                  </a:solidFill>
                </a:uFill>
                <a:latin typeface="Times New Roman"/>
              </a:rPr>
              <a:t>‹N›</a:t>
            </a:fld>
            <a:endParaRPr lang="it-IT"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571143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31" name="PlaceHolder 2"/>
          <p:cNvSpPr>
            <a:spLocks noGrp="1"/>
          </p:cNvSpPr>
          <p:nvPr>
            <p:ph type="body"/>
          </p:nvPr>
        </p:nvSpPr>
        <p:spPr>
          <a:xfrm>
            <a:off x="457200" y="1337040"/>
            <a:ext cx="822924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32" name="PlaceHolder 3"/>
          <p:cNvSpPr>
            <a:spLocks noGrp="1"/>
          </p:cNvSpPr>
          <p:nvPr>
            <p:ph type="body"/>
          </p:nvPr>
        </p:nvSpPr>
        <p:spPr>
          <a:xfrm>
            <a:off x="457200" y="3068280"/>
            <a:ext cx="822924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34" name="PlaceHolder 2"/>
          <p:cNvSpPr>
            <a:spLocks noGrp="1"/>
          </p:cNvSpPr>
          <p:nvPr>
            <p:ph type="body"/>
          </p:nvPr>
        </p:nvSpPr>
        <p:spPr>
          <a:xfrm>
            <a:off x="45720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35" name="PlaceHolder 3"/>
          <p:cNvSpPr>
            <a:spLocks noGrp="1"/>
          </p:cNvSpPr>
          <p:nvPr>
            <p:ph type="body"/>
          </p:nvPr>
        </p:nvSpPr>
        <p:spPr>
          <a:xfrm>
            <a:off x="467424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36" name="PlaceHolder 4"/>
          <p:cNvSpPr>
            <a:spLocks noGrp="1"/>
          </p:cNvSpPr>
          <p:nvPr>
            <p:ph type="body"/>
          </p:nvPr>
        </p:nvSpPr>
        <p:spPr>
          <a:xfrm>
            <a:off x="4674240" y="306828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37" name="PlaceHolder 5"/>
          <p:cNvSpPr>
            <a:spLocks noGrp="1"/>
          </p:cNvSpPr>
          <p:nvPr>
            <p:ph type="body"/>
          </p:nvPr>
        </p:nvSpPr>
        <p:spPr>
          <a:xfrm>
            <a:off x="457200" y="306828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39" name="PlaceHolder 2"/>
          <p:cNvSpPr>
            <a:spLocks noGrp="1"/>
          </p:cNvSpPr>
          <p:nvPr>
            <p:ph type="body"/>
          </p:nvPr>
        </p:nvSpPr>
        <p:spPr>
          <a:xfrm>
            <a:off x="457200" y="133704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0" name="PlaceHolder 3"/>
          <p:cNvSpPr>
            <a:spLocks noGrp="1"/>
          </p:cNvSpPr>
          <p:nvPr>
            <p:ph type="body"/>
          </p:nvPr>
        </p:nvSpPr>
        <p:spPr>
          <a:xfrm>
            <a:off x="3239640" y="133704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1" name="PlaceHolder 4"/>
          <p:cNvSpPr>
            <a:spLocks noGrp="1"/>
          </p:cNvSpPr>
          <p:nvPr>
            <p:ph type="body"/>
          </p:nvPr>
        </p:nvSpPr>
        <p:spPr>
          <a:xfrm>
            <a:off x="6022080" y="133704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2" name="PlaceHolder 5"/>
          <p:cNvSpPr>
            <a:spLocks noGrp="1"/>
          </p:cNvSpPr>
          <p:nvPr>
            <p:ph type="body"/>
          </p:nvPr>
        </p:nvSpPr>
        <p:spPr>
          <a:xfrm>
            <a:off x="6022080" y="306828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3" name="PlaceHolder 6"/>
          <p:cNvSpPr>
            <a:spLocks noGrp="1"/>
          </p:cNvSpPr>
          <p:nvPr>
            <p:ph type="body"/>
          </p:nvPr>
        </p:nvSpPr>
        <p:spPr>
          <a:xfrm>
            <a:off x="3239640" y="306828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44" name="PlaceHolder 7"/>
          <p:cNvSpPr>
            <a:spLocks noGrp="1"/>
          </p:cNvSpPr>
          <p:nvPr>
            <p:ph type="body"/>
          </p:nvPr>
        </p:nvSpPr>
        <p:spPr>
          <a:xfrm>
            <a:off x="457200" y="3068280"/>
            <a:ext cx="26496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nterno1 con foto">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aphicFrame>
        <p:nvGraphicFramePr>
          <p:cNvPr id="7" name="Oggetto 6" hidden="1"/>
          <p:cNvGraphicFramePr>
            <a:graphicFrameLocks noChangeAspect="1"/>
          </p:cNvGraphicFramePr>
          <p:nvPr userDrawn="1">
            <p:custDataLst>
              <p:tags r:id="rId2"/>
            </p:custDataLst>
          </p:nvPr>
        </p:nvGraphicFramePr>
        <p:xfrm>
          <a:off x="1192" y="1324"/>
          <a:ext cx="1190" cy="1323"/>
        </p:xfrm>
        <a:graphic>
          <a:graphicData uri="http://schemas.openxmlformats.org/presentationml/2006/ole">
            <mc:AlternateContent xmlns:mc="http://schemas.openxmlformats.org/markup-compatibility/2006">
              <mc:Choice xmlns:v="urn:schemas-microsoft-com:vml" Requires="v">
                <p:oleObj spid="_x0000_s8213" name="Diapositiva think-cell" r:id="rId5" imgW="216" imgH="216" progId="TCLayout.ActiveDocument.1">
                  <p:embed/>
                </p:oleObj>
              </mc:Choice>
              <mc:Fallback>
                <p:oleObj name="Diapositiva think-cell" r:id="rId5" imgW="216" imgH="216" progId="TCLayout.ActiveDocument.1">
                  <p:embed/>
                  <p:pic>
                    <p:nvPicPr>
                      <p:cNvPr id="7" name="Oggetto 6" hidden="1"/>
                      <p:cNvPicPr/>
                      <p:nvPr/>
                    </p:nvPicPr>
                    <p:blipFill>
                      <a:blip r:embed="rId6"/>
                      <a:stretch>
                        <a:fillRect/>
                      </a:stretch>
                    </p:blipFill>
                    <p:spPr>
                      <a:xfrm>
                        <a:off x="1192" y="1324"/>
                        <a:ext cx="1190" cy="1323"/>
                      </a:xfrm>
                      <a:prstGeom prst="rect">
                        <a:avLst/>
                      </a:prstGeom>
                    </p:spPr>
                  </p:pic>
                </p:oleObj>
              </mc:Fallback>
            </mc:AlternateContent>
          </a:graphicData>
        </a:graphic>
      </p:graphicFrame>
      <p:sp>
        <p:nvSpPr>
          <p:cNvPr id="2" name="Titolo 1"/>
          <p:cNvSpPr>
            <a:spLocks noGrp="1"/>
          </p:cNvSpPr>
          <p:nvPr>
            <p:ph type="title" hasCustomPrompt="1"/>
          </p:nvPr>
        </p:nvSpPr>
        <p:spPr>
          <a:xfrm>
            <a:off x="285750" y="304271"/>
            <a:ext cx="7389159" cy="1104636"/>
          </a:xfrm>
        </p:spPr>
        <p:txBody>
          <a:bodyPr/>
          <a:lstStyle>
            <a:lvl1pPr>
              <a:defRPr b="1">
                <a:solidFill>
                  <a:schemeClr val="accent1"/>
                </a:solidFill>
              </a:defRPr>
            </a:lvl1pPr>
          </a:lstStyle>
          <a:p>
            <a:r>
              <a:rPr lang="it-IT" dirty="0"/>
              <a:t>Fare clic per modificare il titolo</a:t>
            </a:r>
          </a:p>
        </p:txBody>
      </p:sp>
      <p:sp>
        <p:nvSpPr>
          <p:cNvPr id="3" name="Segnaposto contenuto 2"/>
          <p:cNvSpPr>
            <a:spLocks noGrp="1"/>
          </p:cNvSpPr>
          <p:nvPr>
            <p:ph idx="1"/>
          </p:nvPr>
        </p:nvSpPr>
        <p:spPr>
          <a:xfrm>
            <a:off x="2686050" y="1521354"/>
            <a:ext cx="4988859" cy="3626115"/>
          </a:xfrm>
        </p:spPr>
        <p:txBody>
          <a:bodyPr/>
          <a:lstStyle>
            <a:lvl1pPr>
              <a:buClr>
                <a:schemeClr val="accent6">
                  <a:lumMod val="75000"/>
                </a:schemeClr>
              </a:buClr>
              <a:defRPr>
                <a:solidFill>
                  <a:schemeClr val="bg2">
                    <a:lumMod val="50000"/>
                  </a:schemeClr>
                </a:solidFill>
              </a:defRPr>
            </a:lvl1pPr>
            <a:lvl2pPr>
              <a:buClr>
                <a:schemeClr val="accent6"/>
              </a:buClr>
              <a:defRPr>
                <a:solidFill>
                  <a:schemeClr val="bg2">
                    <a:lumMod val="50000"/>
                  </a:schemeClr>
                </a:solidFill>
              </a:defRPr>
            </a:lvl2pPr>
            <a:lvl3pPr>
              <a:buClr>
                <a:schemeClr val="accent6">
                  <a:lumMod val="60000"/>
                  <a:lumOff val="40000"/>
                </a:schemeClr>
              </a:buClr>
              <a:defRPr>
                <a:solidFill>
                  <a:schemeClr val="bg2">
                    <a:lumMod val="50000"/>
                  </a:schemeClr>
                </a:solidFill>
              </a:defRPr>
            </a:lvl3pPr>
            <a:lvl4pPr>
              <a:buClr>
                <a:schemeClr val="accent6">
                  <a:lumMod val="60000"/>
                  <a:lumOff val="40000"/>
                </a:schemeClr>
              </a:buClr>
              <a:defRPr>
                <a:solidFill>
                  <a:schemeClr val="bg2">
                    <a:lumMod val="50000"/>
                  </a:schemeClr>
                </a:solidFill>
              </a:defRPr>
            </a:lvl4pPr>
            <a:lvl5pPr>
              <a:buClr>
                <a:schemeClr val="accent6">
                  <a:lumMod val="60000"/>
                  <a:lumOff val="40000"/>
                </a:schemeClr>
              </a:buClr>
              <a:defRPr>
                <a:solidFill>
                  <a:schemeClr val="bg2">
                    <a:lumMod val="50000"/>
                  </a:schemeClr>
                </a:solidFill>
              </a:defRPr>
            </a:lvl5pPr>
          </a:lstStyle>
          <a:p>
            <a:pPr lvl="0"/>
            <a:r>
              <a:rPr lang="it-IT" dirty="0"/>
              <a:t>Modifica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p:cNvSpPr>
            <a:spLocks noGrp="1"/>
          </p:cNvSpPr>
          <p:nvPr>
            <p:ph type="dt" sz="half" idx="10"/>
          </p:nvPr>
        </p:nvSpPr>
        <p:spPr>
          <a:xfrm>
            <a:off x="806824" y="5296959"/>
            <a:ext cx="1080000" cy="304271"/>
          </a:xfrm>
          <a:prstGeom prst="rect">
            <a:avLst/>
          </a:prstGeom>
        </p:spPr>
        <p:txBody>
          <a:bodyPr lIns="71323" tIns="35662" rIns="71323" bIns="35662"/>
          <a:lstStyle/>
          <a:p>
            <a:fld id="{94EF1AAB-C55E-42AC-8975-517CA5C92E76}" type="datetime1">
              <a:rPr lang="it-IT" smtClean="0"/>
              <a:t>04/12/2019</a:t>
            </a:fld>
            <a:endParaRPr lang="it-IT" dirty="0"/>
          </a:p>
        </p:txBody>
      </p:sp>
      <p:sp>
        <p:nvSpPr>
          <p:cNvPr id="5" name="Segnaposto piè di pagina 4"/>
          <p:cNvSpPr>
            <a:spLocks noGrp="1"/>
          </p:cNvSpPr>
          <p:nvPr>
            <p:ph type="ftr" sz="quarter" idx="11"/>
          </p:nvPr>
        </p:nvSpPr>
        <p:spPr>
          <a:xfrm>
            <a:off x="1890000" y="5296959"/>
            <a:ext cx="2700000" cy="304271"/>
          </a:xfrm>
          <a:prstGeom prst="rect">
            <a:avLst/>
          </a:prstGeom>
        </p:spPr>
        <p:txBody>
          <a:bodyPr lIns="71323" tIns="35662" rIns="71323" bIns="35662"/>
          <a:lstStyle>
            <a:lvl1pPr algn="l">
              <a:defRPr/>
            </a:lvl1pPr>
          </a:lstStyle>
          <a:p>
            <a:endParaRPr lang="it-IT"/>
          </a:p>
        </p:txBody>
      </p:sp>
      <p:sp>
        <p:nvSpPr>
          <p:cNvPr id="6" name="Segnaposto numero diapositiva 5"/>
          <p:cNvSpPr>
            <a:spLocks noGrp="1"/>
          </p:cNvSpPr>
          <p:nvPr>
            <p:ph type="sldNum" sz="quarter" idx="12"/>
          </p:nvPr>
        </p:nvSpPr>
        <p:spPr>
          <a:xfrm>
            <a:off x="285751" y="5296959"/>
            <a:ext cx="410135" cy="304271"/>
          </a:xfrm>
          <a:prstGeom prst="rect">
            <a:avLst/>
          </a:prstGeom>
        </p:spPr>
        <p:txBody>
          <a:bodyPr lIns="71323" tIns="35662" rIns="71323" bIns="35662"/>
          <a:lstStyle>
            <a:lvl1pPr algn="l">
              <a:defRPr/>
            </a:lvl1pPr>
          </a:lstStyle>
          <a:p>
            <a:fld id="{DC0C9B62-BECD-4D16-B977-8FD23BD5614F}" type="slidenum">
              <a:rPr lang="it-IT" smtClean="0"/>
              <a:pPr/>
              <a:t>‹N›</a:t>
            </a:fld>
            <a:endParaRPr lang="it-IT"/>
          </a:p>
        </p:txBody>
      </p:sp>
      <p:sp>
        <p:nvSpPr>
          <p:cNvPr id="10" name="Segnaposto immagine 9"/>
          <p:cNvSpPr>
            <a:spLocks noGrp="1"/>
          </p:cNvSpPr>
          <p:nvPr>
            <p:ph type="pic" sz="quarter" idx="13"/>
          </p:nvPr>
        </p:nvSpPr>
        <p:spPr>
          <a:xfrm>
            <a:off x="285750" y="1521354"/>
            <a:ext cx="2245519" cy="3626115"/>
          </a:xfrm>
        </p:spPr>
        <p:txBody>
          <a:bodyPr/>
          <a:lstStyle>
            <a:lvl1pPr marL="0" indent="0">
              <a:buNone/>
              <a:defRPr/>
            </a:lvl1pPr>
          </a:lstStyle>
          <a:p>
            <a:endParaRPr lang="it-IT"/>
          </a:p>
        </p:txBody>
      </p:sp>
    </p:spTree>
    <p:extLst>
      <p:ext uri="{BB962C8B-B14F-4D97-AF65-F5344CB8AC3E}">
        <p14:creationId xmlns:p14="http://schemas.microsoft.com/office/powerpoint/2010/main" val="2250915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10" name="PlaceHolder 2"/>
          <p:cNvSpPr>
            <a:spLocks noGrp="1"/>
          </p:cNvSpPr>
          <p:nvPr>
            <p:ph type="subTitle"/>
          </p:nvPr>
        </p:nvSpPr>
        <p:spPr>
          <a:xfrm>
            <a:off x="457200" y="1337040"/>
            <a:ext cx="8229240" cy="3314160"/>
          </a:xfrm>
          <a:prstGeom prst="rect">
            <a:avLst/>
          </a:prstGeom>
        </p:spPr>
        <p:txBody>
          <a:bodyPr lIns="0" tIns="0" rIns="0" bIns="0" anchor="ctr"/>
          <a:lstStyle/>
          <a:p>
            <a:pPr algn="ctr"/>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12" name="PlaceHolder 2"/>
          <p:cNvSpPr>
            <a:spLocks noGrp="1"/>
          </p:cNvSpPr>
          <p:nvPr>
            <p:ph type="body"/>
          </p:nvPr>
        </p:nvSpPr>
        <p:spPr>
          <a:xfrm>
            <a:off x="457200" y="1337040"/>
            <a:ext cx="822924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14" name="PlaceHolder 2"/>
          <p:cNvSpPr>
            <a:spLocks noGrp="1"/>
          </p:cNvSpPr>
          <p:nvPr>
            <p:ph type="body"/>
          </p:nvPr>
        </p:nvSpPr>
        <p:spPr>
          <a:xfrm>
            <a:off x="457200" y="1337040"/>
            <a:ext cx="401580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15" name="PlaceHolder 3"/>
          <p:cNvSpPr>
            <a:spLocks noGrp="1"/>
          </p:cNvSpPr>
          <p:nvPr>
            <p:ph type="body"/>
          </p:nvPr>
        </p:nvSpPr>
        <p:spPr>
          <a:xfrm>
            <a:off x="4674240" y="1337040"/>
            <a:ext cx="401580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457200" y="227880"/>
            <a:ext cx="8229240" cy="4423320"/>
          </a:xfrm>
          <a:prstGeom prst="rect">
            <a:avLst/>
          </a:prstGeom>
        </p:spPr>
        <p:txBody>
          <a:bodyPr lIns="0" tIns="0" rIns="0" bIns="0" anchor="ctr"/>
          <a:lstStyle/>
          <a:p>
            <a:pPr algn="ctr"/>
            <a:endParaRPr lang="it-IT"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19" name="PlaceHolder 2"/>
          <p:cNvSpPr>
            <a:spLocks noGrp="1"/>
          </p:cNvSpPr>
          <p:nvPr>
            <p:ph type="body"/>
          </p:nvPr>
        </p:nvSpPr>
        <p:spPr>
          <a:xfrm>
            <a:off x="45720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0" name="PlaceHolder 3"/>
          <p:cNvSpPr>
            <a:spLocks noGrp="1"/>
          </p:cNvSpPr>
          <p:nvPr>
            <p:ph type="body"/>
          </p:nvPr>
        </p:nvSpPr>
        <p:spPr>
          <a:xfrm>
            <a:off x="457200" y="306828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1" name="PlaceHolder 4"/>
          <p:cNvSpPr>
            <a:spLocks noGrp="1"/>
          </p:cNvSpPr>
          <p:nvPr>
            <p:ph type="body"/>
          </p:nvPr>
        </p:nvSpPr>
        <p:spPr>
          <a:xfrm>
            <a:off x="4674240" y="1337040"/>
            <a:ext cx="401580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23" name="PlaceHolder 2"/>
          <p:cNvSpPr>
            <a:spLocks noGrp="1"/>
          </p:cNvSpPr>
          <p:nvPr>
            <p:ph type="body"/>
          </p:nvPr>
        </p:nvSpPr>
        <p:spPr>
          <a:xfrm>
            <a:off x="457200" y="1337040"/>
            <a:ext cx="4015800" cy="33141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4" name="PlaceHolder 3"/>
          <p:cNvSpPr>
            <a:spLocks noGrp="1"/>
          </p:cNvSpPr>
          <p:nvPr>
            <p:ph type="body"/>
          </p:nvPr>
        </p:nvSpPr>
        <p:spPr>
          <a:xfrm>
            <a:off x="467424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5" name="PlaceHolder 4"/>
          <p:cNvSpPr>
            <a:spLocks noGrp="1"/>
          </p:cNvSpPr>
          <p:nvPr>
            <p:ph type="body"/>
          </p:nvPr>
        </p:nvSpPr>
        <p:spPr>
          <a:xfrm>
            <a:off x="4674240" y="306828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27880"/>
            <a:ext cx="8229240" cy="954000"/>
          </a:xfrm>
          <a:prstGeom prst="rect">
            <a:avLst/>
          </a:prstGeom>
        </p:spPr>
        <p:txBody>
          <a:bodyPr lIns="0" tIns="0" rIns="0" bIns="0" anchor="ctr"/>
          <a:lstStyle/>
          <a:p>
            <a:endParaRPr lang="it-IT" sz="1800" b="0" strike="noStrike" spc="-1">
              <a:solidFill>
                <a:srgbClr val="000000"/>
              </a:solidFill>
              <a:uFill>
                <a:solidFill>
                  <a:srgbClr val="FFFFFF"/>
                </a:solidFill>
              </a:uFill>
              <a:latin typeface="Calibri"/>
            </a:endParaRPr>
          </a:p>
        </p:txBody>
      </p:sp>
      <p:sp>
        <p:nvSpPr>
          <p:cNvPr id="27" name="PlaceHolder 2"/>
          <p:cNvSpPr>
            <a:spLocks noGrp="1"/>
          </p:cNvSpPr>
          <p:nvPr>
            <p:ph type="body"/>
          </p:nvPr>
        </p:nvSpPr>
        <p:spPr>
          <a:xfrm>
            <a:off x="45720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8" name="PlaceHolder 3"/>
          <p:cNvSpPr>
            <a:spLocks noGrp="1"/>
          </p:cNvSpPr>
          <p:nvPr>
            <p:ph type="body"/>
          </p:nvPr>
        </p:nvSpPr>
        <p:spPr>
          <a:xfrm>
            <a:off x="4674240" y="1337040"/>
            <a:ext cx="401580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
        <p:nvSpPr>
          <p:cNvPr id="29" name="PlaceHolder 4"/>
          <p:cNvSpPr>
            <a:spLocks noGrp="1"/>
          </p:cNvSpPr>
          <p:nvPr>
            <p:ph type="body"/>
          </p:nvPr>
        </p:nvSpPr>
        <p:spPr>
          <a:xfrm>
            <a:off x="457200" y="3068280"/>
            <a:ext cx="8229240" cy="1580760"/>
          </a:xfrm>
          <a:prstGeom prst="rect">
            <a:avLst/>
          </a:prstGeom>
        </p:spPr>
        <p:txBody>
          <a:bodyPr lIns="0" tIns="0" rIns="0" bIns="0">
            <a:normAutofit/>
          </a:bodyPr>
          <a:lstStyle/>
          <a:p>
            <a:endParaRPr lang="it-IT" sz="2800" b="0" strike="noStrike" spc="-1">
              <a:solidFill>
                <a:srgbClr val="000000"/>
              </a:solidFill>
              <a:uFill>
                <a:solidFill>
                  <a:srgbClr val="FFFFFF"/>
                </a:solidFill>
              </a:uFill>
              <a:latin typeface="Segoe U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 name="Immagine 9"/>
          <p:cNvPicPr/>
          <p:nvPr/>
        </p:nvPicPr>
        <p:blipFill>
          <a:blip r:embed="rId15"/>
          <a:stretch/>
        </p:blipFill>
        <p:spPr>
          <a:xfrm>
            <a:off x="0" y="0"/>
            <a:ext cx="9143640" cy="5714640"/>
          </a:xfrm>
          <a:prstGeom prst="rect">
            <a:avLst/>
          </a:prstGeom>
          <a:ln w="9360">
            <a:noFill/>
          </a:ln>
        </p:spPr>
      </p:pic>
      <p:pic>
        <p:nvPicPr>
          <p:cNvPr id="10" name="Immagine 7"/>
          <p:cNvPicPr/>
          <p:nvPr/>
        </p:nvPicPr>
        <p:blipFill>
          <a:blip r:embed="rId16"/>
          <a:stretch/>
        </p:blipFill>
        <p:spPr>
          <a:xfrm>
            <a:off x="251640" y="388440"/>
            <a:ext cx="761760" cy="596520"/>
          </a:xfrm>
          <a:prstGeom prst="rect">
            <a:avLst/>
          </a:prstGeom>
          <a:ln w="9360">
            <a:noFill/>
          </a:ln>
        </p:spPr>
      </p:pic>
      <p:sp>
        <p:nvSpPr>
          <p:cNvPr id="2" name="PlaceHolder 1"/>
          <p:cNvSpPr>
            <a:spLocks noGrp="1"/>
          </p:cNvSpPr>
          <p:nvPr>
            <p:ph type="title"/>
          </p:nvPr>
        </p:nvSpPr>
        <p:spPr>
          <a:xfrm>
            <a:off x="1115640" y="265320"/>
            <a:ext cx="5616360" cy="791640"/>
          </a:xfrm>
          <a:prstGeom prst="rect">
            <a:avLst/>
          </a:prstGeom>
        </p:spPr>
        <p:txBody>
          <a:bodyPr anchor="ctr"/>
          <a:lstStyle/>
          <a:p>
            <a:pPr>
              <a:lnSpc>
                <a:spcPts val="1058"/>
              </a:lnSpc>
            </a:pPr>
            <a:r>
              <a:rPr lang="it-IT" sz="2800" b="1" strike="noStrike" spc="-1">
                <a:solidFill>
                  <a:srgbClr val="000000"/>
                </a:solidFill>
                <a:uFill>
                  <a:solidFill>
                    <a:srgbClr val="FFFFFF"/>
                  </a:solidFill>
                </a:uFill>
                <a:latin typeface="Segoe UI"/>
                <a:ea typeface="Segoe UI"/>
              </a:rPr>
              <a:t>Fare clic per modificare lo stile del titolo</a:t>
            </a:r>
            <a:endParaRPr lang="it-IT" sz="2800" b="0" strike="noStrike" spc="-1">
              <a:solidFill>
                <a:srgbClr val="000000"/>
              </a:solidFill>
              <a:uFill>
                <a:solidFill>
                  <a:srgbClr val="FFFFFF"/>
                </a:solidFill>
              </a:uFill>
              <a:latin typeface="Calibri"/>
            </a:endParaRPr>
          </a:p>
        </p:txBody>
      </p:sp>
      <p:sp>
        <p:nvSpPr>
          <p:cNvPr id="3" name="PlaceHolder 2"/>
          <p:cNvSpPr>
            <a:spLocks noGrp="1"/>
          </p:cNvSpPr>
          <p:nvPr>
            <p:ph type="body"/>
          </p:nvPr>
        </p:nvSpPr>
        <p:spPr>
          <a:xfrm>
            <a:off x="251640" y="1333440"/>
            <a:ext cx="8640720" cy="3771720"/>
          </a:xfrm>
          <a:prstGeom prst="rect">
            <a:avLst/>
          </a:prstGeom>
        </p:spPr>
        <p:txBody>
          <a:bodyPr/>
          <a:lstStyle/>
          <a:p>
            <a:pPr marL="343080" indent="-342720">
              <a:lnSpc>
                <a:spcPct val="100000"/>
              </a:lnSpc>
              <a:spcBef>
                <a:spcPts val="561"/>
              </a:spcBef>
              <a:buClr>
                <a:srgbClr val="000000"/>
              </a:buClr>
              <a:buFont typeface="Arial"/>
              <a:buChar char="•"/>
            </a:pPr>
            <a:r>
              <a:rPr lang="it-IT" sz="2800" b="0" strike="noStrike" spc="-1">
                <a:solidFill>
                  <a:srgbClr val="000000"/>
                </a:solidFill>
                <a:uFill>
                  <a:solidFill>
                    <a:srgbClr val="FFFFFF"/>
                  </a:solidFill>
                </a:uFill>
                <a:latin typeface="Segoe UI"/>
                <a:ea typeface="Segoe UI"/>
              </a:rPr>
              <a:t>Fare clic per modificare stili del testo dello schema</a:t>
            </a:r>
            <a:endParaRPr lang="it-IT" sz="2800" b="0" strike="noStrike" spc="-1">
              <a:solidFill>
                <a:srgbClr val="000000"/>
              </a:solidFill>
              <a:uFill>
                <a:solidFill>
                  <a:srgbClr val="FFFFFF"/>
                </a:solidFill>
              </a:uFill>
              <a:latin typeface="Segoe UI"/>
            </a:endParaRPr>
          </a:p>
          <a:p>
            <a:pPr marL="743040" lvl="1" indent="-285480">
              <a:lnSpc>
                <a:spcPct val="100000"/>
              </a:lnSpc>
              <a:spcBef>
                <a:spcPts val="479"/>
              </a:spcBef>
              <a:buClr>
                <a:srgbClr val="000000"/>
              </a:buClr>
              <a:buFont typeface="Arial"/>
              <a:buChar char="–"/>
            </a:pPr>
            <a:r>
              <a:rPr lang="it-IT" sz="2400" b="0" strike="noStrike" spc="-1">
                <a:solidFill>
                  <a:srgbClr val="000000"/>
                </a:solidFill>
                <a:uFill>
                  <a:solidFill>
                    <a:srgbClr val="FFFFFF"/>
                  </a:solidFill>
                </a:uFill>
                <a:latin typeface="Segoe UI"/>
                <a:ea typeface="Segoe UI"/>
              </a:rPr>
              <a:t>Secondo livello</a:t>
            </a:r>
            <a:endParaRPr lang="it-IT" sz="2400" b="0" strike="noStrike" spc="-1">
              <a:solidFill>
                <a:srgbClr val="000000"/>
              </a:solidFill>
              <a:uFill>
                <a:solidFill>
                  <a:srgbClr val="FFFFFF"/>
                </a:solidFill>
              </a:uFill>
              <a:latin typeface="Segoe UI"/>
            </a:endParaRPr>
          </a:p>
          <a:p>
            <a:pPr marL="1143000" lvl="2" indent="-228240">
              <a:lnSpc>
                <a:spcPct val="100000"/>
              </a:lnSpc>
              <a:spcBef>
                <a:spcPts val="400"/>
              </a:spcBef>
              <a:buClr>
                <a:srgbClr val="000000"/>
              </a:buClr>
              <a:buFont typeface="Arial"/>
              <a:buChar char="•"/>
            </a:pPr>
            <a:r>
              <a:rPr lang="it-IT" sz="2000" b="0" strike="noStrike" spc="-1">
                <a:solidFill>
                  <a:srgbClr val="000000"/>
                </a:solidFill>
                <a:uFill>
                  <a:solidFill>
                    <a:srgbClr val="FFFFFF"/>
                  </a:solidFill>
                </a:uFill>
                <a:latin typeface="Segoe UI"/>
                <a:ea typeface="Segoe UI"/>
              </a:rPr>
              <a:t>Terzo livello</a:t>
            </a:r>
            <a:endParaRPr lang="it-IT" sz="2000" b="0" strike="noStrike" spc="-1">
              <a:solidFill>
                <a:srgbClr val="000000"/>
              </a:solidFill>
              <a:uFill>
                <a:solidFill>
                  <a:srgbClr val="FFFFFF"/>
                </a:solidFill>
              </a:uFill>
              <a:latin typeface="Segoe UI"/>
            </a:endParaRPr>
          </a:p>
          <a:p>
            <a:pPr marL="1600200" lvl="3" indent="-228240">
              <a:lnSpc>
                <a:spcPct val="100000"/>
              </a:lnSpc>
              <a:spcBef>
                <a:spcPts val="360"/>
              </a:spcBef>
              <a:buClr>
                <a:srgbClr val="000000"/>
              </a:buClr>
              <a:buFont typeface="Arial"/>
              <a:buChar char="–"/>
            </a:pPr>
            <a:r>
              <a:rPr lang="it-IT" sz="1800" b="0" strike="noStrike" spc="-1">
                <a:solidFill>
                  <a:srgbClr val="000000"/>
                </a:solidFill>
                <a:uFill>
                  <a:solidFill>
                    <a:srgbClr val="FFFFFF"/>
                  </a:solidFill>
                </a:uFill>
                <a:latin typeface="Segoe UI"/>
                <a:ea typeface="Segoe UI"/>
              </a:rPr>
              <a:t>Quarto livello</a:t>
            </a:r>
            <a:endParaRPr lang="it-IT" sz="1800" b="0" strike="noStrike" spc="-1">
              <a:solidFill>
                <a:srgbClr val="000000"/>
              </a:solidFill>
              <a:uFill>
                <a:solidFill>
                  <a:srgbClr val="FFFFFF"/>
                </a:solidFill>
              </a:uFill>
              <a:latin typeface="Segoe UI"/>
            </a:endParaRPr>
          </a:p>
          <a:p>
            <a:pPr marL="2057400" lvl="4" indent="-228240">
              <a:lnSpc>
                <a:spcPct val="100000"/>
              </a:lnSpc>
              <a:spcBef>
                <a:spcPts val="320"/>
              </a:spcBef>
              <a:buClr>
                <a:srgbClr val="000000"/>
              </a:buClr>
              <a:buFont typeface="Arial"/>
              <a:buChar char="»"/>
            </a:pPr>
            <a:r>
              <a:rPr lang="it-IT" sz="1600" b="0" strike="noStrike" spc="-1">
                <a:solidFill>
                  <a:srgbClr val="000000"/>
                </a:solidFill>
                <a:uFill>
                  <a:solidFill>
                    <a:srgbClr val="FFFFFF"/>
                  </a:solidFill>
                </a:uFill>
                <a:latin typeface="Segoe UI"/>
                <a:ea typeface="Segoe UI"/>
              </a:rPr>
              <a:t>Quinto livello</a:t>
            </a:r>
            <a:endParaRPr lang="it-IT" sz="1600" b="0" strike="noStrike" spc="-1">
              <a:solidFill>
                <a:srgbClr val="000000"/>
              </a:solidFill>
              <a:uFill>
                <a:solidFill>
                  <a:srgbClr val="FFFFFF"/>
                </a:solidFill>
              </a:uFill>
              <a:latin typeface="Segoe UI"/>
            </a:endParaRPr>
          </a:p>
        </p:txBody>
      </p:sp>
      <p:sp>
        <p:nvSpPr>
          <p:cNvPr id="4" name="PlaceHolder 3"/>
          <p:cNvSpPr>
            <a:spLocks noGrp="1"/>
          </p:cNvSpPr>
          <p:nvPr>
            <p:ph type="dt"/>
          </p:nvPr>
        </p:nvSpPr>
        <p:spPr>
          <a:xfrm>
            <a:off x="457200" y="5297400"/>
            <a:ext cx="2133360" cy="302760"/>
          </a:xfrm>
          <a:prstGeom prst="rect">
            <a:avLst/>
          </a:prstGeom>
        </p:spPr>
        <p:txBody>
          <a:bodyPr lIns="90000" tIns="45000" rIns="90000" bIns="45000"/>
          <a:lstStyle/>
          <a:p>
            <a:pPr>
              <a:lnSpc>
                <a:spcPct val="100000"/>
              </a:lnSpc>
            </a:pPr>
            <a:fld id="{0BC22CBF-8D99-4F93-86EF-70310801C213}" type="datetime">
              <a:rPr lang="it-IT" sz="1800" b="0" strike="noStrike" spc="-1">
                <a:solidFill>
                  <a:srgbClr val="000000"/>
                </a:solidFill>
                <a:uFill>
                  <a:solidFill>
                    <a:srgbClr val="FFFFFF"/>
                  </a:solidFill>
                </a:uFill>
                <a:latin typeface="Calibri"/>
              </a:rPr>
              <a:t>04/12/2019</a:t>
            </a:fld>
            <a:endParaRPr lang="it-IT" sz="1800" b="0" strike="noStrike" spc="-1">
              <a:solidFill>
                <a:srgbClr val="000000"/>
              </a:solidFill>
              <a:uFill>
                <a:solidFill>
                  <a:srgbClr val="FFFFFF"/>
                </a:solidFill>
              </a:uFill>
              <a:latin typeface="Times New Roman"/>
            </a:endParaRPr>
          </a:p>
        </p:txBody>
      </p:sp>
      <p:sp>
        <p:nvSpPr>
          <p:cNvPr id="5" name="PlaceHolder 4"/>
          <p:cNvSpPr>
            <a:spLocks noGrp="1"/>
          </p:cNvSpPr>
          <p:nvPr>
            <p:ph type="ftr"/>
          </p:nvPr>
        </p:nvSpPr>
        <p:spPr>
          <a:xfrm>
            <a:off x="3124080" y="5297400"/>
            <a:ext cx="2895120" cy="302760"/>
          </a:xfrm>
          <a:prstGeom prst="rect">
            <a:avLst/>
          </a:prstGeom>
        </p:spPr>
        <p:txBody>
          <a:bodyPr lIns="90000" tIns="45000" rIns="90000" bIns="45000"/>
          <a:lstStyle/>
          <a:p>
            <a:endParaRPr lang="it-IT" sz="2400" b="0" strike="noStrike" spc="-1">
              <a:solidFill>
                <a:srgbClr val="000000"/>
              </a:solidFill>
              <a:uFill>
                <a:solidFill>
                  <a:srgbClr val="FFFFFF"/>
                </a:solidFill>
              </a:uFill>
              <a:latin typeface="Times New Roman"/>
            </a:endParaRPr>
          </a:p>
        </p:txBody>
      </p:sp>
      <p:sp>
        <p:nvSpPr>
          <p:cNvPr id="6" name="PlaceHolder 5"/>
          <p:cNvSpPr>
            <a:spLocks noGrp="1"/>
          </p:cNvSpPr>
          <p:nvPr>
            <p:ph type="sldNum"/>
          </p:nvPr>
        </p:nvSpPr>
        <p:spPr>
          <a:xfrm>
            <a:off x="6553080" y="5297400"/>
            <a:ext cx="2133360" cy="302760"/>
          </a:xfrm>
          <a:prstGeom prst="rect">
            <a:avLst/>
          </a:prstGeom>
        </p:spPr>
        <p:txBody>
          <a:bodyPr lIns="90000" tIns="45000" rIns="90000" bIns="45000"/>
          <a:lstStyle/>
          <a:p>
            <a:pPr>
              <a:lnSpc>
                <a:spcPct val="100000"/>
              </a:lnSpc>
            </a:pPr>
            <a:fld id="{8F647F07-D49C-4173-BC1F-4F738B5DC354}" type="slidenum">
              <a:rPr lang="it-IT" sz="1800" b="0" strike="noStrike" spc="-1">
                <a:solidFill>
                  <a:srgbClr val="000000"/>
                </a:solidFill>
                <a:uFill>
                  <a:solidFill>
                    <a:srgbClr val="FFFFFF"/>
                  </a:solidFill>
                </a:uFill>
                <a:latin typeface="Calibri"/>
              </a:rPr>
              <a:t>‹N›</a:t>
            </a:fld>
            <a:endParaRPr lang="it-IT" sz="1800" b="0" strike="noStrike" spc="-1">
              <a:solidFill>
                <a:srgbClr val="000000"/>
              </a:solidFill>
              <a:uFill>
                <a:solidFill>
                  <a:srgbClr val="FFFFFF"/>
                </a:solidFill>
              </a:uFill>
              <a:latin typeface="Times New Roman"/>
            </a:endParaRPr>
          </a:p>
        </p:txBody>
      </p:sp>
      <p:pic>
        <p:nvPicPr>
          <p:cNvPr id="7" name="Immagine 9"/>
          <p:cNvPicPr/>
          <p:nvPr/>
        </p:nvPicPr>
        <p:blipFill>
          <a:blip r:embed="rId15"/>
          <a:stretch/>
        </p:blipFill>
        <p:spPr>
          <a:xfrm>
            <a:off x="0" y="0"/>
            <a:ext cx="9143640" cy="5714640"/>
          </a:xfrm>
          <a:prstGeom prst="rect">
            <a:avLst/>
          </a:prstGeom>
          <a:ln w="9360">
            <a:noFill/>
          </a:ln>
        </p:spPr>
      </p:pic>
      <p:pic>
        <p:nvPicPr>
          <p:cNvPr id="8" name="Immagine 8"/>
          <p:cNvPicPr/>
          <p:nvPr/>
        </p:nvPicPr>
        <p:blipFill>
          <a:blip r:embed="rId16"/>
          <a:stretch/>
        </p:blipFill>
        <p:spPr>
          <a:xfrm>
            <a:off x="251640" y="388440"/>
            <a:ext cx="761760" cy="596520"/>
          </a:xfrm>
          <a:prstGeom prst="rect">
            <a:avLst/>
          </a:prstGeom>
          <a:ln w="9360">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5" r:id="rId13"/>
  </p:sldLayoutIdLst>
  <p:txStyles>
    <p:titleStyle/>
    <p:bodyStyle/>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slideLayout" Target="../slideLayouts/slideLayout13.xml"/><Relationship Id="rId7" Type="http://schemas.openxmlformats.org/officeDocument/2006/relationships/diagramData" Target="../diagrams/data1.xml"/><Relationship Id="rId2" Type="http://schemas.openxmlformats.org/officeDocument/2006/relationships/tags" Target="../tags/tag10.xml"/><Relationship Id="rId1" Type="http://schemas.openxmlformats.org/officeDocument/2006/relationships/vmlDrawing" Target="../drawings/vmlDrawing10.vml"/><Relationship Id="rId6" Type="http://schemas.openxmlformats.org/officeDocument/2006/relationships/image" Target="../media/image12.png"/><Relationship Id="rId11" Type="http://schemas.microsoft.com/office/2007/relationships/diagramDrawing" Target="../diagrams/drawing1.xml"/><Relationship Id="rId5" Type="http://schemas.openxmlformats.org/officeDocument/2006/relationships/image" Target="../media/image3.emf"/><Relationship Id="rId10" Type="http://schemas.openxmlformats.org/officeDocument/2006/relationships/diagramColors" Target="../diagrams/colors1.xml"/><Relationship Id="rId4" Type="http://schemas.openxmlformats.org/officeDocument/2006/relationships/oleObject" Target="../embeddings/oleObject2.bin"/><Relationship Id="rId9"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1.xml"/><Relationship Id="rId1" Type="http://schemas.openxmlformats.org/officeDocument/2006/relationships/vmlDrawing" Target="../drawings/vmlDrawing11.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2.xml"/><Relationship Id="rId1" Type="http://schemas.openxmlformats.org/officeDocument/2006/relationships/vmlDrawing" Target="../drawings/vmlDrawing12.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3.xml"/><Relationship Id="rId1" Type="http://schemas.openxmlformats.org/officeDocument/2006/relationships/vmlDrawing" Target="../drawings/vmlDrawing13.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4.xml"/><Relationship Id="rId1" Type="http://schemas.openxmlformats.org/officeDocument/2006/relationships/vmlDrawing" Target="../drawings/vmlDrawing14.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13.png"/><Relationship Id="rId2" Type="http://schemas.openxmlformats.org/officeDocument/2006/relationships/tags" Target="../tags/tag15.xml"/><Relationship Id="rId1" Type="http://schemas.openxmlformats.org/officeDocument/2006/relationships/vmlDrawing" Target="../drawings/vmlDrawing15.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14.png"/><Relationship Id="rId2" Type="http://schemas.openxmlformats.org/officeDocument/2006/relationships/tags" Target="../tags/tag16.xml"/><Relationship Id="rId1" Type="http://schemas.openxmlformats.org/officeDocument/2006/relationships/vmlDrawing" Target="../drawings/vmlDrawing16.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15.png"/><Relationship Id="rId2" Type="http://schemas.openxmlformats.org/officeDocument/2006/relationships/tags" Target="../tags/tag17.xml"/><Relationship Id="rId1" Type="http://schemas.openxmlformats.org/officeDocument/2006/relationships/vmlDrawing" Target="../drawings/vmlDrawing17.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Layout" Target="../slideLayouts/slideLayout13.xml"/><Relationship Id="rId7" Type="http://schemas.openxmlformats.org/officeDocument/2006/relationships/image" Target="../media/image16.png"/><Relationship Id="rId2" Type="http://schemas.openxmlformats.org/officeDocument/2006/relationships/tags" Target="../tags/tag18.xml"/><Relationship Id="rId1" Type="http://schemas.openxmlformats.org/officeDocument/2006/relationships/vmlDrawing" Target="../drawings/vmlDrawing18.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13.xml"/><Relationship Id="rId7" Type="http://schemas.openxmlformats.org/officeDocument/2006/relationships/image" Target="../media/image18.png"/><Relationship Id="rId2" Type="http://schemas.openxmlformats.org/officeDocument/2006/relationships/tags" Target="../tags/tag19.xml"/><Relationship Id="rId1" Type="http://schemas.openxmlformats.org/officeDocument/2006/relationships/vmlDrawing" Target="../drawings/vmlDrawing19.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comments" Target="../comments/comment1.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xml"/><Relationship Id="rId1" Type="http://schemas.openxmlformats.org/officeDocument/2006/relationships/vmlDrawing" Target="../drawings/vmlDrawing3.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vmlDrawing" Target="../drawings/vmlDrawing5.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6.xml"/><Relationship Id="rId1" Type="http://schemas.openxmlformats.org/officeDocument/2006/relationships/vmlDrawing" Target="../drawings/vmlDrawing6.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vmlDrawing" Target="../drawings/vmlDrawing7.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8.xml"/><Relationship Id="rId1" Type="http://schemas.openxmlformats.org/officeDocument/2006/relationships/vmlDrawing" Target="../drawings/vmlDrawing8.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vmlDrawing" Target="../drawings/vmlDrawing9.vml"/><Relationship Id="rId6" Type="http://schemas.openxmlformats.org/officeDocument/2006/relationships/image" Target="../media/image12.png"/><Relationship Id="rId5" Type="http://schemas.openxmlformats.org/officeDocument/2006/relationships/image" Target="../media/image3.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 name="Immagine 6"/>
          <p:cNvPicPr/>
          <p:nvPr/>
        </p:nvPicPr>
        <p:blipFill>
          <a:blip r:embed="rId2"/>
          <a:stretch/>
        </p:blipFill>
        <p:spPr>
          <a:xfrm>
            <a:off x="360" y="0"/>
            <a:ext cx="9143640" cy="5740200"/>
          </a:xfrm>
          <a:prstGeom prst="rect">
            <a:avLst/>
          </a:prstGeom>
          <a:ln w="9360">
            <a:noFill/>
          </a:ln>
        </p:spPr>
      </p:pic>
      <p:pic>
        <p:nvPicPr>
          <p:cNvPr id="137" name="Immagine 7"/>
          <p:cNvPicPr/>
          <p:nvPr/>
        </p:nvPicPr>
        <p:blipFill>
          <a:blip r:embed="rId3"/>
          <a:stretch/>
        </p:blipFill>
        <p:spPr>
          <a:xfrm>
            <a:off x="6372200" y="4597142"/>
            <a:ext cx="930240" cy="728640"/>
          </a:xfrm>
          <a:prstGeom prst="rect">
            <a:avLst/>
          </a:prstGeom>
          <a:ln w="9360">
            <a:noFill/>
          </a:ln>
        </p:spPr>
      </p:pic>
      <p:sp>
        <p:nvSpPr>
          <p:cNvPr id="138" name="CustomShape 1"/>
          <p:cNvSpPr/>
          <p:nvPr/>
        </p:nvSpPr>
        <p:spPr>
          <a:xfrm>
            <a:off x="3297559" y="4387308"/>
            <a:ext cx="2548881" cy="480960"/>
          </a:xfrm>
          <a:prstGeom prst="rect">
            <a:avLst/>
          </a:prstGeom>
          <a:solidFill>
            <a:srgbClr val="002060"/>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it-IT" sz="1800" b="1" strike="noStrike" spc="-1" dirty="0">
                <a:solidFill>
                  <a:schemeClr val="bg1"/>
                </a:solidFill>
                <a:uFill>
                  <a:solidFill>
                    <a:srgbClr val="FFFFFF"/>
                  </a:solidFill>
                </a:uFill>
                <a:latin typeface="Segoe UI"/>
                <a:ea typeface="Segoe UI"/>
              </a:rPr>
              <a:t>Contesti Territoriali </a:t>
            </a:r>
            <a:endParaRPr lang="it-IT" sz="1800" b="0" strike="noStrike" spc="-1" dirty="0">
              <a:solidFill>
                <a:schemeClr val="bg1"/>
              </a:solidFill>
              <a:uFill>
                <a:solidFill>
                  <a:srgbClr val="FFFFFF"/>
                </a:solidFill>
              </a:uFill>
              <a:latin typeface="Arial"/>
            </a:endParaRPr>
          </a:p>
        </p:txBody>
      </p:sp>
      <p:pic>
        <p:nvPicPr>
          <p:cNvPr id="139" name="Picture 2"/>
          <p:cNvPicPr/>
          <p:nvPr/>
        </p:nvPicPr>
        <p:blipFill>
          <a:blip r:embed="rId4"/>
          <a:stretch/>
        </p:blipFill>
        <p:spPr>
          <a:xfrm>
            <a:off x="6637680" y="1530360"/>
            <a:ext cx="2260440" cy="894600"/>
          </a:xfrm>
          <a:prstGeom prst="rect">
            <a:avLst/>
          </a:prstGeom>
          <a:ln>
            <a:noFill/>
          </a:ln>
        </p:spPr>
      </p:pic>
      <p:pic>
        <p:nvPicPr>
          <p:cNvPr id="140" name="Picture 2"/>
          <p:cNvPicPr/>
          <p:nvPr/>
        </p:nvPicPr>
        <p:blipFill>
          <a:blip r:embed="rId5"/>
          <a:stretch/>
        </p:blipFill>
        <p:spPr>
          <a:xfrm>
            <a:off x="6637680" y="769320"/>
            <a:ext cx="2260440" cy="662040"/>
          </a:xfrm>
          <a:prstGeom prst="rect">
            <a:avLst/>
          </a:prstGeom>
          <a:ln>
            <a:noFill/>
          </a:ln>
        </p:spPr>
      </p:pic>
      <p:pic>
        <p:nvPicPr>
          <p:cNvPr id="141" name="Immagine 13"/>
          <p:cNvPicPr/>
          <p:nvPr/>
        </p:nvPicPr>
        <p:blipFill>
          <a:blip r:embed="rId6"/>
          <a:stretch/>
        </p:blipFill>
        <p:spPr>
          <a:xfrm>
            <a:off x="6638040" y="192960"/>
            <a:ext cx="2259720" cy="480960"/>
          </a:xfrm>
          <a:prstGeom prst="rect">
            <a:avLst/>
          </a:prstGeom>
          <a:ln>
            <a:noFill/>
          </a:ln>
        </p:spPr>
      </p:pic>
      <p:sp>
        <p:nvSpPr>
          <p:cNvPr id="142" name="CustomShape 2"/>
          <p:cNvSpPr/>
          <p:nvPr/>
        </p:nvSpPr>
        <p:spPr>
          <a:xfrm>
            <a:off x="240717" y="2635388"/>
            <a:ext cx="8467200" cy="13701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it-IT" sz="2800" b="1" strike="noStrike" spc="-1" dirty="0">
                <a:solidFill>
                  <a:srgbClr val="FFFFFF"/>
                </a:solidFill>
                <a:uFill>
                  <a:solidFill>
                    <a:srgbClr val="FFFFFF"/>
                  </a:solidFill>
                </a:uFill>
                <a:latin typeface="Segoe UI"/>
                <a:ea typeface="Segoe UI"/>
              </a:rPr>
              <a:t>PON GOVERNANCE 2014-2020</a:t>
            </a:r>
            <a:endParaRPr lang="it-IT" sz="2800" b="0" strike="noStrike" spc="-1" dirty="0">
              <a:solidFill>
                <a:srgbClr val="000000"/>
              </a:solidFill>
              <a:uFill>
                <a:solidFill>
                  <a:srgbClr val="FFFFFF"/>
                </a:solidFill>
              </a:uFill>
              <a:latin typeface="Arial"/>
            </a:endParaRPr>
          </a:p>
          <a:p>
            <a:pPr>
              <a:lnSpc>
                <a:spcPct val="100000"/>
              </a:lnSpc>
            </a:pPr>
            <a:r>
              <a:rPr lang="it-IT" sz="2800" b="1" strike="noStrike" spc="-1" dirty="0">
                <a:solidFill>
                  <a:srgbClr val="FFFFFF"/>
                </a:solidFill>
                <a:uFill>
                  <a:solidFill>
                    <a:srgbClr val="FFFFFF"/>
                  </a:solidFill>
                </a:uFill>
                <a:latin typeface="Segoe UI"/>
                <a:ea typeface="Segoe UI"/>
              </a:rPr>
              <a:t>Riduzione del rischio sismico, vulcanico </a:t>
            </a:r>
            <a:endParaRPr lang="it-IT" sz="2800" b="0" strike="noStrike" spc="-1" dirty="0">
              <a:solidFill>
                <a:srgbClr val="000000"/>
              </a:solidFill>
              <a:uFill>
                <a:solidFill>
                  <a:srgbClr val="FFFFFF"/>
                </a:solidFill>
              </a:uFill>
              <a:latin typeface="Arial"/>
            </a:endParaRPr>
          </a:p>
          <a:p>
            <a:pPr>
              <a:lnSpc>
                <a:spcPct val="100000"/>
              </a:lnSpc>
            </a:pPr>
            <a:r>
              <a:rPr lang="it-IT" sz="2800" b="1" strike="noStrike" spc="-1" dirty="0">
                <a:solidFill>
                  <a:srgbClr val="FFFFFF"/>
                </a:solidFill>
                <a:uFill>
                  <a:solidFill>
                    <a:srgbClr val="FFFFFF"/>
                  </a:solidFill>
                </a:uFill>
                <a:latin typeface="Segoe UI"/>
                <a:ea typeface="Segoe UI"/>
              </a:rPr>
              <a:t>e idrogeologico ai fini di protezione civile</a:t>
            </a:r>
            <a:endParaRPr lang="it-IT" sz="2800" b="0" strike="noStrike" spc="-1" dirty="0">
              <a:solidFill>
                <a:srgbClr val="000000"/>
              </a:solidFill>
              <a:uFill>
                <a:solidFill>
                  <a:srgbClr val="FFFFFF"/>
                </a:solidFill>
              </a:uFill>
              <a:latin typeface="Arial"/>
            </a:endParaRPr>
          </a:p>
        </p:txBody>
      </p:sp>
      <p:pic>
        <p:nvPicPr>
          <p:cNvPr id="13" name="Immagine 12"/>
          <p:cNvPicPr>
            <a:picLocks noChangeAspect="1"/>
          </p:cNvPicPr>
          <p:nvPr/>
        </p:nvPicPr>
        <p:blipFill>
          <a:blip r:embed="rId7"/>
          <a:stretch>
            <a:fillRect/>
          </a:stretch>
        </p:blipFill>
        <p:spPr>
          <a:xfrm>
            <a:off x="8172400" y="4611620"/>
            <a:ext cx="769770" cy="720000"/>
          </a:xfrm>
          <a:prstGeom prst="rect">
            <a:avLst/>
          </a:prstGeom>
        </p:spPr>
      </p:pic>
      <p:pic>
        <p:nvPicPr>
          <p:cNvPr id="10" name="Immagine 1" descr="Logo_PC_trasparente_gif">
            <a:extLst>
              <a:ext uri="{FF2B5EF4-FFF2-40B4-BE49-F238E27FC236}">
                <a16:creationId xmlns:a16="http://schemas.microsoft.com/office/drawing/2014/main" id="{18B97A1B-077F-4727-BE14-35AE12C741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51390" y="4611620"/>
            <a:ext cx="699685" cy="69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ttangolo 10">
            <a:extLst>
              <a:ext uri="{FF2B5EF4-FFF2-40B4-BE49-F238E27FC236}">
                <a16:creationId xmlns:a16="http://schemas.microsoft.com/office/drawing/2014/main" id="{7A98BFB5-67BE-4A3D-878C-91210BD0C360}"/>
              </a:ext>
            </a:extLst>
          </p:cNvPr>
          <p:cNvSpPr/>
          <p:nvPr/>
        </p:nvSpPr>
        <p:spPr>
          <a:xfrm>
            <a:off x="3508539" y="5025974"/>
            <a:ext cx="1953162" cy="369332"/>
          </a:xfrm>
          <a:prstGeom prst="rect">
            <a:avLst/>
          </a:prstGeom>
          <a:noFill/>
        </p:spPr>
        <p:txBody>
          <a:bodyPr wrap="none">
            <a:spAutoFit/>
          </a:bodyPr>
          <a:lstStyle/>
          <a:p>
            <a:pPr algn="ctr" eaLnBrk="1" hangingPunct="1">
              <a:defRPr/>
            </a:pPr>
            <a:r>
              <a:rPr lang="it-IT" b="1" dirty="0">
                <a:ln w="12700">
                  <a:solidFill>
                    <a:schemeClr val="tx2">
                      <a:satMod val="155000"/>
                    </a:schemeClr>
                  </a:solidFill>
                  <a:prstDash val="solid"/>
                </a:ln>
                <a:solidFill>
                  <a:srgbClr val="FFFFFF"/>
                </a:solidFill>
                <a:effectLst>
                  <a:outerShdw blurRad="41275" dist="20320" dir="1800000" algn="tl" rotWithShape="0">
                    <a:srgbClr val="000000">
                      <a:alpha val="40000"/>
                    </a:srgbClr>
                  </a:outerShdw>
                </a:effectLst>
                <a:latin typeface="Calibri" panose="020F0502020204030204" pitchFamily="34" charset="0"/>
                <a:cs typeface="Calibri" panose="020F0502020204030204" pitchFamily="34" charset="0"/>
              </a:rPr>
              <a:t>Ing. Guido Loperte</a:t>
            </a:r>
          </a:p>
        </p:txBody>
      </p:sp>
      <p:sp>
        <p:nvSpPr>
          <p:cNvPr id="12" name="Rectangle 3">
            <a:extLst>
              <a:ext uri="{FF2B5EF4-FFF2-40B4-BE49-F238E27FC236}">
                <a16:creationId xmlns:a16="http://schemas.microsoft.com/office/drawing/2014/main" id="{78A22C01-E6E0-40EA-8F92-BE68209EF386}"/>
              </a:ext>
            </a:extLst>
          </p:cNvPr>
          <p:cNvSpPr txBox="1">
            <a:spLocks noChangeArrowheads="1"/>
          </p:cNvSpPr>
          <p:nvPr/>
        </p:nvSpPr>
        <p:spPr bwMode="auto">
          <a:xfrm>
            <a:off x="240717" y="4387308"/>
            <a:ext cx="2891123" cy="1134488"/>
          </a:xfrm>
          <a:prstGeom prst="rect">
            <a:avLst/>
          </a:prstGeom>
          <a:solidFill>
            <a:schemeClr val="tx2">
              <a:lumMod val="75000"/>
            </a:schemeClr>
          </a:solidFill>
          <a:ln>
            <a:noFill/>
          </a:ln>
        </p:spPr>
        <p:txBody>
          <a:bodyPr/>
          <a:lstStyle>
            <a:lvl1pPr eaLnBrk="0" hangingPunct="0">
              <a:spcBef>
                <a:spcPct val="20000"/>
              </a:spcBef>
              <a:buClr>
                <a:schemeClr val="tx2"/>
              </a:buClr>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lr>
                <a:schemeClr val="tx2"/>
              </a:buClr>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lr>
                <a:schemeClr val="tx2"/>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tx2"/>
              </a:buClr>
              <a:buChar char="•"/>
              <a:defRPr sz="2000">
                <a:solidFill>
                  <a:schemeClr val="tx1"/>
                </a:solidFill>
                <a:latin typeface="Arial" panose="020B0604020202020204" pitchFamily="34" charset="0"/>
              </a:defRPr>
            </a:lvl9pPr>
          </a:lstStyle>
          <a:p>
            <a:pPr algn="ctr">
              <a:spcAft>
                <a:spcPts val="0"/>
              </a:spcAft>
              <a:buFontTx/>
              <a:buNone/>
              <a:defRPr/>
            </a:pPr>
            <a:r>
              <a:rPr lang="it-IT" sz="1600" b="1" dirty="0">
                <a:solidFill>
                  <a:srgbClr val="FFFFFF"/>
                </a:solidFill>
                <a:latin typeface="Calibri" panose="020F0502020204030204" pitchFamily="34" charset="0"/>
                <a:ea typeface="MS Mincho" panose="02020609040205080304" pitchFamily="49" charset="-128"/>
              </a:rPr>
              <a:t>Martedì 15 dicembre 2019</a:t>
            </a:r>
          </a:p>
          <a:p>
            <a:pPr algn="ctr">
              <a:spcAft>
                <a:spcPts val="0"/>
              </a:spcAft>
              <a:buFontTx/>
              <a:buNone/>
              <a:defRPr/>
            </a:pPr>
            <a:r>
              <a:rPr lang="it-IT" sz="1600" b="1" dirty="0">
                <a:solidFill>
                  <a:srgbClr val="FFFFFF"/>
                </a:solidFill>
                <a:latin typeface="Calibri" panose="020F0502020204030204" pitchFamily="34" charset="0"/>
                <a:ea typeface="MS Mincho" panose="02020609040205080304" pitchFamily="49" charset="-128"/>
              </a:rPr>
              <a:t>Aula Magna Campus Universitario di Macchia Romana  - Potenza</a:t>
            </a:r>
          </a:p>
        </p:txBody>
      </p:sp>
    </p:spTree>
  </p:cSld>
  <p:clrMapOvr>
    <a:masterClrMapping/>
  </p:clrMapOvr>
  <mc:AlternateContent xmlns:mc="http://schemas.openxmlformats.org/markup-compatibility/2006" xmlns:p14="http://schemas.microsoft.com/office/powerpoint/2010/main">
    <mc:Choice Requires="p14">
      <p:transition spd="slow">
        <p14:prism isInverted="1"/>
      </p:transition>
    </mc:Choice>
    <mc:Fallback xmlns="" xmlns:p15="http://schemas.microsoft.com/office/powerpoint/2012/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7413"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graphicFrame>
        <p:nvGraphicFramePr>
          <p:cNvPr id="3" name="Diagramma 2">
            <a:extLst>
              <a:ext uri="{FF2B5EF4-FFF2-40B4-BE49-F238E27FC236}">
                <a16:creationId xmlns:a16="http://schemas.microsoft.com/office/drawing/2014/main" id="{4DAFFE6A-E5B1-44EB-B5E1-C61F832B5C54}"/>
              </a:ext>
            </a:extLst>
          </p:cNvPr>
          <p:cNvGraphicFramePr/>
          <p:nvPr>
            <p:extLst>
              <p:ext uri="{D42A27DB-BD31-4B8C-83A1-F6EECF244321}">
                <p14:modId xmlns:p14="http://schemas.microsoft.com/office/powerpoint/2010/main" val="2941185667"/>
              </p:ext>
            </p:extLst>
          </p:nvPr>
        </p:nvGraphicFramePr>
        <p:xfrm>
          <a:off x="1043608" y="769268"/>
          <a:ext cx="6912768" cy="44240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990740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8437"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D2184ECF-9B7D-4888-BF75-4C72C9DC6F39}"/>
              </a:ext>
            </a:extLst>
          </p:cNvPr>
          <p:cNvSpPr/>
          <p:nvPr/>
        </p:nvSpPr>
        <p:spPr>
          <a:xfrm>
            <a:off x="994876" y="1705372"/>
            <a:ext cx="7154247" cy="2062103"/>
          </a:xfrm>
          <a:prstGeom prst="rect">
            <a:avLst/>
          </a:prstGeom>
          <a:noFill/>
        </p:spPr>
        <p:txBody>
          <a:bodyPr wrap="square" lIns="91440" tIns="45720" rIns="91440" bIns="45720">
            <a:spAutoFit/>
          </a:bodyPr>
          <a:lstStyle/>
          <a:p>
            <a:pPr algn="ctr"/>
            <a:r>
              <a:rPr lang="it-IT" sz="32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Ambiti ottimali e piano regionale di protezione civile in Regione Basilicata hanno una attività pregressa da recuperare</a:t>
            </a:r>
            <a:r>
              <a:rPr lang="it-IT" sz="3200" dirty="0">
                <a:ln w="0"/>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 aggiornare e potenziare …..</a:t>
            </a:r>
            <a:endParaRPr lang="it-IT" sz="3200" b="0"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18032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9462"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24D14BD0-9B7C-4FDD-B53D-5101A24F7F2D}"/>
              </a:ext>
            </a:extLst>
          </p:cNvPr>
          <p:cNvSpPr/>
          <p:nvPr/>
        </p:nvSpPr>
        <p:spPr>
          <a:xfrm>
            <a:off x="611560" y="1345332"/>
            <a:ext cx="7704856" cy="3371885"/>
          </a:xfrm>
          <a:prstGeom prst="rect">
            <a:avLst/>
          </a:prstGeom>
        </p:spPr>
        <p:txBody>
          <a:bodyPr wrap="square">
            <a:spAutoFit/>
          </a:bodyPr>
          <a:lstStyle/>
          <a:p>
            <a:pPr marL="342900" marR="407035" indent="12700" algn="just">
              <a:lnSpc>
                <a:spcPct val="150000"/>
              </a:lnSpc>
              <a:spcAft>
                <a:spcPts val="0"/>
              </a:spcAft>
            </a:pPr>
            <a:r>
              <a:rPr lang="it-IT" cap="small" dirty="0">
                <a:latin typeface="Calibri" panose="020F0502020204030204" pitchFamily="34" charset="0"/>
                <a:ea typeface="Times New Roman" panose="02020603050405020304" pitchFamily="18" charset="0"/>
              </a:rPr>
              <a:t>L</a:t>
            </a:r>
            <a:r>
              <a:rPr lang="it-IT" dirty="0">
                <a:latin typeface="Calibri" panose="020F0502020204030204" pitchFamily="34" charset="0"/>
                <a:ea typeface="Times New Roman" panose="02020603050405020304" pitchFamily="18" charset="0"/>
              </a:rPr>
              <a:t>e modalità utilizzate per l’ubicazione delle sedi COM sono state individuate da un gruppo di lavoro costituito dal personale dell'ufficio di Protezione Civile Regionale, dal Comando dei Vigili del Fuoco provinciale e dall'ufficio provinciale di Protezione Civile. Tale gruppo di lavoro ha operato nell'ambito di un progetto denominato "Modello d’Intervento/Strutture Operative/Sistemi Informatici e Modulistica”, costituito per svolgere le attività preparatorie dell’Esercitazione Nazionale Rischio Sismico “Irpinia ‘20”. </a:t>
            </a:r>
            <a:endParaRPr lang="it-IT"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9304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0486"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F383CC5C-0B3C-464E-87CF-E3109C937127}"/>
              </a:ext>
            </a:extLst>
          </p:cNvPr>
          <p:cNvSpPr/>
          <p:nvPr/>
        </p:nvSpPr>
        <p:spPr>
          <a:xfrm>
            <a:off x="467544" y="1038321"/>
            <a:ext cx="8208912" cy="4202882"/>
          </a:xfrm>
          <a:prstGeom prst="rect">
            <a:avLst/>
          </a:prstGeom>
        </p:spPr>
        <p:txBody>
          <a:bodyPr wrap="square">
            <a:spAutoFit/>
          </a:bodyPr>
          <a:lstStyle/>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La funzione di tale gruppo di lavoro è stata quella di ridefinire il modello d’intervento, sulla base di criteri che tengono conto della popolazione afferente a ciascun COM e di considerazioni relative alle caratteristiche morfologiche, idrografiche e di viabilità del territorio.</a:t>
            </a:r>
            <a:endParaRPr lang="it-IT" sz="1600" dirty="0">
              <a:latin typeface="Times New Roman" panose="02020603050405020304" pitchFamily="18" charset="0"/>
              <a:ea typeface="Times New Roman" panose="02020603050405020304" pitchFamily="18" charset="0"/>
            </a:endParaRPr>
          </a:p>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Si sono assunti come parametri di base della pianificazione la popolazione complessiva afferente a ciascun COM, ed il tempo occorrente per raggiungere ciascun Comune dalla sede COM, stabilendo i valori, che di norma non devono essere superati (salvo un numero limitato di casi lievemente eccedenti, tollerabili nell’ottica di una generale razionalizzazione della pianificazione), rispettivamente in 35.000 abitanti e 30 minuti. </a:t>
            </a:r>
            <a:endParaRPr lang="it-IT"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32748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1508"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3" name="Rettangolo 2">
            <a:extLst>
              <a:ext uri="{FF2B5EF4-FFF2-40B4-BE49-F238E27FC236}">
                <a16:creationId xmlns:a16="http://schemas.microsoft.com/office/drawing/2014/main" id="{C62952AD-32E8-4E4A-8790-F2CD4A45462F}"/>
              </a:ext>
            </a:extLst>
          </p:cNvPr>
          <p:cNvSpPr/>
          <p:nvPr/>
        </p:nvSpPr>
        <p:spPr>
          <a:xfrm>
            <a:off x="611560" y="1129308"/>
            <a:ext cx="7992888" cy="2125390"/>
          </a:xfrm>
          <a:prstGeom prst="rect">
            <a:avLst/>
          </a:prstGeom>
        </p:spPr>
        <p:txBody>
          <a:bodyPr wrap="square">
            <a:spAutoFit/>
          </a:bodyPr>
          <a:lstStyle/>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Si sono determinate le aree d’influenza dei centri abitati di maggiore consistenza demografica, individuando le porzioni di territorio incluse nell’isocrona del tempo di raggiungimento prefissato.</a:t>
            </a:r>
            <a:endParaRPr lang="it-IT" sz="1600" dirty="0">
              <a:latin typeface="Times New Roman" panose="02020603050405020304" pitchFamily="18" charset="0"/>
              <a:ea typeface="Times New Roman" panose="02020603050405020304" pitchFamily="18" charset="0"/>
            </a:endParaRPr>
          </a:p>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Le sedi C.O.M. sono state individuate con il Decreto del 9/7/2001 del Prefetto di Potenza, e con il Decreto del 17/1/2002 del Prefetto di Matera.</a:t>
            </a:r>
            <a:endParaRPr lang="it-IT" sz="1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84654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2532"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D891771E-B6D9-4D24-A25D-53E7F161CB27}"/>
              </a:ext>
            </a:extLst>
          </p:cNvPr>
          <p:cNvSpPr/>
          <p:nvPr/>
        </p:nvSpPr>
        <p:spPr>
          <a:xfrm>
            <a:off x="300320" y="985292"/>
            <a:ext cx="3456384" cy="4619854"/>
          </a:xfrm>
          <a:prstGeom prst="rect">
            <a:avLst/>
          </a:prstGeom>
        </p:spPr>
        <p:txBody>
          <a:bodyPr wrap="square">
            <a:spAutoFit/>
          </a:bodyPr>
          <a:lstStyle/>
          <a:p>
            <a:pPr marL="342900" marR="407035" indent="12700" algn="just">
              <a:lnSpc>
                <a:spcPct val="150000"/>
              </a:lnSpc>
              <a:spcAft>
                <a:spcPts val="0"/>
              </a:spcAft>
            </a:pPr>
            <a:r>
              <a:rPr lang="it-IT" dirty="0">
                <a:latin typeface="Calibri" panose="020F0502020204030204" pitchFamily="34" charset="0"/>
                <a:ea typeface="Times New Roman" panose="02020603050405020304" pitchFamily="18" charset="0"/>
              </a:rPr>
              <a:t>Successivamente la Regione Basilicata ha introdotto le determinazioni di cui sopra nell’ambito del Piano Regionale di Protezione Civile approvato dal Consiglio Regionale con delibera n. 908 del 19 gennaio 2005. </a:t>
            </a:r>
            <a:endParaRPr lang="it-IT" sz="1600" dirty="0">
              <a:latin typeface="Times New Roman" panose="02020603050405020304" pitchFamily="18" charset="0"/>
              <a:ea typeface="Times New Roman" panose="02020603050405020304" pitchFamily="18" charset="0"/>
            </a:endParaRPr>
          </a:p>
          <a:p>
            <a:pPr marL="457200" algn="just">
              <a:lnSpc>
                <a:spcPct val="150000"/>
              </a:lnSpc>
              <a:spcAft>
                <a:spcPts val="0"/>
              </a:spcAft>
            </a:pPr>
            <a:r>
              <a:rPr lang="it-IT" dirty="0">
                <a:latin typeface="Calibri" panose="020F0502020204030204" pitchFamily="34" charset="0"/>
                <a:ea typeface="Calibri" panose="020F0502020204030204" pitchFamily="34" charset="0"/>
                <a:cs typeface="Calibri" panose="020F0502020204030204" pitchFamily="34" charset="0"/>
              </a:rPr>
              <a:t>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Immagine 6">
            <a:extLst>
              <a:ext uri="{FF2B5EF4-FFF2-40B4-BE49-F238E27FC236}">
                <a16:creationId xmlns:a16="http://schemas.microsoft.com/office/drawing/2014/main" id="{81D20790-6273-4B31-B6A0-4FC6562D6F97}"/>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3743910" y="409228"/>
            <a:ext cx="2952328" cy="4999117"/>
          </a:xfrm>
          <a:prstGeom prst="rect">
            <a:avLst/>
          </a:prstGeom>
          <a:noFill/>
          <a:ln>
            <a:noFill/>
          </a:ln>
          <a:scene3d>
            <a:camera prst="orthographicFront"/>
            <a:lightRig rig="threePt" dir="t"/>
          </a:scene3d>
          <a:sp3d>
            <a:bevelT/>
          </a:sp3d>
        </p:spPr>
      </p:pic>
    </p:spTree>
    <p:extLst>
      <p:ext uri="{BB962C8B-B14F-4D97-AF65-F5344CB8AC3E}">
        <p14:creationId xmlns:p14="http://schemas.microsoft.com/office/powerpoint/2010/main" val="3766113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3556"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pic>
        <p:nvPicPr>
          <p:cNvPr id="4" name="Immagine 3">
            <a:extLst>
              <a:ext uri="{FF2B5EF4-FFF2-40B4-BE49-F238E27FC236}">
                <a16:creationId xmlns:a16="http://schemas.microsoft.com/office/drawing/2014/main" id="{7A3ADDEF-1797-4F1E-99B5-F7E3E3D491A6}"/>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1888725" y="458416"/>
            <a:ext cx="4896544" cy="5256584"/>
          </a:xfrm>
          <a:prstGeom prst="rect">
            <a:avLst/>
          </a:prstGeom>
          <a:noFill/>
          <a:ln>
            <a:noFill/>
          </a:ln>
        </p:spPr>
      </p:pic>
    </p:spTree>
    <p:extLst>
      <p:ext uri="{BB962C8B-B14F-4D97-AF65-F5344CB8AC3E}">
        <p14:creationId xmlns:p14="http://schemas.microsoft.com/office/powerpoint/2010/main" val="2957567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4580"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pic>
        <p:nvPicPr>
          <p:cNvPr id="2" name="Immagine 1">
            <a:extLst>
              <a:ext uri="{FF2B5EF4-FFF2-40B4-BE49-F238E27FC236}">
                <a16:creationId xmlns:a16="http://schemas.microsoft.com/office/drawing/2014/main" id="{C039BCD4-67A8-4D17-9FB0-482A88815B69}"/>
              </a:ext>
            </a:extLst>
          </p:cNvPr>
          <p:cNvPicPr>
            <a:picLocks noChangeAspect="1"/>
          </p:cNvPicPr>
          <p:nvPr/>
        </p:nvPicPr>
        <p:blipFill>
          <a:blip r:embed="rId7"/>
          <a:stretch>
            <a:fillRect/>
          </a:stretch>
        </p:blipFill>
        <p:spPr>
          <a:xfrm>
            <a:off x="1877819" y="546793"/>
            <a:ext cx="4539475" cy="4801716"/>
          </a:xfrm>
          <a:prstGeom prst="rect">
            <a:avLst/>
          </a:prstGeom>
        </p:spPr>
      </p:pic>
    </p:spTree>
    <p:extLst>
      <p:ext uri="{BB962C8B-B14F-4D97-AF65-F5344CB8AC3E}">
        <p14:creationId xmlns:p14="http://schemas.microsoft.com/office/powerpoint/2010/main" val="2409609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5604"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pic>
        <p:nvPicPr>
          <p:cNvPr id="5" name="Immagine 4">
            <a:extLst>
              <a:ext uri="{FF2B5EF4-FFF2-40B4-BE49-F238E27FC236}">
                <a16:creationId xmlns:a16="http://schemas.microsoft.com/office/drawing/2014/main" id="{1FC37944-781C-4569-9B0B-FAC4117B13D6}"/>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251520" y="342229"/>
            <a:ext cx="3888432" cy="4770192"/>
          </a:xfrm>
          <a:prstGeom prst="rect">
            <a:avLst/>
          </a:prstGeom>
          <a:noFill/>
          <a:ln>
            <a:noFill/>
          </a:ln>
        </p:spPr>
      </p:pic>
      <p:pic>
        <p:nvPicPr>
          <p:cNvPr id="7" name="Immagine 6">
            <a:extLst>
              <a:ext uri="{FF2B5EF4-FFF2-40B4-BE49-F238E27FC236}">
                <a16:creationId xmlns:a16="http://schemas.microsoft.com/office/drawing/2014/main" id="{039F83AD-6FBA-47DC-9D9C-24BF9219933F}"/>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4788024" y="164079"/>
            <a:ext cx="4032448" cy="4983067"/>
          </a:xfrm>
          <a:prstGeom prst="rect">
            <a:avLst/>
          </a:prstGeom>
          <a:noFill/>
          <a:ln>
            <a:noFill/>
          </a:ln>
        </p:spPr>
      </p:pic>
    </p:spTree>
    <p:extLst>
      <p:ext uri="{BB962C8B-B14F-4D97-AF65-F5344CB8AC3E}">
        <p14:creationId xmlns:p14="http://schemas.microsoft.com/office/powerpoint/2010/main" val="952927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26628"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pic>
        <p:nvPicPr>
          <p:cNvPr id="5" name="Immagine 4">
            <a:extLst>
              <a:ext uri="{FF2B5EF4-FFF2-40B4-BE49-F238E27FC236}">
                <a16:creationId xmlns:a16="http://schemas.microsoft.com/office/drawing/2014/main" id="{5A1EEA6B-962F-4C20-B0F9-DC6323B238B1}"/>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179512" y="80565"/>
            <a:ext cx="4032448" cy="5553869"/>
          </a:xfrm>
          <a:prstGeom prst="rect">
            <a:avLst/>
          </a:prstGeom>
          <a:noFill/>
          <a:ln>
            <a:noFill/>
          </a:ln>
        </p:spPr>
      </p:pic>
      <p:pic>
        <p:nvPicPr>
          <p:cNvPr id="7" name="Immagine 6">
            <a:extLst>
              <a:ext uri="{FF2B5EF4-FFF2-40B4-BE49-F238E27FC236}">
                <a16:creationId xmlns:a16="http://schemas.microsoft.com/office/drawing/2014/main" id="{D7F67CE9-8B71-4190-8547-85E1DAE05AED}"/>
              </a:ext>
            </a:extLst>
          </p:cNvPr>
          <p:cNvPicPr/>
          <p:nvPr/>
        </p:nvPicPr>
        <p:blipFill>
          <a:blip r:embed="rId8">
            <a:extLst>
              <a:ext uri="{28A0092B-C50C-407E-A947-70E740481C1C}">
                <a14:useLocalDpi xmlns:a14="http://schemas.microsoft.com/office/drawing/2010/main" val="0"/>
              </a:ext>
            </a:extLst>
          </a:blip>
          <a:srcRect/>
          <a:stretch>
            <a:fillRect/>
          </a:stretch>
        </p:blipFill>
        <p:spPr bwMode="auto">
          <a:xfrm>
            <a:off x="4571002" y="80565"/>
            <a:ext cx="3744416" cy="5578912"/>
          </a:xfrm>
          <a:prstGeom prst="rect">
            <a:avLst/>
          </a:prstGeom>
          <a:noFill/>
          <a:ln>
            <a:noFill/>
          </a:ln>
        </p:spPr>
      </p:pic>
    </p:spTree>
    <p:extLst>
      <p:ext uri="{BB962C8B-B14F-4D97-AF65-F5344CB8AC3E}">
        <p14:creationId xmlns:p14="http://schemas.microsoft.com/office/powerpoint/2010/main" val="2141929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9238"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4" name="Immagine 3">
            <a:extLst>
              <a:ext uri="{FF2B5EF4-FFF2-40B4-BE49-F238E27FC236}">
                <a16:creationId xmlns:a16="http://schemas.microsoft.com/office/drawing/2014/main" id="{6173995D-E236-4F06-A5E9-92A294654117}"/>
              </a:ext>
            </a:extLst>
          </p:cNvPr>
          <p:cNvPicPr>
            <a:picLocks noChangeAspect="1"/>
          </p:cNvPicPr>
          <p:nvPr/>
        </p:nvPicPr>
        <p:blipFill>
          <a:blip r:embed="rId6"/>
          <a:stretch>
            <a:fillRect/>
          </a:stretch>
        </p:blipFill>
        <p:spPr>
          <a:xfrm>
            <a:off x="1187624" y="337220"/>
            <a:ext cx="701101" cy="701101"/>
          </a:xfrm>
          <a:prstGeom prst="rect">
            <a:avLst/>
          </a:prstGeom>
        </p:spPr>
      </p:pic>
      <p:sp>
        <p:nvSpPr>
          <p:cNvPr id="5" name="Rettangolo 4">
            <a:extLst>
              <a:ext uri="{FF2B5EF4-FFF2-40B4-BE49-F238E27FC236}">
                <a16:creationId xmlns:a16="http://schemas.microsoft.com/office/drawing/2014/main" id="{65F3969E-7750-4C2C-AF39-24A27D576E20}"/>
              </a:ext>
            </a:extLst>
          </p:cNvPr>
          <p:cNvSpPr/>
          <p:nvPr/>
        </p:nvSpPr>
        <p:spPr>
          <a:xfrm>
            <a:off x="899592" y="1201316"/>
            <a:ext cx="7632848" cy="3840731"/>
          </a:xfrm>
          <a:prstGeom prst="rect">
            <a:avLst/>
          </a:prstGeom>
        </p:spPr>
        <p:txBody>
          <a:bodyPr wrap="square">
            <a:spAutoFit/>
          </a:bodyPr>
          <a:lstStyle/>
          <a:p>
            <a:pPr algn="just">
              <a:lnSpc>
                <a:spcPct val="107000"/>
              </a:lnSpc>
              <a:spcBef>
                <a:spcPts val="750"/>
              </a:spcBef>
              <a:spcAft>
                <a:spcPts val="750"/>
              </a:spcAft>
            </a:pPr>
            <a:r>
              <a:rPr lang="it-IT" dirty="0">
                <a:solidFill>
                  <a:srgbClr val="000000"/>
                </a:solidFill>
                <a:latin typeface="Calibri" panose="020F0502020204030204" pitchFamily="34" charset="0"/>
                <a:ea typeface="Calibri" panose="020F0502020204030204" pitchFamily="34" charset="0"/>
                <a:cs typeface="Calibri" panose="020F0502020204030204" pitchFamily="34" charset="0"/>
              </a:rPr>
              <a:t>Il Dipartimento Nazionale della protezione civile e la Regione Basilicata, nell’ambito del “Programma per il supporto al rafforzamento della governance in materia di riduzione del rischio ai fini di protezione civile”, finanziato nell’ambito del PON Governance e Capacità Istituzionale 2014-2020 e rivolto alle Regioni Basilicata, Calabria, Campania, Puglia e Sicilia, hanno predisposto una mappa di nuovi aggregati di Comuni per la migliore gestione dell’emergenza e per la pianificazione di protezione civile.</a:t>
            </a:r>
          </a:p>
          <a:p>
            <a:pPr algn="just">
              <a:lnSpc>
                <a:spcPct val="107000"/>
              </a:lnSpc>
              <a:spcBef>
                <a:spcPts val="750"/>
              </a:spcBef>
              <a:spcAft>
                <a:spcPts val="750"/>
              </a:spcAft>
            </a:pPr>
            <a:br>
              <a:rPr lang="it-IT" dirty="0">
                <a:solidFill>
                  <a:srgbClr val="000000"/>
                </a:solidFill>
                <a:latin typeface="Calibri" panose="020F0502020204030204" pitchFamily="34" charset="0"/>
                <a:ea typeface="Calibri" panose="020F0502020204030204" pitchFamily="34" charset="0"/>
                <a:cs typeface="Calibri" panose="020F0502020204030204" pitchFamily="34" charset="0"/>
              </a:rPr>
            </a:br>
            <a:r>
              <a:rPr lang="it-IT" dirty="0">
                <a:solidFill>
                  <a:srgbClr val="000000"/>
                </a:solidFill>
                <a:latin typeface="Calibri" panose="020F0502020204030204" pitchFamily="34" charset="0"/>
                <a:ea typeface="Calibri" panose="020F0502020204030204" pitchFamily="34" charset="0"/>
                <a:cs typeface="Calibri" panose="020F0502020204030204" pitchFamily="34" charset="0"/>
              </a:rPr>
              <a:t>Il Programma si propone di migliorare la capacità delle amministrazioni regionali sviluppando le politiche della riduzione del rischio, in particolare quelle legate all’adattamento al cambiamento climatico (Obiettivo 5 dell’Accordo di Partenariato Italia 2014-2020).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1050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Shape 2"/>
          <p:cNvSpPr txBox="1"/>
          <p:nvPr/>
        </p:nvSpPr>
        <p:spPr>
          <a:xfrm>
            <a:off x="2464129" y="528608"/>
            <a:ext cx="6408688" cy="791980"/>
          </a:xfrm>
          <a:prstGeom prst="rect">
            <a:avLst/>
          </a:prstGeom>
          <a:noFill/>
          <a:ln>
            <a:noFill/>
          </a:ln>
        </p:spPr>
        <p:txBody>
          <a:bodyPr anchor="ctr"/>
          <a:lstStyle>
            <a:defPPr>
              <a:defRPr lang="it-IT"/>
            </a:defPPr>
            <a:lvl1pPr>
              <a:lnSpc>
                <a:spcPts val="1058"/>
              </a:lnSpc>
              <a:defRPr sz="2800" b="1" strike="noStrike" spc="-1">
                <a:solidFill>
                  <a:srgbClr val="000000"/>
                </a:solidFill>
                <a:uFill>
                  <a:solidFill>
                    <a:srgbClr val="FFFFFF"/>
                  </a:solidFill>
                </a:uFill>
                <a:latin typeface="Segoe UI"/>
                <a:ea typeface="Segoe UI"/>
              </a:defRPr>
            </a:lvl1pPr>
          </a:lstStyle>
          <a:p>
            <a:pPr>
              <a:lnSpc>
                <a:spcPct val="100000"/>
              </a:lnSpc>
            </a:pPr>
            <a:r>
              <a:rPr lang="it-IT" dirty="0"/>
              <a:t>Distribuzione dei comuni nei12 CT</a:t>
            </a:r>
          </a:p>
        </p:txBody>
      </p:sp>
      <p:sp>
        <p:nvSpPr>
          <p:cNvPr id="18" name="CasellaDiTesto 12"/>
          <p:cNvSpPr txBox="1"/>
          <p:nvPr/>
        </p:nvSpPr>
        <p:spPr>
          <a:xfrm>
            <a:off x="323528" y="1221061"/>
            <a:ext cx="2592288" cy="307777"/>
          </a:xfrm>
          <a:prstGeom prst="rect">
            <a:avLst/>
          </a:prstGeom>
          <a:noFill/>
        </p:spPr>
        <p:txBody>
          <a:bodyPr wrap="square" rtlCol="0">
            <a:spAutoFit/>
          </a:bodyPr>
          <a:lstStyle/>
          <a:p>
            <a:r>
              <a:rPr lang="it-IT" sz="1400" dirty="0"/>
              <a:t>Provincia di Potenza</a:t>
            </a:r>
          </a:p>
        </p:txBody>
      </p:sp>
      <p:sp>
        <p:nvSpPr>
          <p:cNvPr id="20" name="CasellaDiTesto 12"/>
          <p:cNvSpPr txBox="1"/>
          <p:nvPr/>
        </p:nvSpPr>
        <p:spPr>
          <a:xfrm>
            <a:off x="4932040" y="1201316"/>
            <a:ext cx="2592288" cy="307777"/>
          </a:xfrm>
          <a:prstGeom prst="rect">
            <a:avLst/>
          </a:prstGeom>
          <a:noFill/>
        </p:spPr>
        <p:txBody>
          <a:bodyPr wrap="square" rtlCol="0">
            <a:spAutoFit/>
          </a:bodyPr>
          <a:lstStyle/>
          <a:p>
            <a:r>
              <a:rPr lang="it-IT" sz="1400" dirty="0"/>
              <a:t>Provincia di Matera</a:t>
            </a:r>
          </a:p>
        </p:txBody>
      </p:sp>
      <p:pic>
        <p:nvPicPr>
          <p:cNvPr id="2" name="Picture 1" descr="CT_Matera"/>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0032" y="1705372"/>
            <a:ext cx="3987524" cy="3723255"/>
          </a:xfrm>
          <a:prstGeom prst="rect">
            <a:avLst/>
          </a:prstGeom>
        </p:spPr>
      </p:pic>
      <p:pic>
        <p:nvPicPr>
          <p:cNvPr id="3" name="Picture 2" descr="CT_Potenza"/>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676083"/>
            <a:ext cx="4248472" cy="3966909"/>
          </a:xfrm>
          <a:prstGeom prst="rect">
            <a:avLst/>
          </a:prstGeom>
        </p:spPr>
      </p:pic>
      <p:pic>
        <p:nvPicPr>
          <p:cNvPr id="4" name="Immagine 3">
            <a:extLst>
              <a:ext uri="{FF2B5EF4-FFF2-40B4-BE49-F238E27FC236}">
                <a16:creationId xmlns:a16="http://schemas.microsoft.com/office/drawing/2014/main" id="{BA15884C-F5B0-4A16-BEFF-D609A03E30A4}"/>
              </a:ext>
            </a:extLst>
          </p:cNvPr>
          <p:cNvPicPr>
            <a:picLocks noChangeAspect="1"/>
          </p:cNvPicPr>
          <p:nvPr/>
        </p:nvPicPr>
        <p:blipFill>
          <a:blip r:embed="rId4"/>
          <a:stretch>
            <a:fillRect/>
          </a:stretch>
        </p:blipFill>
        <p:spPr>
          <a:xfrm>
            <a:off x="1269121" y="342212"/>
            <a:ext cx="701101" cy="701101"/>
          </a:xfrm>
          <a:prstGeom prst="rect">
            <a:avLst/>
          </a:prstGeom>
        </p:spPr>
      </p:pic>
    </p:spTree>
    <p:extLst>
      <p:ext uri="{BB962C8B-B14F-4D97-AF65-F5344CB8AC3E}">
        <p14:creationId xmlns:p14="http://schemas.microsoft.com/office/powerpoint/2010/main" val="3177739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15616" y="1705372"/>
            <a:ext cx="7344816" cy="3416320"/>
          </a:xfrm>
          <a:prstGeom prst="rect">
            <a:avLst/>
          </a:prstGeom>
        </p:spPr>
        <p:txBody>
          <a:bodyPr wrap="square">
            <a:spAutoFit/>
          </a:bodyPr>
          <a:lstStyle/>
          <a:p>
            <a:pPr marL="285750" lvl="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Rispettano i </a:t>
            </a:r>
            <a:r>
              <a:rPr lang="it-IT" b="1" dirty="0">
                <a:latin typeface="Segoe UI" panose="020B0502040204020203" pitchFamily="34" charset="0"/>
                <a:cs typeface="Segoe UI" panose="020B0502040204020203" pitchFamily="34" charset="0"/>
              </a:rPr>
              <a:t>confini amministrativi provinciali </a:t>
            </a:r>
            <a:r>
              <a:rPr lang="it-IT" dirty="0">
                <a:latin typeface="Segoe UI" panose="020B0502040204020203" pitchFamily="34" charset="0"/>
                <a:cs typeface="Segoe UI" panose="020B0502040204020203" pitchFamily="34" charset="0"/>
              </a:rPr>
              <a:t>per garantire la coerenza in termini di gestione dell’emergenza;</a:t>
            </a:r>
          </a:p>
          <a:p>
            <a:pPr marL="285750" lvl="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Consentono di svolgere la </a:t>
            </a:r>
            <a:r>
              <a:rPr lang="it-IT" b="1" dirty="0">
                <a:latin typeface="Segoe UI" panose="020B0502040204020203" pitchFamily="34" charset="0"/>
                <a:cs typeface="Segoe UI" panose="020B0502040204020203" pitchFamily="34" charset="0"/>
              </a:rPr>
              <a:t>funzione</a:t>
            </a:r>
            <a:r>
              <a:rPr lang="it-IT" dirty="0">
                <a:latin typeface="Segoe UI" panose="020B0502040204020203" pitchFamily="34" charset="0"/>
                <a:cs typeface="Segoe UI" panose="020B0502040204020203" pitchFamily="34" charset="0"/>
              </a:rPr>
              <a:t> di protezione civile in modo </a:t>
            </a:r>
            <a:r>
              <a:rPr lang="it-IT" b="1" dirty="0">
                <a:latin typeface="Segoe UI" panose="020B0502040204020203" pitchFamily="34" charset="0"/>
                <a:cs typeface="Segoe UI" panose="020B0502040204020203" pitchFamily="34" charset="0"/>
              </a:rPr>
              <a:t>associato</a:t>
            </a:r>
            <a:r>
              <a:rPr lang="it-IT" dirty="0">
                <a:latin typeface="Segoe UI" panose="020B0502040204020203" pitchFamily="34" charset="0"/>
                <a:cs typeface="Segoe UI" panose="020B0502040204020203" pitchFamily="34" charset="0"/>
              </a:rPr>
              <a:t>, condividendo risorse e servizi.</a:t>
            </a:r>
          </a:p>
          <a:p>
            <a:pPr lvl="0" algn="just"/>
            <a:endParaRPr lang="it-IT" dirty="0">
              <a:latin typeface="Segoe UI" panose="020B0502040204020203" pitchFamily="34" charset="0"/>
              <a:cs typeface="Segoe UI" panose="020B0502040204020203" pitchFamily="34" charset="0"/>
            </a:endParaRPr>
          </a:p>
          <a:p>
            <a:pPr lvl="0" algn="just"/>
            <a:r>
              <a:rPr lang="it-IT" dirty="0">
                <a:latin typeface="Segoe UI" panose="020B0502040204020203" pitchFamily="34" charset="0"/>
                <a:cs typeface="Segoe UI" panose="020B0502040204020203" pitchFamily="34" charset="0"/>
              </a:rPr>
              <a:t>Vantaggi per la pianificazione e la programmazione delle risorse:</a:t>
            </a:r>
          </a:p>
          <a:p>
            <a:pPr marL="285750" indent="-285750" algn="just">
              <a:buFont typeface="Arial" panose="020B0604020202020204" pitchFamily="34" charset="0"/>
              <a:buChar char="•"/>
            </a:pPr>
            <a:r>
              <a:rPr lang="it-IT" b="1" dirty="0">
                <a:latin typeface="Segoe UI" panose="020B0502040204020203" pitchFamily="34" charset="0"/>
                <a:cs typeface="Segoe UI" panose="020B0502040204020203" pitchFamily="34" charset="0"/>
              </a:rPr>
              <a:t>Pianificazione preventiva </a:t>
            </a:r>
            <a:r>
              <a:rPr lang="it-IT" dirty="0">
                <a:latin typeface="Segoe UI" panose="020B0502040204020203" pitchFamily="34" charset="0"/>
                <a:cs typeface="Segoe UI" panose="020B0502040204020203" pitchFamily="34" charset="0"/>
              </a:rPr>
              <a:t>e </a:t>
            </a:r>
            <a:r>
              <a:rPr lang="it-IT" b="1" dirty="0">
                <a:latin typeface="Segoe UI" panose="020B0502040204020203" pitchFamily="34" charset="0"/>
                <a:cs typeface="Segoe UI" panose="020B0502040204020203" pitchFamily="34" charset="0"/>
              </a:rPr>
              <a:t>gestione dell’emergenza </a:t>
            </a:r>
            <a:r>
              <a:rPr lang="it-IT" dirty="0">
                <a:latin typeface="Segoe UI" panose="020B0502040204020203" pitchFamily="34" charset="0"/>
                <a:cs typeface="Segoe UI" panose="020B0502040204020203" pitchFamily="34" charset="0"/>
              </a:rPr>
              <a:t>sullo stesso Contesto Territoriale;</a:t>
            </a:r>
          </a:p>
          <a:p>
            <a:pPr marL="28575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Migliore </a:t>
            </a:r>
            <a:r>
              <a:rPr lang="it-IT" b="1" dirty="0">
                <a:latin typeface="Segoe UI" panose="020B0502040204020203" pitchFamily="34" charset="0"/>
                <a:cs typeface="Segoe UI" panose="020B0502040204020203" pitchFamily="34" charset="0"/>
              </a:rPr>
              <a:t>gestione integrata </a:t>
            </a:r>
            <a:r>
              <a:rPr lang="it-IT" dirty="0">
                <a:latin typeface="Segoe UI" panose="020B0502040204020203" pitchFamily="34" charset="0"/>
                <a:cs typeface="Segoe UI" panose="020B0502040204020203" pitchFamily="34" charset="0"/>
              </a:rPr>
              <a:t>dei Piani di protezione civile (Linee Guida sui requisiti minimi del Contesto Territoriale);</a:t>
            </a:r>
          </a:p>
          <a:p>
            <a:pPr marL="28575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Identificazione dei </a:t>
            </a:r>
            <a:r>
              <a:rPr lang="it-IT" b="1" dirty="0">
                <a:latin typeface="Segoe UI" panose="020B0502040204020203" pitchFamily="34" charset="0"/>
                <a:cs typeface="Segoe UI" panose="020B0502040204020203" pitchFamily="34" charset="0"/>
              </a:rPr>
              <a:t>percorsi prioritari </a:t>
            </a:r>
            <a:r>
              <a:rPr lang="it-IT" dirty="0">
                <a:latin typeface="Segoe UI" panose="020B0502040204020203" pitchFamily="34" charset="0"/>
                <a:cs typeface="Segoe UI" panose="020B0502040204020203" pitchFamily="34" charset="0"/>
              </a:rPr>
              <a:t>di collegamento all’interno dei Contesti e verso gli edifici strategici fondamentali.</a:t>
            </a:r>
          </a:p>
        </p:txBody>
      </p:sp>
      <p:sp>
        <p:nvSpPr>
          <p:cNvPr id="8" name="TextShape 2"/>
          <p:cNvSpPr txBox="1"/>
          <p:nvPr/>
        </p:nvSpPr>
        <p:spPr>
          <a:xfrm>
            <a:off x="1043608" y="337220"/>
            <a:ext cx="6696744" cy="996786"/>
          </a:xfrm>
          <a:prstGeom prst="rect">
            <a:avLst/>
          </a:prstGeom>
          <a:noFill/>
          <a:ln>
            <a:noFill/>
          </a:ln>
        </p:spPr>
        <p:txBody>
          <a:bodyPr anchor="ctr"/>
          <a:lstStyle>
            <a:defPPr>
              <a:defRPr lang="it-IT"/>
            </a:defPPr>
            <a:lvl1pPr>
              <a:lnSpc>
                <a:spcPct val="100000"/>
              </a:lnSpc>
              <a:defRPr sz="2800" b="1" strike="noStrike" spc="-1">
                <a:solidFill>
                  <a:srgbClr val="000000"/>
                </a:solidFill>
                <a:uFill>
                  <a:solidFill>
                    <a:srgbClr val="FFFFFF"/>
                  </a:solidFill>
                </a:uFill>
                <a:latin typeface="Segoe UI"/>
                <a:ea typeface="Segoe UI"/>
              </a:defRPr>
            </a:lvl1pPr>
          </a:lstStyle>
          <a:p>
            <a:r>
              <a:rPr lang="it-IT" dirty="0"/>
              <a:t>I Contesti Territoriali: </a:t>
            </a:r>
          </a:p>
          <a:p>
            <a:r>
              <a:rPr lang="it-IT" dirty="0"/>
              <a:t>vantaggi e opportunità</a:t>
            </a:r>
          </a:p>
        </p:txBody>
      </p:sp>
    </p:spTree>
    <p:extLst>
      <p:ext uri="{BB962C8B-B14F-4D97-AF65-F5344CB8AC3E}">
        <p14:creationId xmlns:p14="http://schemas.microsoft.com/office/powerpoint/2010/main" val="4111139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115616" y="1705372"/>
            <a:ext cx="7344816" cy="2862322"/>
          </a:xfrm>
          <a:prstGeom prst="rect">
            <a:avLst/>
          </a:prstGeom>
        </p:spPr>
        <p:txBody>
          <a:bodyPr wrap="square">
            <a:spAutoFit/>
          </a:bodyPr>
          <a:lstStyle/>
          <a:p>
            <a:pPr lvl="0" algn="just"/>
            <a:r>
              <a:rPr lang="it-IT" dirty="0">
                <a:latin typeface="Segoe UI" panose="020B0502040204020203" pitchFamily="34" charset="0"/>
                <a:cs typeface="Segoe UI" panose="020B0502040204020203" pitchFamily="34" charset="0"/>
              </a:rPr>
              <a:t>Alcuni vantaggi per la definizione dei </a:t>
            </a:r>
            <a:r>
              <a:rPr lang="it-IT" b="1" dirty="0">
                <a:latin typeface="Segoe UI" panose="020B0502040204020203" pitchFamily="34" charset="0"/>
                <a:cs typeface="Segoe UI" panose="020B0502040204020203" pitchFamily="34" charset="0"/>
              </a:rPr>
              <a:t>fabbisogni</a:t>
            </a:r>
            <a:r>
              <a:rPr lang="it-IT" dirty="0">
                <a:latin typeface="Segoe UI" panose="020B0502040204020203" pitchFamily="34" charset="0"/>
                <a:cs typeface="Segoe UI" panose="020B0502040204020203" pitchFamily="34" charset="0"/>
              </a:rPr>
              <a:t>:</a:t>
            </a:r>
          </a:p>
          <a:p>
            <a:pPr lvl="0" algn="just"/>
            <a:endParaRPr lang="it-IT" dirty="0">
              <a:latin typeface="Segoe UI" panose="020B0502040204020203" pitchFamily="34" charset="0"/>
              <a:cs typeface="Segoe UI" panose="020B0502040204020203" pitchFamily="34" charset="0"/>
            </a:endParaRPr>
          </a:p>
          <a:p>
            <a:pPr marL="285750" lvl="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Valutazione dell’</a:t>
            </a:r>
            <a:r>
              <a:rPr lang="it-IT" b="1" dirty="0">
                <a:latin typeface="Segoe UI" panose="020B0502040204020203" pitchFamily="34" charset="0"/>
                <a:cs typeface="Segoe UI" panose="020B0502040204020203" pitchFamily="34" charset="0"/>
              </a:rPr>
              <a:t>operatività</a:t>
            </a:r>
            <a:r>
              <a:rPr lang="it-IT" dirty="0">
                <a:latin typeface="Segoe UI" panose="020B0502040204020203" pitchFamily="34" charset="0"/>
                <a:cs typeface="Segoe UI" panose="020B0502040204020203" pitchFamily="34" charset="0"/>
              </a:rPr>
              <a:t> per Contesti Territoriali</a:t>
            </a:r>
          </a:p>
          <a:p>
            <a:pPr marL="285750" lvl="0"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Definizione delle </a:t>
            </a:r>
            <a:r>
              <a:rPr lang="it-IT" b="1" dirty="0">
                <a:latin typeface="Segoe UI" panose="020B0502040204020203" pitchFamily="34" charset="0"/>
                <a:cs typeface="Segoe UI" panose="020B0502040204020203" pitchFamily="34" charset="0"/>
              </a:rPr>
              <a:t>priorità di intervento</a:t>
            </a:r>
          </a:p>
          <a:p>
            <a:pPr marL="742950" lvl="1"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Per garantire le </a:t>
            </a:r>
            <a:r>
              <a:rPr lang="it-IT" b="1" dirty="0">
                <a:latin typeface="Segoe UI" panose="020B0502040204020203" pitchFamily="34" charset="0"/>
                <a:cs typeface="Segoe UI" panose="020B0502040204020203" pitchFamily="34" charset="0"/>
              </a:rPr>
              <a:t>funzioni essenziali</a:t>
            </a:r>
          </a:p>
          <a:p>
            <a:pPr marL="1200150" lvl="2"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Coordinamento interventi</a:t>
            </a:r>
          </a:p>
          <a:p>
            <a:pPr marL="1200150" lvl="2"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Soccorso sanitario (Rete di emergenza e urgenza)</a:t>
            </a:r>
          </a:p>
          <a:p>
            <a:pPr marL="1200150" lvl="2"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Intervento operativo (VVF)</a:t>
            </a:r>
          </a:p>
          <a:p>
            <a:pPr marL="742950" lvl="1"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Per garantire la </a:t>
            </a:r>
            <a:r>
              <a:rPr lang="it-IT" b="1" dirty="0">
                <a:latin typeface="Segoe UI" panose="020B0502040204020203" pitchFamily="34" charset="0"/>
                <a:cs typeface="Segoe UI" panose="020B0502040204020203" pitchFamily="34" charset="0"/>
              </a:rPr>
              <a:t>raggiungibilità</a:t>
            </a:r>
            <a:r>
              <a:rPr lang="it-IT" dirty="0">
                <a:latin typeface="Segoe UI" panose="020B0502040204020203" pitchFamily="34" charset="0"/>
                <a:cs typeface="Segoe UI" panose="020B0502040204020203" pitchFamily="34" charset="0"/>
              </a:rPr>
              <a:t> a tutti i Comuni</a:t>
            </a:r>
          </a:p>
          <a:p>
            <a:pPr marL="742950" lvl="1" indent="-285750" algn="just">
              <a:buFont typeface="Arial" panose="020B0604020202020204" pitchFamily="34" charset="0"/>
              <a:buChar char="•"/>
            </a:pPr>
            <a:r>
              <a:rPr lang="it-IT" dirty="0">
                <a:latin typeface="Segoe UI" panose="020B0502040204020203" pitchFamily="34" charset="0"/>
                <a:cs typeface="Segoe UI" panose="020B0502040204020203" pitchFamily="34" charset="0"/>
              </a:rPr>
              <a:t>Per la messa in sicurezza delle </a:t>
            </a:r>
            <a:r>
              <a:rPr lang="it-IT" b="1" dirty="0">
                <a:latin typeface="Segoe UI" panose="020B0502040204020203" pitchFamily="34" charset="0"/>
                <a:cs typeface="Segoe UI" panose="020B0502040204020203" pitchFamily="34" charset="0"/>
              </a:rPr>
              <a:t>infrastrutture</a:t>
            </a:r>
          </a:p>
        </p:txBody>
      </p:sp>
      <p:sp>
        <p:nvSpPr>
          <p:cNvPr id="8" name="TextShape 2"/>
          <p:cNvSpPr txBox="1"/>
          <p:nvPr/>
        </p:nvSpPr>
        <p:spPr>
          <a:xfrm>
            <a:off x="2447256" y="481236"/>
            <a:ext cx="6696744" cy="996786"/>
          </a:xfrm>
          <a:prstGeom prst="rect">
            <a:avLst/>
          </a:prstGeom>
          <a:noFill/>
          <a:ln>
            <a:noFill/>
          </a:ln>
        </p:spPr>
        <p:txBody>
          <a:bodyPr anchor="ctr"/>
          <a:lstStyle>
            <a:defPPr>
              <a:defRPr lang="it-IT"/>
            </a:defPPr>
            <a:lvl1pPr>
              <a:lnSpc>
                <a:spcPct val="100000"/>
              </a:lnSpc>
              <a:defRPr sz="2800" b="1" strike="noStrike" spc="-1">
                <a:solidFill>
                  <a:srgbClr val="000000"/>
                </a:solidFill>
                <a:uFill>
                  <a:solidFill>
                    <a:srgbClr val="FFFFFF"/>
                  </a:solidFill>
                </a:uFill>
                <a:latin typeface="Segoe UI"/>
                <a:ea typeface="Segoe UI"/>
              </a:defRPr>
            </a:lvl1pPr>
          </a:lstStyle>
          <a:p>
            <a:r>
              <a:rPr lang="it-IT" dirty="0"/>
              <a:t>I Contesti Territoriali: </a:t>
            </a:r>
          </a:p>
          <a:p>
            <a:r>
              <a:rPr lang="it-IT" dirty="0"/>
              <a:t>vantaggi e opportunità</a:t>
            </a:r>
          </a:p>
        </p:txBody>
      </p:sp>
      <p:pic>
        <p:nvPicPr>
          <p:cNvPr id="2" name="Immagine 1">
            <a:extLst>
              <a:ext uri="{FF2B5EF4-FFF2-40B4-BE49-F238E27FC236}">
                <a16:creationId xmlns:a16="http://schemas.microsoft.com/office/drawing/2014/main" id="{7A16A827-92AF-4D4F-B0F2-AB9B8C30D33C}"/>
              </a:ext>
            </a:extLst>
          </p:cNvPr>
          <p:cNvPicPr>
            <a:picLocks noChangeAspect="1"/>
          </p:cNvPicPr>
          <p:nvPr/>
        </p:nvPicPr>
        <p:blipFill>
          <a:blip r:embed="rId2"/>
          <a:stretch>
            <a:fillRect/>
          </a:stretch>
        </p:blipFill>
        <p:spPr>
          <a:xfrm>
            <a:off x="1259632" y="337220"/>
            <a:ext cx="701101" cy="701101"/>
          </a:xfrm>
          <a:prstGeom prst="rect">
            <a:avLst/>
          </a:prstGeom>
        </p:spPr>
      </p:pic>
    </p:spTree>
    <p:extLst>
      <p:ext uri="{BB962C8B-B14F-4D97-AF65-F5344CB8AC3E}">
        <p14:creationId xmlns:p14="http://schemas.microsoft.com/office/powerpoint/2010/main" val="2711827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9BDE1336-0710-4025-8D19-D677139E5583}"/>
              </a:ext>
            </a:extLst>
          </p:cNvPr>
          <p:cNvPicPr>
            <a:picLocks noChangeAspect="1"/>
          </p:cNvPicPr>
          <p:nvPr/>
        </p:nvPicPr>
        <p:blipFill>
          <a:blip r:embed="rId2"/>
          <a:stretch>
            <a:fillRect/>
          </a:stretch>
        </p:blipFill>
        <p:spPr>
          <a:xfrm>
            <a:off x="1259632" y="337220"/>
            <a:ext cx="701101" cy="701101"/>
          </a:xfrm>
          <a:prstGeom prst="rect">
            <a:avLst/>
          </a:prstGeom>
        </p:spPr>
      </p:pic>
      <p:pic>
        <p:nvPicPr>
          <p:cNvPr id="5" name="Immagine 1">
            <a:extLst>
              <a:ext uri="{FF2B5EF4-FFF2-40B4-BE49-F238E27FC236}">
                <a16:creationId xmlns:a16="http://schemas.microsoft.com/office/drawing/2014/main" id="{669D247E-8CFE-41EF-892C-FD3B93430F7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687770"/>
            <a:ext cx="6553200" cy="471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794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0246"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sp>
        <p:nvSpPr>
          <p:cNvPr id="21" name="Title 1">
            <a:extLst>
              <a:ext uri="{FF2B5EF4-FFF2-40B4-BE49-F238E27FC236}">
                <a16:creationId xmlns:a16="http://schemas.microsoft.com/office/drawing/2014/main" id="{218D6A14-A0FF-3349-8A8D-CFEBCC911E05}"/>
              </a:ext>
            </a:extLst>
          </p:cNvPr>
          <p:cNvSpPr>
            <a:spLocks noGrp="1"/>
          </p:cNvSpPr>
          <p:nvPr>
            <p:ph type="title"/>
          </p:nvPr>
        </p:nvSpPr>
        <p:spPr>
          <a:xfrm>
            <a:off x="2347648" y="553244"/>
            <a:ext cx="6821924" cy="1104636"/>
          </a:xfrm>
        </p:spPr>
        <p:txBody>
          <a:bodyPr>
            <a:noAutofit/>
          </a:bodyPr>
          <a:lstStyle/>
          <a:p>
            <a:pPr>
              <a:lnSpc>
                <a:spcPct val="100000"/>
              </a:lnSpc>
            </a:pPr>
            <a:r>
              <a:rPr lang="it-IT" sz="2800" spc="-1" dirty="0">
                <a:solidFill>
                  <a:srgbClr val="000000"/>
                </a:solidFill>
                <a:uFill>
                  <a:solidFill>
                    <a:srgbClr val="FFFFFF"/>
                  </a:solidFill>
                </a:uFill>
                <a:latin typeface="Segoe UI"/>
                <a:ea typeface="Segoe UI"/>
              </a:rPr>
              <a:t>Le fasi del progetto</a:t>
            </a:r>
            <a:endParaRPr lang="it-IT" sz="2800" b="0" spc="-1" dirty="0">
              <a:solidFill>
                <a:srgbClr val="000000"/>
              </a:solidFill>
              <a:uFill>
                <a:solidFill>
                  <a:srgbClr val="FFFFFF"/>
                </a:solidFill>
              </a:uFill>
              <a:latin typeface="Calibri"/>
            </a:endParaRPr>
          </a:p>
        </p:txBody>
      </p:sp>
      <p:graphicFrame>
        <p:nvGraphicFramePr>
          <p:cNvPr id="8" name="Tabella 7"/>
          <p:cNvGraphicFramePr>
            <a:graphicFrameLocks noGrp="1"/>
          </p:cNvGraphicFramePr>
          <p:nvPr/>
        </p:nvGraphicFramePr>
        <p:xfrm>
          <a:off x="179513" y="1993404"/>
          <a:ext cx="8712966" cy="1872208"/>
        </p:xfrm>
        <a:graphic>
          <a:graphicData uri="http://schemas.openxmlformats.org/drawingml/2006/table">
            <a:tbl>
              <a:tblPr firstRow="1" bandRow="1">
                <a:tableStyleId>{5C22544A-7EE6-4342-B048-85BDC9FD1C3A}</a:tableStyleId>
              </a:tblPr>
              <a:tblGrid>
                <a:gridCol w="1800199">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1656184">
                  <a:extLst>
                    <a:ext uri="{9D8B030D-6E8A-4147-A177-3AD203B41FA5}">
                      <a16:colId xmlns:a16="http://schemas.microsoft.com/office/drawing/2014/main" val="20003"/>
                    </a:ext>
                  </a:extLst>
                </a:gridCol>
                <a:gridCol w="1584176">
                  <a:extLst>
                    <a:ext uri="{9D8B030D-6E8A-4147-A177-3AD203B41FA5}">
                      <a16:colId xmlns:a16="http://schemas.microsoft.com/office/drawing/2014/main" val="20004"/>
                    </a:ext>
                  </a:extLst>
                </a:gridCol>
                <a:gridCol w="2160239">
                  <a:extLst>
                    <a:ext uri="{9D8B030D-6E8A-4147-A177-3AD203B41FA5}">
                      <a16:colId xmlns:a16="http://schemas.microsoft.com/office/drawing/2014/main" val="20005"/>
                    </a:ext>
                  </a:extLst>
                </a:gridCol>
              </a:tblGrid>
              <a:tr h="457494">
                <a:tc>
                  <a:txBody>
                    <a:bodyPr/>
                    <a:lstStyle/>
                    <a:p>
                      <a:pPr algn="ctr"/>
                      <a:r>
                        <a:rPr lang="it-IT" sz="2300" dirty="0"/>
                        <a:t>FASE 1</a:t>
                      </a:r>
                    </a:p>
                  </a:txBody>
                  <a:tcPr marL="68580" marR="68580" marT="28575" marB="28575"/>
                </a:tc>
                <a:tc>
                  <a:txBody>
                    <a:bodyPr/>
                    <a:lstStyle/>
                    <a:p>
                      <a:pPr algn="ctr"/>
                      <a:r>
                        <a:rPr lang="it-IT" sz="2300" dirty="0"/>
                        <a:t>FASE 2</a:t>
                      </a:r>
                    </a:p>
                  </a:txBody>
                  <a:tcPr marL="68580" marR="68580" marT="28575" marB="28575"/>
                </a:tc>
                <a:tc>
                  <a:txBody>
                    <a:bodyPr/>
                    <a:lstStyle/>
                    <a:p>
                      <a:pPr algn="ctr"/>
                      <a:r>
                        <a:rPr lang="it-IT" sz="2300" dirty="0"/>
                        <a:t>FASE 3</a:t>
                      </a:r>
                    </a:p>
                  </a:txBody>
                  <a:tcPr marL="68580" marR="68580" marT="28575" marB="28575"/>
                </a:tc>
                <a:tc>
                  <a:txBody>
                    <a:bodyPr/>
                    <a:lstStyle/>
                    <a:p>
                      <a:pPr algn="ctr"/>
                      <a:r>
                        <a:rPr lang="it-IT" sz="2300" dirty="0"/>
                        <a:t>FASE 4</a:t>
                      </a:r>
                    </a:p>
                  </a:txBody>
                  <a:tcPr marL="68580" marR="68580" marT="28575" marB="28575"/>
                </a:tc>
                <a:tc>
                  <a:txBody>
                    <a:bodyPr/>
                    <a:lstStyle/>
                    <a:p>
                      <a:pPr algn="ctr"/>
                      <a:r>
                        <a:rPr lang="it-IT" sz="2300" dirty="0"/>
                        <a:t>FASE 5</a:t>
                      </a:r>
                    </a:p>
                  </a:txBody>
                  <a:tcPr marL="68580" marR="68580" marT="28575" marB="28575"/>
                </a:tc>
                <a:extLst>
                  <a:ext uri="{0D108BD9-81ED-4DB2-BD59-A6C34878D82A}">
                    <a16:rowId xmlns:a16="http://schemas.microsoft.com/office/drawing/2014/main" val="10000"/>
                  </a:ext>
                </a:extLst>
              </a:tr>
              <a:tr h="1414714">
                <a:tc>
                  <a:txBody>
                    <a:bodyPr/>
                    <a:lstStyle/>
                    <a:p>
                      <a: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it-IT" sz="2000" kern="1200" dirty="0">
                          <a:solidFill>
                            <a:srgbClr val="000000"/>
                          </a:solidFill>
                          <a:latin typeface="+mn-lt"/>
                          <a:ea typeface="+mn-ea"/>
                          <a:cs typeface="+mn-cs"/>
                        </a:rPr>
                        <a:t>Individuazione Contesti Territoriali (CT)</a:t>
                      </a:r>
                    </a:p>
                  </a:txBody>
                  <a:tcPr marL="68580" marR="68580" marT="28575" marB="28575" anchor="ctr">
                    <a:solidFill>
                      <a:srgbClr val="FFFF0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it-IT" sz="2000" dirty="0">
                          <a:solidFill>
                            <a:srgbClr val="FF0000"/>
                          </a:solidFill>
                        </a:rPr>
                        <a:t> </a:t>
                      </a:r>
                      <a:r>
                        <a:rPr lang="it-IT" sz="2000" dirty="0">
                          <a:solidFill>
                            <a:srgbClr val="000000"/>
                          </a:solidFill>
                        </a:rPr>
                        <a:t>Analisi di Pericolosità e Rischio</a:t>
                      </a:r>
                      <a:endParaRPr lang="it-IT" sz="2000" dirty="0">
                        <a:solidFill>
                          <a:srgbClr val="FF0000"/>
                        </a:solidFill>
                      </a:endParaRPr>
                    </a:p>
                  </a:txBody>
                  <a:tcPr marL="68580" marR="68580" marT="28575" marB="28575" anchor="ctr">
                    <a:solidFill>
                      <a:srgbClr val="FFC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2000" dirty="0"/>
                        <a:t>Recepimento nei Piani</a:t>
                      </a:r>
                    </a:p>
                  </a:txBody>
                  <a:tcPr marL="68580" marR="68580" marT="28575" marB="28575" anchor="ctr">
                    <a:solidFill>
                      <a:srgbClr val="92D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2000" dirty="0"/>
                        <a:t>Valutazione operatività</a:t>
                      </a:r>
                    </a:p>
                  </a:txBody>
                  <a:tcPr marL="68580" marR="68580" marT="28575" marB="28575" anchor="ctr">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2000" dirty="0"/>
                        <a:t>Programmazione Interventi</a:t>
                      </a:r>
                    </a:p>
                  </a:txBody>
                  <a:tcPr marL="68580" marR="68580" marT="28575" marB="28575" anchor="ctr">
                    <a:solidFill>
                      <a:srgbClr val="00B0F0"/>
                    </a:solidFill>
                  </a:tcPr>
                </a:tc>
                <a:extLst>
                  <a:ext uri="{0D108BD9-81ED-4DB2-BD59-A6C34878D82A}">
                    <a16:rowId xmlns:a16="http://schemas.microsoft.com/office/drawing/2014/main" val="10001"/>
                  </a:ext>
                </a:extLst>
              </a:tr>
            </a:tbl>
          </a:graphicData>
        </a:graphic>
      </p:graphicFrame>
      <p:sp>
        <p:nvSpPr>
          <p:cNvPr id="9" name="CustomShape 29"/>
          <p:cNvSpPr/>
          <p:nvPr/>
        </p:nvSpPr>
        <p:spPr>
          <a:xfrm>
            <a:off x="197696" y="2817628"/>
            <a:ext cx="1710008" cy="1047984"/>
          </a:xfrm>
          <a:prstGeom prst="ellipse">
            <a:avLst/>
          </a:prstGeom>
          <a:noFill/>
          <a:ln w="57150">
            <a:solidFill>
              <a:srgbClr val="FF0000"/>
            </a:solidFill>
            <a:round/>
          </a:ln>
        </p:spPr>
        <p:style>
          <a:lnRef idx="2">
            <a:schemeClr val="accent1">
              <a:shade val="50000"/>
            </a:schemeClr>
          </a:lnRef>
          <a:fillRef idx="1">
            <a:schemeClr val="accent1"/>
          </a:fillRef>
          <a:effectRef idx="0">
            <a:schemeClr val="accent1"/>
          </a:effectRef>
          <a:fontRef idx="minor"/>
        </p:style>
      </p:sp>
      <p:pic>
        <p:nvPicPr>
          <p:cNvPr id="6" name="Immagine 5">
            <a:extLst>
              <a:ext uri="{FF2B5EF4-FFF2-40B4-BE49-F238E27FC236}">
                <a16:creationId xmlns:a16="http://schemas.microsoft.com/office/drawing/2014/main" id="{071BF97F-22B8-4985-A7E3-ED3DB3D852F5}"/>
              </a:ext>
            </a:extLst>
          </p:cNvPr>
          <p:cNvPicPr>
            <a:picLocks noChangeAspect="1"/>
          </p:cNvPicPr>
          <p:nvPr/>
        </p:nvPicPr>
        <p:blipFill>
          <a:blip r:embed="rId6"/>
          <a:stretch>
            <a:fillRect/>
          </a:stretch>
        </p:blipFill>
        <p:spPr>
          <a:xfrm>
            <a:off x="1187624" y="337220"/>
            <a:ext cx="701101" cy="701101"/>
          </a:xfrm>
          <a:prstGeom prst="rect">
            <a:avLst/>
          </a:prstGeom>
        </p:spPr>
      </p:pic>
    </p:spTree>
    <p:extLst>
      <p:ext uri="{BB962C8B-B14F-4D97-AF65-F5344CB8AC3E}">
        <p14:creationId xmlns:p14="http://schemas.microsoft.com/office/powerpoint/2010/main" val="2246012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additive="repl">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e 6">
            <a:extLst>
              <a:ext uri="{FF2B5EF4-FFF2-40B4-BE49-F238E27FC236}">
                <a16:creationId xmlns:a16="http://schemas.microsoft.com/office/drawing/2014/main" id="{C0176568-F40A-40F1-BFE5-63C3826342E4}"/>
              </a:ext>
            </a:extLst>
          </p:cNvPr>
          <p:cNvSpPr/>
          <p:nvPr/>
        </p:nvSpPr>
        <p:spPr>
          <a:xfrm>
            <a:off x="755576" y="1489348"/>
            <a:ext cx="1944216" cy="2880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1272"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4" name="Rettangolo 3">
            <a:extLst>
              <a:ext uri="{FF2B5EF4-FFF2-40B4-BE49-F238E27FC236}">
                <a16:creationId xmlns:a16="http://schemas.microsoft.com/office/drawing/2014/main" id="{C46F43FA-97B8-4FF5-B0C2-4ABDB7EE0D93}"/>
              </a:ext>
            </a:extLst>
          </p:cNvPr>
          <p:cNvSpPr/>
          <p:nvPr/>
        </p:nvSpPr>
        <p:spPr>
          <a:xfrm>
            <a:off x="755576" y="1129308"/>
            <a:ext cx="7488832" cy="1561005"/>
          </a:xfrm>
          <a:prstGeom prst="rect">
            <a:avLst/>
          </a:prstGeom>
        </p:spPr>
        <p:txBody>
          <a:bodyPr wrap="square">
            <a:spAutoFit/>
          </a:bodyPr>
          <a:lstStyle/>
          <a:p>
            <a:pPr algn="just">
              <a:lnSpc>
                <a:spcPct val="107000"/>
              </a:lnSpc>
              <a:spcBef>
                <a:spcPts val="750"/>
              </a:spcBef>
              <a:spcAft>
                <a:spcPts val="750"/>
              </a:spcAft>
            </a:pPr>
            <a:r>
              <a:rPr lang="it-IT" dirty="0">
                <a:solidFill>
                  <a:srgbClr val="000000"/>
                </a:solidFill>
                <a:latin typeface="Calibri" panose="020F0502020204030204" pitchFamily="34" charset="0"/>
                <a:ea typeface="Calibri" panose="020F0502020204030204" pitchFamily="34" charset="0"/>
                <a:cs typeface="Calibri" panose="020F0502020204030204" pitchFamily="34" charset="0"/>
              </a:rPr>
              <a:t>Per tali scopi è stata predisposta una metodologia per l’individuazione dei contesti territoriali nei quali il sistema di gestione dell’emergenza dovrà essere ottimizzato per renderlo valutabile e confrontabile in modo omogeneo su tutto il territorio nazionale, con lo scopo di garantire condizioni minime di sicurezza a tutti i cittadini.</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ttangolo 4">
            <a:extLst>
              <a:ext uri="{FF2B5EF4-FFF2-40B4-BE49-F238E27FC236}">
                <a16:creationId xmlns:a16="http://schemas.microsoft.com/office/drawing/2014/main" id="{7A01F12D-A482-40D0-BEC9-FFEA0A41AC1E}"/>
              </a:ext>
            </a:extLst>
          </p:cNvPr>
          <p:cNvSpPr/>
          <p:nvPr/>
        </p:nvSpPr>
        <p:spPr>
          <a:xfrm>
            <a:off x="899592" y="4112269"/>
            <a:ext cx="7200800" cy="86286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nSpc>
                <a:spcPts val="3000"/>
              </a:lnSpc>
              <a:spcBef>
                <a:spcPts val="750"/>
              </a:spcBef>
              <a:spcAft>
                <a:spcPts val="750"/>
              </a:spcAft>
            </a:pPr>
            <a:r>
              <a:rPr lang="it-IT" b="1" dirty="0">
                <a:solidFill>
                  <a:srgbClr val="404041"/>
                </a:solidFill>
                <a:latin typeface="Calibri" panose="020F0502020204030204" pitchFamily="34" charset="0"/>
                <a:ea typeface="Times New Roman" panose="02020603050405020304" pitchFamily="18" charset="0"/>
                <a:cs typeface="Calibri" panose="020F0502020204030204" pitchFamily="34" charset="0"/>
              </a:rPr>
              <a:t>Decreto Legislativo n.1 del 2 gennaio 2018: </a:t>
            </a:r>
            <a:r>
              <a:rPr lang="it-IT" dirty="0">
                <a:ln w="0"/>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Calibri" panose="020F0502020204030204" pitchFamily="34" charset="0"/>
              </a:rPr>
              <a:t>Codice della protezione civile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02 gennaio 2018</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12" name="Connettore a gomito 11">
            <a:extLst>
              <a:ext uri="{FF2B5EF4-FFF2-40B4-BE49-F238E27FC236}">
                <a16:creationId xmlns:a16="http://schemas.microsoft.com/office/drawing/2014/main" id="{1571B3D6-6829-480D-9E1A-905C59E1DB84}"/>
              </a:ext>
            </a:extLst>
          </p:cNvPr>
          <p:cNvCxnSpPr>
            <a:cxnSpLocks/>
          </p:cNvCxnSpPr>
          <p:nvPr/>
        </p:nvCxnSpPr>
        <p:spPr>
          <a:xfrm rot="16200000" flipH="1">
            <a:off x="450135" y="1975996"/>
            <a:ext cx="2395387" cy="1815896"/>
          </a:xfrm>
          <a:prstGeom prst="bentConnector3">
            <a:avLst>
              <a:gd name="adj1" fmla="val 50000"/>
            </a:avLst>
          </a:prstGeom>
          <a:ln w="73025" cmpd="sng">
            <a:solidFill>
              <a:schemeClr val="accent1">
                <a:shade val="95000"/>
                <a:satMod val="10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Rettangolo 15">
            <a:extLst>
              <a:ext uri="{FF2B5EF4-FFF2-40B4-BE49-F238E27FC236}">
                <a16:creationId xmlns:a16="http://schemas.microsoft.com/office/drawing/2014/main" id="{AEF6C5F1-9BC1-41A5-9463-8C20DE9D29BD}"/>
              </a:ext>
            </a:extLst>
          </p:cNvPr>
          <p:cNvSpPr/>
          <p:nvPr/>
        </p:nvSpPr>
        <p:spPr>
          <a:xfrm>
            <a:off x="2843808" y="2857500"/>
            <a:ext cx="4993676" cy="923330"/>
          </a:xfrm>
          <a:prstGeom prst="rect">
            <a:avLst/>
          </a:prstGeom>
          <a:ln>
            <a:solidFill>
              <a:srgbClr val="002060"/>
            </a:solidFill>
          </a:ln>
          <a:scene3d>
            <a:camera prst="orthographicFront"/>
            <a:lightRig rig="threePt" dir="t"/>
          </a:scene3d>
          <a:sp3d prstMaterial="matte"/>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it-IT"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Ambiti ottimali</a:t>
            </a:r>
          </a:p>
        </p:txBody>
      </p:sp>
    </p:spTree>
    <p:extLst>
      <p:ext uri="{BB962C8B-B14F-4D97-AF65-F5344CB8AC3E}">
        <p14:creationId xmlns:p14="http://schemas.microsoft.com/office/powerpoint/2010/main" val="1214377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2295"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901D66A8-A873-48CA-8F85-32A55434C9D4}"/>
              </a:ext>
            </a:extLst>
          </p:cNvPr>
          <p:cNvSpPr/>
          <p:nvPr/>
        </p:nvSpPr>
        <p:spPr>
          <a:xfrm>
            <a:off x="899592" y="1038321"/>
            <a:ext cx="7920880" cy="4342279"/>
          </a:xfrm>
          <a:prstGeom prst="rect">
            <a:avLst/>
          </a:prstGeom>
        </p:spPr>
        <p:txBody>
          <a:bodyPr wrap="square">
            <a:spAutoFit/>
          </a:bodyPr>
          <a:lstStyle/>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 Capo I</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Finalità, attività e composizione del Servizio nazionale della protezione civile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Art. 3</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 Servizio nazionale della protezione civile </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3. L'articolazione di base dell'esercizio della funzione di protezione civile a livello territoriale è organizzata nell'ambito della pianificazione di cui all'articolo 18, che, nel rispetto dei principi di sussidiarietà, differenziazione e adeguatezza, </a:t>
            </a:r>
            <a:r>
              <a:rPr lang="it-IT" b="1" u="sng" dirty="0">
                <a:latin typeface="Calibri" panose="020F0502020204030204" pitchFamily="34" charset="0"/>
                <a:ea typeface="Calibri" panose="020F0502020204030204" pitchFamily="34" charset="0"/>
                <a:cs typeface="Calibri" panose="020F0502020204030204" pitchFamily="34" charset="0"/>
              </a:rPr>
              <a:t>definisce gli ambiti territoriali e organizzativi otti</a:t>
            </a:r>
            <a:r>
              <a:rPr lang="it-IT" u="sng" dirty="0">
                <a:latin typeface="Calibri" panose="020F0502020204030204" pitchFamily="34" charset="0"/>
                <a:ea typeface="Calibri" panose="020F0502020204030204" pitchFamily="34" charset="0"/>
                <a:cs typeface="Calibri" panose="020F0502020204030204" pitchFamily="34" charset="0"/>
              </a:rPr>
              <a:t>mali</a:t>
            </a:r>
            <a:r>
              <a:rPr lang="it-IT" dirty="0">
                <a:latin typeface="Calibri" panose="020F0502020204030204" pitchFamily="34" charset="0"/>
                <a:ea typeface="Calibri" panose="020F0502020204030204" pitchFamily="34" charset="0"/>
                <a:cs typeface="Calibri" panose="020F0502020204030204" pitchFamily="34" charset="0"/>
              </a:rPr>
              <a:t> individuati dalle Regioni, sulla base dei criteri generali fissati ai sensi dell'articolo 18, comma 3 e costituiti da uno o più comuni, per assicurare l'effettivo svolgimento delle attività di cui all'articolo 2, anche in deroga alle previsioni di cui all'articolo 14, commi 27 e seguenti, del decreto-legge 31 maggio 2010, n. 78, convertito, con modificazioni, dalla legge 30 luglio 2010, n. 122, e successive modificazioni.</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0968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3318"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1082A762-2F80-4921-8052-32E1BC1FD5FD}"/>
              </a:ext>
            </a:extLst>
          </p:cNvPr>
          <p:cNvSpPr/>
          <p:nvPr/>
        </p:nvSpPr>
        <p:spPr>
          <a:xfrm>
            <a:off x="899592" y="1057578"/>
            <a:ext cx="7704856" cy="4330866"/>
          </a:xfrm>
          <a:prstGeom prst="rect">
            <a:avLst/>
          </a:prstGeom>
        </p:spPr>
        <p:txBody>
          <a:bodyPr wrap="square">
            <a:spAutoFit/>
          </a:bodyPr>
          <a:lstStyle/>
          <a:p>
            <a:pPr algn="just">
              <a:lnSpc>
                <a:spcPct val="107000"/>
              </a:lnSpc>
              <a:spcAft>
                <a:spcPts val="800"/>
              </a:spcAft>
            </a:pP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Si riporta il testo dell'art. 14, comma 30 del decreto-legge 31 maggio 2010, n. 78, recante «</a:t>
            </a: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Misure urgenti in materia di stabilizzazione finanziaria e di competitività economica</a:t>
            </a: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 convertito, con modificazioni, dalla </a:t>
            </a: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legge 30 luglio 2010, n. 122</a:t>
            </a: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 Art. 14 (Patto di stabilità interno ed altre disposizioni sugli enti territoriali):</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30. La regione, nelle materie di cui all'art. 117, commi terzo e quarto, della Costituzione, individua, previa concertazione con i comuni interessati nell'ambito del Consiglio delle autonomie locali, </a:t>
            </a:r>
            <a:r>
              <a:rPr lang="it-IT" b="1" dirty="0">
                <a:latin typeface="Calibri" panose="020F0502020204030204" pitchFamily="34" charset="0"/>
                <a:ea typeface="Calibri" panose="020F0502020204030204" pitchFamily="34" charset="0"/>
                <a:cs typeface="Calibri" panose="020F0502020204030204" pitchFamily="34" charset="0"/>
              </a:rPr>
              <a:t>la dimensione territoriale ottimale e omogenea per area geografica per lo svolgimento, in forma obbligatoriamente associata da parte dei comuni delle funzioni fondamentali di cui al comma 28</a:t>
            </a:r>
            <a:r>
              <a:rPr lang="it-IT" dirty="0">
                <a:latin typeface="Calibri" panose="020F0502020204030204" pitchFamily="34" charset="0"/>
                <a:ea typeface="Calibri" panose="020F0502020204030204" pitchFamily="34" charset="0"/>
                <a:cs typeface="Calibri" panose="020F0502020204030204" pitchFamily="34" charset="0"/>
              </a:rPr>
              <a:t>, secondo i principi di efficacia, economicità, di efficienza e di riduzione delle spese, secondo le forme associative previste dal comma 28. Nell'ambito della normativa regionale, i comuni avviano l'esercizio delle funzioni fondamentali in forma associata entro il termine indicato dalla stessa normativa.</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53899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4342"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CFF9E0FE-F4F4-4CFD-BEC4-341BDDAE8489}"/>
              </a:ext>
            </a:extLst>
          </p:cNvPr>
          <p:cNvSpPr/>
          <p:nvPr/>
        </p:nvSpPr>
        <p:spPr>
          <a:xfrm>
            <a:off x="1888725" y="639860"/>
            <a:ext cx="6840760" cy="968278"/>
          </a:xfrm>
          <a:prstGeom prst="rect">
            <a:avLst/>
          </a:prstGeom>
        </p:spPr>
        <p:txBody>
          <a:bodyPr wrap="square">
            <a:spAutoFit/>
          </a:bodyPr>
          <a:lstStyle/>
          <a:p>
            <a:pPr algn="just">
              <a:lnSpc>
                <a:spcPct val="107000"/>
              </a:lnSpc>
              <a:spcAft>
                <a:spcPts val="800"/>
              </a:spcAft>
            </a:pPr>
            <a:r>
              <a:rPr lang="it-IT" b="1" dirty="0">
                <a:solidFill>
                  <a:srgbClr val="404041"/>
                </a:solidFill>
                <a:latin typeface="Calibri" panose="020F0502020204030204" pitchFamily="34" charset="0"/>
                <a:ea typeface="Calibri" panose="020F0502020204030204" pitchFamily="34" charset="0"/>
                <a:cs typeface="Times New Roman" panose="02020603050405020304" pitchFamily="18" charset="0"/>
              </a:rPr>
              <a:t>Art. 11 Funzioni delle Regioni e disciplina delle funzioni delle città metropolitane e delle province in qualità di enti di area vasta nell'ambito del Servizio nazionale della protezione civile </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Rettangolo 3">
            <a:extLst>
              <a:ext uri="{FF2B5EF4-FFF2-40B4-BE49-F238E27FC236}">
                <a16:creationId xmlns:a16="http://schemas.microsoft.com/office/drawing/2014/main" id="{102A3FB4-1AB9-4E60-8D04-2F1FA8F2DD5E}"/>
              </a:ext>
            </a:extLst>
          </p:cNvPr>
          <p:cNvSpPr/>
          <p:nvPr/>
        </p:nvSpPr>
        <p:spPr>
          <a:xfrm>
            <a:off x="359532" y="1633364"/>
            <a:ext cx="8424936" cy="3441776"/>
          </a:xfrm>
          <a:prstGeom prst="rect">
            <a:avLst/>
          </a:prstGeom>
        </p:spPr>
        <p:txBody>
          <a:bodyPr wrap="square">
            <a:spAutoFit/>
          </a:bodyPr>
          <a:lstStyle/>
          <a:p>
            <a:pPr algn="just">
              <a:lnSpc>
                <a:spcPct val="107000"/>
              </a:lnSpc>
              <a:spcAft>
                <a:spcPts val="800"/>
              </a:spcAft>
            </a:pP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Le Regioni e le Province autonome di Trento e di Bolzano, nell'esercizio delle rispettive potestà legislative ed amministrative, disciplinano l'organizzazione dei sistemi di protezione civile nell'ambito dei rispettivi territori, assicurando lo svolgimento delle attività di protezione civile di cui all'articolo 2 e, in particolare: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0"/>
              </a:spcAft>
            </a:pP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a) le modalità di predisposizione ed attuazione delle attività volte alla previsione e prevenzione dei rischi, articolate come previsto all'articolo 2, commi 2, 3, 4 e 5, nonché' delle attività di cui ai commi 6 e 7 del medesimo articolo, ivi comprese le procedure finalizzate all'adozione e attuazione del </a:t>
            </a:r>
            <a:r>
              <a:rPr lang="it-IT" b="1" u="sng" dirty="0">
                <a:solidFill>
                  <a:srgbClr val="404041"/>
                </a:solidFill>
                <a:latin typeface="Calibri" panose="020F0502020204030204" pitchFamily="34" charset="0"/>
                <a:ea typeface="Calibri" panose="020F0502020204030204" pitchFamily="34" charset="0"/>
                <a:cs typeface="Calibri" panose="020F0502020204030204" pitchFamily="34" charset="0"/>
              </a:rPr>
              <a:t>piano regionale di protezione civile</a:t>
            </a: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 che prevede criteri e modalità di intervento da seguire in caso di emergenza e che individua nel rispetto dei criteri generali definiti ai sensi dell'articolo 18, comma 4, </a:t>
            </a:r>
            <a:r>
              <a:rPr lang="it-IT" b="1" u="sng" dirty="0">
                <a:solidFill>
                  <a:srgbClr val="404041"/>
                </a:solidFill>
                <a:latin typeface="Calibri" panose="020F0502020204030204" pitchFamily="34" charset="0"/>
                <a:ea typeface="Calibri" panose="020F0502020204030204" pitchFamily="34" charset="0"/>
                <a:cs typeface="Calibri" panose="020F0502020204030204" pitchFamily="34" charset="0"/>
              </a:rPr>
              <a:t>gli ambiti territoriali ottimali e connessi criteri organizzativi</a:t>
            </a: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a:t>
            </a:r>
            <a:endParaRPr lang="it-IT" sz="14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3078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5366"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4" name="Rettangolo 3">
            <a:extLst>
              <a:ext uri="{FF2B5EF4-FFF2-40B4-BE49-F238E27FC236}">
                <a16:creationId xmlns:a16="http://schemas.microsoft.com/office/drawing/2014/main" id="{2BAE553E-2DFB-4DDE-A444-0259A5ED265C}"/>
              </a:ext>
            </a:extLst>
          </p:cNvPr>
          <p:cNvSpPr/>
          <p:nvPr/>
        </p:nvSpPr>
        <p:spPr>
          <a:xfrm>
            <a:off x="1187624" y="1633364"/>
            <a:ext cx="7272808" cy="2746457"/>
          </a:xfrm>
          <a:prstGeom prst="rect">
            <a:avLst/>
          </a:prstGeom>
        </p:spPr>
        <p:txBody>
          <a:bodyPr wrap="square">
            <a:spAutoFit/>
          </a:bodyPr>
          <a:lstStyle/>
          <a:p>
            <a:pPr marL="342900" lvl="0" indent="-342900" algn="just">
              <a:lnSpc>
                <a:spcPct val="107000"/>
              </a:lnSpc>
              <a:spcAft>
                <a:spcPts val="800"/>
              </a:spcAft>
              <a:buClr>
                <a:srgbClr val="404041"/>
              </a:buClr>
              <a:buSzPct val="100000"/>
              <a:buFont typeface="+mj-lt"/>
              <a:buAutoNum type="arabicPeriod" startAt="3"/>
            </a:pP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Le Regioni, sulla base dei criteri generali fissati ai sensi dell'articolo 18, comma 4, </a:t>
            </a:r>
            <a:r>
              <a:rPr lang="it-IT" b="1" u="sng" dirty="0">
                <a:solidFill>
                  <a:srgbClr val="404041"/>
                </a:solidFill>
                <a:latin typeface="Calibri" panose="020F0502020204030204" pitchFamily="34" charset="0"/>
                <a:ea typeface="Calibri" panose="020F0502020204030204" pitchFamily="34" charset="0"/>
                <a:cs typeface="Calibri" panose="020F0502020204030204" pitchFamily="34" charset="0"/>
              </a:rPr>
              <a:t>favoriscono l'individuazione del livello ottimale di organizzazione di strutture di protezione civile a livello territoriale comunale o di ambito</a:t>
            </a: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 </a:t>
            </a:r>
            <a:r>
              <a:rPr lang="it-IT" dirty="0">
                <a:solidFill>
                  <a:srgbClr val="404041"/>
                </a:solidFill>
                <a:latin typeface="Calibri" panose="020F0502020204030204" pitchFamily="34" charset="0"/>
                <a:ea typeface="Calibri" panose="020F0502020204030204" pitchFamily="34" charset="0"/>
                <a:cs typeface="Calibri" panose="020F0502020204030204" pitchFamily="34" charset="0"/>
              </a:rPr>
              <a:t>al fine di garantire l’effettività delle funzioni di protezione civile, individuando le forme, anche aggregate, per assicurarne la continuità sull'intero territorio, in conformità a quanto previsto dall'articolo 3, comma 2, lettera b), nonché' l'organizzazione di modalità di supporto per gli interventi da porre in essere in occasione di emergenze di cui all'articolo 7, comma 1, lettera a).</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9548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ggetto 9" hidden="1"/>
          <p:cNvGraphicFramePr>
            <a:graphicFrameLocks noChangeAspect="1"/>
          </p:cNvGraphicFramePr>
          <p:nvPr>
            <p:custDataLst>
              <p:tags r:id="rId2"/>
            </p:custDataLst>
          </p:nvPr>
        </p:nvGraphicFramePr>
        <p:xfrm>
          <a:off x="1143894" y="1327"/>
          <a:ext cx="893" cy="1323"/>
        </p:xfrm>
        <a:graphic>
          <a:graphicData uri="http://schemas.openxmlformats.org/presentationml/2006/ole">
            <mc:AlternateContent xmlns:mc="http://schemas.openxmlformats.org/markup-compatibility/2006">
              <mc:Choice xmlns:v="urn:schemas-microsoft-com:vml" Requires="v">
                <p:oleObj spid="_x0000_s16389" name="Diapositiva think-cell" r:id="rId4" imgW="216" imgH="216" progId="TCLayout.ActiveDocument.1">
                  <p:embed/>
                </p:oleObj>
              </mc:Choice>
              <mc:Fallback>
                <p:oleObj name="Diapositiva think-cell" r:id="rId4" imgW="216" imgH="216" progId="TCLayout.ActiveDocument.1">
                  <p:embed/>
                  <p:pic>
                    <p:nvPicPr>
                      <p:cNvPr id="10" name="Oggetto 9" hidden="1"/>
                      <p:cNvPicPr/>
                      <p:nvPr/>
                    </p:nvPicPr>
                    <p:blipFill>
                      <a:blip r:embed="rId5"/>
                      <a:stretch>
                        <a:fillRect/>
                      </a:stretch>
                    </p:blipFill>
                    <p:spPr>
                      <a:xfrm>
                        <a:off x="1143894" y="1327"/>
                        <a:ext cx="893" cy="1323"/>
                      </a:xfrm>
                      <a:prstGeom prst="rect">
                        <a:avLst/>
                      </a:prstGeom>
                    </p:spPr>
                  </p:pic>
                </p:oleObj>
              </mc:Fallback>
            </mc:AlternateContent>
          </a:graphicData>
        </a:graphic>
      </p:graphicFrame>
      <p:pic>
        <p:nvPicPr>
          <p:cNvPr id="6" name="Immagine 5">
            <a:extLst>
              <a:ext uri="{FF2B5EF4-FFF2-40B4-BE49-F238E27FC236}">
                <a16:creationId xmlns:a16="http://schemas.microsoft.com/office/drawing/2014/main" id="{5A789E65-3AA2-49CE-BC1B-564D30EC0F41}"/>
              </a:ext>
            </a:extLst>
          </p:cNvPr>
          <p:cNvPicPr>
            <a:picLocks noChangeAspect="1"/>
          </p:cNvPicPr>
          <p:nvPr/>
        </p:nvPicPr>
        <p:blipFill>
          <a:blip r:embed="rId6"/>
          <a:stretch>
            <a:fillRect/>
          </a:stretch>
        </p:blipFill>
        <p:spPr>
          <a:xfrm>
            <a:off x="1187624" y="337220"/>
            <a:ext cx="701101" cy="701101"/>
          </a:xfrm>
          <a:prstGeom prst="rect">
            <a:avLst/>
          </a:prstGeom>
        </p:spPr>
      </p:pic>
      <p:sp>
        <p:nvSpPr>
          <p:cNvPr id="2" name="Rettangolo 1">
            <a:extLst>
              <a:ext uri="{FF2B5EF4-FFF2-40B4-BE49-F238E27FC236}">
                <a16:creationId xmlns:a16="http://schemas.microsoft.com/office/drawing/2014/main" id="{F9BD7A99-0FAA-4778-B68B-CCAF052A37D3}"/>
              </a:ext>
            </a:extLst>
          </p:cNvPr>
          <p:cNvSpPr/>
          <p:nvPr/>
        </p:nvSpPr>
        <p:spPr>
          <a:xfrm>
            <a:off x="1979712" y="481236"/>
            <a:ext cx="7848872" cy="671915"/>
          </a:xfrm>
          <a:prstGeom prst="rect">
            <a:avLst/>
          </a:prstGeom>
        </p:spPr>
        <p:txBody>
          <a:bodyPr wrap="square">
            <a:spAutoFit/>
          </a:bodyPr>
          <a:lstStyle/>
          <a:p>
            <a:pPr>
              <a:lnSpc>
                <a:spcPct val="107000"/>
              </a:lnSpc>
              <a:spcAft>
                <a:spcPts val="800"/>
              </a:spcAft>
            </a:pPr>
            <a:r>
              <a:rPr lang="it-IT" b="1" dirty="0">
                <a:solidFill>
                  <a:srgbClr val="404041"/>
                </a:solidFill>
                <a:latin typeface="Calibri" panose="020F0502020204030204" pitchFamily="34" charset="0"/>
                <a:ea typeface="Calibri" panose="020F0502020204030204" pitchFamily="34" charset="0"/>
                <a:cs typeface="Times New Roman" panose="02020603050405020304" pitchFamily="18" charset="0"/>
              </a:rPr>
              <a:t>Art. 18</a:t>
            </a:r>
            <a:b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br>
            <a:r>
              <a:rPr lang="it-IT" b="1" dirty="0">
                <a:solidFill>
                  <a:srgbClr val="404041"/>
                </a:solidFill>
                <a:latin typeface="Calibri" panose="020F0502020204030204" pitchFamily="34" charset="0"/>
                <a:ea typeface="Calibri" panose="020F0502020204030204" pitchFamily="34" charset="0"/>
                <a:cs typeface="Calibri" panose="020F0502020204030204" pitchFamily="34" charset="0"/>
              </a:rPr>
              <a:t>Pianificazione di protezione civile </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ttangolo 2">
            <a:extLst>
              <a:ext uri="{FF2B5EF4-FFF2-40B4-BE49-F238E27FC236}">
                <a16:creationId xmlns:a16="http://schemas.microsoft.com/office/drawing/2014/main" id="{BD110142-8F9C-4DA0-8F6F-4825CC99B497}"/>
              </a:ext>
            </a:extLst>
          </p:cNvPr>
          <p:cNvSpPr/>
          <p:nvPr/>
        </p:nvSpPr>
        <p:spPr>
          <a:xfrm>
            <a:off x="395536" y="1153151"/>
            <a:ext cx="8640960" cy="3145413"/>
          </a:xfrm>
          <a:prstGeom prst="rect">
            <a:avLst/>
          </a:prstGeom>
        </p:spPr>
        <p:txBody>
          <a:bodyPr wrap="square">
            <a:spAutoFit/>
          </a:bodyPr>
          <a:lstStyle/>
          <a:p>
            <a:pPr>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La pianificazione di protezione civile ai diversi livelli territoriali è l’attività di prevenzione non strutturale, basata sulle attività di previsione e, in particolare, di identificazione degli scenari di cui all'articolo 2, comma 2, finalizzata: </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pPr>
            <a:r>
              <a:rPr lang="it-IT" dirty="0">
                <a:latin typeface="Calibri" panose="020F0502020204030204" pitchFamily="34" charset="0"/>
                <a:ea typeface="Calibri" panose="020F0502020204030204" pitchFamily="34" charset="0"/>
                <a:cs typeface="Calibri" panose="020F0502020204030204" pitchFamily="34" charset="0"/>
              </a:rPr>
              <a:t>a) alla definizione delle strategie operative e del modello di intervento contenente l'organizzazione delle strutture per lo svolgimento, in forma coordinata, delle attività di protezione civile e della risposta operativa per la gestione degli eventi calamitosi previsti o in atto, garantendo l’effettività delle funzioni da svolgere con particolare riguardo alle persone in condizioni di fragilità sociale e con disabilità, in relazione agli </a:t>
            </a:r>
            <a:r>
              <a:rPr lang="it-IT" b="1" u="sng" dirty="0">
                <a:latin typeface="Calibri" panose="020F0502020204030204" pitchFamily="34" charset="0"/>
                <a:ea typeface="Calibri" panose="020F0502020204030204" pitchFamily="34" charset="0"/>
                <a:cs typeface="Calibri" panose="020F0502020204030204" pitchFamily="34" charset="0"/>
              </a:rPr>
              <a:t>ambiti ottimali</a:t>
            </a:r>
            <a:r>
              <a:rPr lang="it-IT" b="1" dirty="0">
                <a:latin typeface="Calibri" panose="020F0502020204030204" pitchFamily="34" charset="0"/>
                <a:ea typeface="Calibri" panose="020F0502020204030204" pitchFamily="34" charset="0"/>
                <a:cs typeface="Calibri" panose="020F0502020204030204" pitchFamily="34" charset="0"/>
              </a:rPr>
              <a:t> </a:t>
            </a:r>
            <a:r>
              <a:rPr lang="it-IT" dirty="0">
                <a:latin typeface="Calibri" panose="020F0502020204030204" pitchFamily="34" charset="0"/>
                <a:ea typeface="Calibri" panose="020F0502020204030204" pitchFamily="34" charset="0"/>
                <a:cs typeface="Calibri" panose="020F0502020204030204" pitchFamily="34" charset="0"/>
              </a:rPr>
              <a:t>di cui all'articolo 11, comma 3, definiti su base provinciale e comunale, quest'ultimo anche in forma aggregata;</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ttangolo 6">
            <a:extLst>
              <a:ext uri="{FF2B5EF4-FFF2-40B4-BE49-F238E27FC236}">
                <a16:creationId xmlns:a16="http://schemas.microsoft.com/office/drawing/2014/main" id="{EF0C051B-82C6-4E75-A571-26AE62A8F6AD}"/>
              </a:ext>
            </a:extLst>
          </p:cNvPr>
          <p:cNvSpPr/>
          <p:nvPr/>
        </p:nvSpPr>
        <p:spPr>
          <a:xfrm>
            <a:off x="899592" y="4298564"/>
            <a:ext cx="7848872" cy="1200329"/>
          </a:xfrm>
          <a:prstGeom prst="rect">
            <a:avLst/>
          </a:prstGeom>
        </p:spPr>
        <p:txBody>
          <a:bodyPr wrap="square">
            <a:spAutoFit/>
          </a:bodyPr>
          <a:lstStyle/>
          <a:p>
            <a:pPr algn="just"/>
            <a:r>
              <a:rPr lang="it-IT" b="1" dirty="0">
                <a:solidFill>
                  <a:srgbClr val="404041"/>
                </a:solidFill>
                <a:latin typeface="Calibri" panose="020F0502020204030204" pitchFamily="34" charset="0"/>
                <a:ea typeface="Calibri" panose="020F0502020204030204" pitchFamily="34" charset="0"/>
              </a:rPr>
              <a:t>I piani e i programmi di gestione e tutela e risanamento del territorio e gli altri ambiti di pianificazione strategica territoriale devono essere coordinati con i piani di protezione civile al fine di assicurarne la coerenza con gli scenari di rischio e le strategie operative ivi contenuti</a:t>
            </a:r>
            <a:endParaRPr lang="it-IT" b="1" dirty="0"/>
          </a:p>
        </p:txBody>
      </p:sp>
    </p:spTree>
    <p:extLst>
      <p:ext uri="{BB962C8B-B14F-4D97-AF65-F5344CB8AC3E}">
        <p14:creationId xmlns:p14="http://schemas.microsoft.com/office/powerpoint/2010/main" val="2502084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1893</TotalTime>
  <Words>1538</Words>
  <Application>Microsoft Office PowerPoint</Application>
  <PresentationFormat>Presentazione su schermo (16:10)</PresentationFormat>
  <Paragraphs>75</Paragraphs>
  <Slides>23</Slides>
  <Notes>0</Notes>
  <HiddenSlides>0</HiddenSlides>
  <MMClips>0</MMClips>
  <ScaleCrop>false</ScaleCrop>
  <HeadingPairs>
    <vt:vector size="8" baseType="variant">
      <vt:variant>
        <vt:lpstr>Caratteri utilizzati</vt:lpstr>
      </vt:variant>
      <vt:variant>
        <vt:i4>5</vt:i4>
      </vt:variant>
      <vt:variant>
        <vt:lpstr>Tema</vt:lpstr>
      </vt:variant>
      <vt:variant>
        <vt:i4>1</vt:i4>
      </vt:variant>
      <vt:variant>
        <vt:lpstr>Server OLE incorporati</vt:lpstr>
      </vt:variant>
      <vt:variant>
        <vt:i4>1</vt:i4>
      </vt:variant>
      <vt:variant>
        <vt:lpstr>Titoli diapositive</vt:lpstr>
      </vt:variant>
      <vt:variant>
        <vt:i4>23</vt:i4>
      </vt:variant>
    </vt:vector>
  </HeadingPairs>
  <TitlesOfParts>
    <vt:vector size="30" baseType="lpstr">
      <vt:lpstr>Arial</vt:lpstr>
      <vt:lpstr>Calibri</vt:lpstr>
      <vt:lpstr>Segoe UI</vt:lpstr>
      <vt:lpstr>Times New Roman</vt:lpstr>
      <vt:lpstr>Wingdings</vt:lpstr>
      <vt:lpstr>Office Theme</vt:lpstr>
      <vt:lpstr>Diapositiva think-cell</vt:lpstr>
      <vt:lpstr>Presentazione standard di PowerPoint</vt:lpstr>
      <vt:lpstr>Presentazione standard di PowerPoint</vt:lpstr>
      <vt:lpstr>Le fasi del progetto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Contesti Territoriali</dc:title>
  <dc:creator>federico</dc:creator>
  <cp:keywords>DPC - CNR IGAG</cp:keywords>
  <cp:lastModifiedBy>Guido Loperte</cp:lastModifiedBy>
  <cp:revision>148</cp:revision>
  <cp:lastPrinted>2019-11-22T16:12:22Z</cp:lastPrinted>
  <dcterms:created xsi:type="dcterms:W3CDTF">2017-12-29T14:52:00Z</dcterms:created>
  <dcterms:modified xsi:type="dcterms:W3CDTF">2019-12-04T17:34:20Z</dcterms:modified>
  <dc:language>it-IT</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2</vt:i4>
  </property>
  <property fmtid="{D5CDD505-2E9C-101B-9397-08002B2CF9AE}" pid="8" name="PresentationFormat">
    <vt:lpwstr>Presentazione su schermo (16:10)</vt:lpwstr>
  </property>
  <property fmtid="{D5CDD505-2E9C-101B-9397-08002B2CF9AE}" pid="9" name="ScaleCrop">
    <vt:bool>false</vt:bool>
  </property>
  <property fmtid="{D5CDD505-2E9C-101B-9397-08002B2CF9AE}" pid="10" name="ShareDoc">
    <vt:bool>false</vt:bool>
  </property>
  <property fmtid="{D5CDD505-2E9C-101B-9397-08002B2CF9AE}" pid="11" name="Slides">
    <vt:i4>27</vt:i4>
  </property>
</Properties>
</file>