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60" r:id="rId1"/>
  </p:sldMasterIdLst>
  <p:notesMasterIdLst>
    <p:notesMasterId r:id="rId49"/>
  </p:notesMasterIdLst>
  <p:sldIdLst>
    <p:sldId id="406" r:id="rId2"/>
    <p:sldId id="612" r:id="rId3"/>
    <p:sldId id="613" r:id="rId4"/>
    <p:sldId id="607" r:id="rId5"/>
    <p:sldId id="614" r:id="rId6"/>
    <p:sldId id="615" r:id="rId7"/>
    <p:sldId id="636" r:id="rId8"/>
    <p:sldId id="563" r:id="rId9"/>
    <p:sldId id="627" r:id="rId10"/>
    <p:sldId id="628" r:id="rId11"/>
    <p:sldId id="558" r:id="rId12"/>
    <p:sldId id="637" r:id="rId13"/>
    <p:sldId id="622" r:id="rId14"/>
    <p:sldId id="633" r:id="rId15"/>
    <p:sldId id="617" r:id="rId16"/>
    <p:sldId id="618" r:id="rId17"/>
    <p:sldId id="619" r:id="rId18"/>
    <p:sldId id="616" r:id="rId19"/>
    <p:sldId id="620" r:id="rId20"/>
    <p:sldId id="601" r:id="rId21"/>
    <p:sldId id="599" r:id="rId22"/>
    <p:sldId id="624" r:id="rId23"/>
    <p:sldId id="631" r:id="rId24"/>
    <p:sldId id="567" r:id="rId25"/>
    <p:sldId id="568" r:id="rId26"/>
    <p:sldId id="634" r:id="rId27"/>
    <p:sldId id="611" r:id="rId28"/>
    <p:sldId id="610" r:id="rId29"/>
    <p:sldId id="595" r:id="rId30"/>
    <p:sldId id="596" r:id="rId31"/>
    <p:sldId id="597" r:id="rId32"/>
    <p:sldId id="580" r:id="rId33"/>
    <p:sldId id="621" r:id="rId34"/>
    <p:sldId id="585" r:id="rId35"/>
    <p:sldId id="586" r:id="rId36"/>
    <p:sldId id="587" r:id="rId37"/>
    <p:sldId id="588" r:id="rId38"/>
    <p:sldId id="589" r:id="rId39"/>
    <p:sldId id="590" r:id="rId40"/>
    <p:sldId id="591" r:id="rId41"/>
    <p:sldId id="592" r:id="rId42"/>
    <p:sldId id="593" r:id="rId43"/>
    <p:sldId id="632" r:id="rId44"/>
    <p:sldId id="626" r:id="rId45"/>
    <p:sldId id="630" r:id="rId46"/>
    <p:sldId id="629" r:id="rId47"/>
    <p:sldId id="408" r:id="rId48"/>
  </p:sldIdLst>
  <p:sldSz cx="9144000" cy="5715000" type="screen16x1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326886"/>
    <a:srgbClr val="FFAB57"/>
    <a:srgbClr val="E4E4E4"/>
    <a:srgbClr val="0000FF"/>
    <a:srgbClr val="DA6D00"/>
    <a:srgbClr val="A7C610"/>
    <a:srgbClr val="C00000"/>
    <a:srgbClr val="003466"/>
    <a:srgbClr val="9537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5" autoAdjust="0"/>
    <p:restoredTop sz="93605" autoAdjust="0"/>
  </p:normalViewPr>
  <p:slideViewPr>
    <p:cSldViewPr>
      <p:cViewPr>
        <p:scale>
          <a:sx n="75" d="100"/>
          <a:sy n="75" d="100"/>
        </p:scale>
        <p:origin x="394" y="3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224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770AB-DC4A-4C1E-B256-043318E0E1E0}" type="datetimeFigureOut">
              <a:rPr lang="it-IT" smtClean="0"/>
              <a:pPr/>
              <a:t>10/12/2019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9B4E0-0FFE-4BE1-871E-B2607001D80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0837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2810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39962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7508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43391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3983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1763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8410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6954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 anni </a:t>
            </a:r>
            <a:r>
              <a:rPr lang="it-IT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</a:t>
            </a:r>
            <a:endParaRPr lang="it-IT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3045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 anni </a:t>
            </a:r>
            <a:r>
              <a:rPr lang="it-IT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</a:t>
            </a:r>
            <a:endParaRPr lang="it-IT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5076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9788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4474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0530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9B4E0-0FFE-4BE1-871E-B2607001D803}" type="slidenum">
              <a:rPr lang="it-IT" smtClean="0"/>
              <a:pPr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00312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9272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56665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423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no1 con foto"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ggetto 6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192" y="1324"/>
          <a:ext cx="1190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2" y="1324"/>
                        <a:ext cx="1190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85750" y="304271"/>
            <a:ext cx="7389159" cy="1104636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it-IT" dirty="0"/>
              <a:t>Fare clic per modificare il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686050" y="1521354"/>
            <a:ext cx="4988859" cy="3626115"/>
          </a:xfrm>
        </p:spPr>
        <p:txBody>
          <a:bodyPr/>
          <a:lstStyle>
            <a:lvl1pPr>
              <a:buClr>
                <a:schemeClr val="accent6">
                  <a:lumMod val="75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buClr>
                <a:schemeClr val="accent6"/>
              </a:buCl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buClr>
                <a:schemeClr val="accent6">
                  <a:lumMod val="60000"/>
                  <a:lumOff val="40000"/>
                </a:schemeClr>
              </a:buCl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806824" y="5296959"/>
            <a:ext cx="1080000" cy="304271"/>
          </a:xfrm>
          <a:prstGeom prst="rect">
            <a:avLst/>
          </a:prstGeom>
        </p:spPr>
        <p:txBody>
          <a:bodyPr lIns="71323" tIns="35662" rIns="71323" bIns="35662"/>
          <a:lstStyle/>
          <a:p>
            <a:fld id="{94EF1AAB-C55E-42AC-8975-517CA5C92E76}" type="datetime1">
              <a:rPr lang="it-IT" smtClean="0"/>
              <a:t>10/12/2019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1890000" y="5296959"/>
            <a:ext cx="2700000" cy="304271"/>
          </a:xfrm>
          <a:prstGeom prst="rect">
            <a:avLst/>
          </a:prstGeom>
        </p:spPr>
        <p:txBody>
          <a:bodyPr lIns="71323" tIns="35662" rIns="71323" bIns="35662"/>
          <a:lstStyle>
            <a:lvl1pPr algn="l">
              <a:defRPr/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285751" y="5296959"/>
            <a:ext cx="410135" cy="304271"/>
          </a:xfrm>
          <a:prstGeom prst="rect">
            <a:avLst/>
          </a:prstGeom>
        </p:spPr>
        <p:txBody>
          <a:bodyPr lIns="71323" tIns="35662" rIns="71323" bIns="35662"/>
          <a:lstStyle>
            <a:lvl1pPr algn="l">
              <a:defRPr/>
            </a:lvl1pPr>
          </a:lstStyle>
          <a:p>
            <a:fld id="{DC0C9B62-BECD-4D16-B977-8FD23BD5614F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0" name="Segnaposto immagine 9"/>
          <p:cNvSpPr>
            <a:spLocks noGrp="1"/>
          </p:cNvSpPr>
          <p:nvPr>
            <p:ph type="pic" sz="quarter" idx="13"/>
          </p:nvPr>
        </p:nvSpPr>
        <p:spPr>
          <a:xfrm>
            <a:off x="285750" y="1521354"/>
            <a:ext cx="2245519" cy="362611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8719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  <p:pic>
        <p:nvPicPr>
          <p:cNvPr id="8" name="Immagine 9" descr="SLIDE_PPT_800x60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MARCHIO_DPC.eps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072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221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1D3F6FBA-12D5-4839-B8BE-FF71D977FA3E}" type="datetimeFigureOut">
              <a:rPr lang="it-IT" smtClean="0"/>
              <a:pPr/>
              <a:t>10/12/2019</a:t>
            </a:fld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>
            <a:lvl1pPr>
              <a:defRPr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F63DC9A4-802C-4D91-9638-ACC089C5C799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8437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147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lnSpc>
                <a:spcPts val="3000"/>
              </a:lnSpc>
              <a:defRPr sz="280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3121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61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7359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1D3F6FBA-12D5-4839-B8BE-FF71D977FA3E}" type="datetimeFigureOut">
              <a:rPr lang="it-IT" smtClean="0"/>
              <a:t>10/12/2019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/>
          <a:lstStyle/>
          <a:p>
            <a:fld id="{F63DC9A4-802C-4D91-9638-ACC089C5C79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3972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9" descr="SLIDE_PPT_800x6002.jp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1115616" y="265212"/>
            <a:ext cx="561662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dirty="0"/>
              <a:t>Fare clic per modificare </a:t>
            </a:r>
            <a:br>
              <a:rPr lang="it-IT" dirty="0"/>
            </a:br>
            <a:r>
              <a:rPr lang="it-IT" dirty="0"/>
              <a:t>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51520" y="1333500"/>
            <a:ext cx="8640960" cy="3771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pic>
        <p:nvPicPr>
          <p:cNvPr id="8" name="Immagine 7" descr="MARCHIO_DPC.eps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51520" y="388392"/>
            <a:ext cx="7620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0543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800" b="1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Segoe UI" panose="020B0502040204020203" pitchFamily="34" charset="0"/>
          <a:ea typeface="Segoe UI" panose="020B0502040204020203" pitchFamily="34" charset="0"/>
          <a:cs typeface="Segoe UI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0.png"/><Relationship Id="rId4" Type="http://schemas.openxmlformats.org/officeDocument/2006/relationships/image" Target="../media/image5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emf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4.jpeg"/><Relationship Id="rId5" Type="http://schemas.openxmlformats.org/officeDocument/2006/relationships/image" Target="../media/image18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4.png"/><Relationship Id="rId4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7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7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8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7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8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6" descr="SLIDE_PPT_800x6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7" descr="MARCHIO_DPC.eps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654313"/>
            <a:ext cx="930597" cy="729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Risultati immagini per PON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37829" y="1530513"/>
            <a:ext cx="2260800" cy="89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isultati immagini per agenzia coesione territoriale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7829" y="769268"/>
            <a:ext cx="2260800" cy="66234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4" name="Immagine 13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8110" y="192817"/>
            <a:ext cx="2260238" cy="48115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255825" y="3289548"/>
            <a:ext cx="845834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civile: verso una </a:t>
            </a:r>
            <a:r>
              <a:rPr lang="it-IT" sz="2800" b="1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più forte</a:t>
            </a:r>
          </a:p>
          <a:p>
            <a:r>
              <a:rPr lang="it-IT" sz="28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 la riduzione del rischio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251520" y="4526458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Rischio sismico: caratterizzazione dei Contesti </a:t>
            </a:r>
            <a:r>
              <a:rPr lang="it-IT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</a:t>
            </a:r>
            <a:r>
              <a:rPr lang="it-IT" b="1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erritoriali, pericolosità, valutazione dell’operatività; vulnerabilità, esposizione e rischio sismico </a:t>
            </a:r>
            <a:endParaRPr lang="it-IT" b="1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0" name="Gruppo 9"/>
          <p:cNvGrpSpPr/>
          <p:nvPr/>
        </p:nvGrpSpPr>
        <p:grpSpPr>
          <a:xfrm>
            <a:off x="7452320" y="4654313"/>
            <a:ext cx="1547664" cy="680519"/>
            <a:chOff x="5508104" y="861344"/>
            <a:chExt cx="2232248" cy="1157972"/>
          </a:xfrm>
        </p:grpSpPr>
        <p:pic>
          <p:nvPicPr>
            <p:cNvPr id="16" name="Immagine 15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512"/>
            <a:stretch/>
          </p:blipFill>
          <p:spPr>
            <a:xfrm>
              <a:off x="5508104" y="861344"/>
              <a:ext cx="2232248" cy="713173"/>
            </a:xfrm>
            <a:prstGeom prst="rect">
              <a:avLst/>
            </a:prstGeom>
          </p:spPr>
        </p:pic>
        <p:pic>
          <p:nvPicPr>
            <p:cNvPr id="17" name="Immagine 1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36"/>
            <a:stretch/>
          </p:blipFill>
          <p:spPr>
            <a:xfrm>
              <a:off x="5508104" y="1676275"/>
              <a:ext cx="2232248" cy="3430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098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49" y="625252"/>
            <a:ext cx="7724301" cy="191431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4178675"/>
            <a:ext cx="1627773" cy="153632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5776" y="625252"/>
            <a:ext cx="6718374" cy="5035732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824" y="2929508"/>
            <a:ext cx="2255716" cy="1798476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72000" y="3073524"/>
            <a:ext cx="1030313" cy="963251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46000" y="1296000"/>
            <a:ext cx="1054699" cy="963251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</a:t>
            </a:r>
            <a:r>
              <a:rPr lang="it-IT" dirty="0" smtClean="0"/>
              <a:t>percorso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3721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/>
          <p:nvPr/>
        </p:nvGrpSpPr>
        <p:grpSpPr>
          <a:xfrm>
            <a:off x="29531" y="1057300"/>
            <a:ext cx="3774890" cy="4032448"/>
            <a:chOff x="23762" y="841277"/>
            <a:chExt cx="3975249" cy="4246486"/>
          </a:xfrm>
        </p:grpSpPr>
        <p:pic>
          <p:nvPicPr>
            <p:cNvPr id="37" name="Picture 3" descr="CR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53" r="3617"/>
            <a:stretch/>
          </p:blipFill>
          <p:spPr>
            <a:xfrm>
              <a:off x="68448" y="934115"/>
              <a:ext cx="3639452" cy="4153648"/>
            </a:xfrm>
            <a:prstGeom prst="rect">
              <a:avLst/>
            </a:prstGeom>
          </p:spPr>
        </p:pic>
        <p:sp>
          <p:nvSpPr>
            <p:cNvPr id="2" name="Rettangolo 1"/>
            <p:cNvSpPr/>
            <p:nvPr/>
          </p:nvSpPr>
          <p:spPr>
            <a:xfrm>
              <a:off x="2123726" y="841277"/>
              <a:ext cx="648071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8" name="Rettangolo 37"/>
            <p:cNvSpPr/>
            <p:nvPr/>
          </p:nvSpPr>
          <p:spPr>
            <a:xfrm>
              <a:off x="2483765" y="4168227"/>
              <a:ext cx="504055" cy="91953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9" name="Rettangolo 38"/>
            <p:cNvSpPr/>
            <p:nvPr/>
          </p:nvSpPr>
          <p:spPr>
            <a:xfrm>
              <a:off x="594999" y="4729713"/>
              <a:ext cx="648071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0" name="Rettangolo 39"/>
            <p:cNvSpPr/>
            <p:nvPr/>
          </p:nvSpPr>
          <p:spPr>
            <a:xfrm>
              <a:off x="48667" y="4168227"/>
              <a:ext cx="648071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1" name="Rettangolo 40"/>
            <p:cNvSpPr/>
            <p:nvPr/>
          </p:nvSpPr>
          <p:spPr>
            <a:xfrm>
              <a:off x="23762" y="1287907"/>
              <a:ext cx="443781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2" name="Rettangolo 41"/>
            <p:cNvSpPr/>
            <p:nvPr/>
          </p:nvSpPr>
          <p:spPr>
            <a:xfrm>
              <a:off x="3347862" y="3005609"/>
              <a:ext cx="404726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9" name="Rettangolo 48"/>
            <p:cNvSpPr/>
            <p:nvPr/>
          </p:nvSpPr>
          <p:spPr>
            <a:xfrm>
              <a:off x="3594285" y="1241687"/>
              <a:ext cx="404726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51" name="Gruppo 50"/>
          <p:cNvGrpSpPr/>
          <p:nvPr/>
        </p:nvGrpSpPr>
        <p:grpSpPr>
          <a:xfrm>
            <a:off x="3233013" y="1989020"/>
            <a:ext cx="3355211" cy="3624890"/>
            <a:chOff x="3180323" y="1584383"/>
            <a:chExt cx="3355211" cy="3624890"/>
          </a:xfrm>
        </p:grpSpPr>
        <p:grpSp>
          <p:nvGrpSpPr>
            <p:cNvPr id="6" name="Gruppo 5"/>
            <p:cNvGrpSpPr/>
            <p:nvPr/>
          </p:nvGrpSpPr>
          <p:grpSpPr>
            <a:xfrm>
              <a:off x="3187331" y="1584383"/>
              <a:ext cx="3348203" cy="3624890"/>
              <a:chOff x="3733690" y="1717373"/>
              <a:chExt cx="2904735" cy="3144774"/>
            </a:xfrm>
          </p:grpSpPr>
          <p:pic>
            <p:nvPicPr>
              <p:cNvPr id="32" name="Picture 2" descr="CT_Potenza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127"/>
              <a:stretch/>
            </p:blipFill>
            <p:spPr>
              <a:xfrm>
                <a:off x="3799549" y="2125843"/>
                <a:ext cx="2838876" cy="2736304"/>
              </a:xfrm>
              <a:prstGeom prst="rect">
                <a:avLst/>
              </a:prstGeom>
            </p:spPr>
          </p:pic>
          <p:sp>
            <p:nvSpPr>
              <p:cNvPr id="35" name="CasellaDiTesto 34"/>
              <p:cNvSpPr txBox="1"/>
              <p:nvPr/>
            </p:nvSpPr>
            <p:spPr>
              <a:xfrm>
                <a:off x="4364884" y="1717373"/>
                <a:ext cx="1008111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it-IT" sz="1400" b="1" dirty="0" smtClean="0">
                    <a:latin typeface="Segoe UI" panose="020B0502040204020203" pitchFamily="34" charset="0"/>
                    <a:cs typeface="Segoe UI" panose="020B0502040204020203" pitchFamily="34" charset="0"/>
                  </a:rPr>
                  <a:t>Potenza</a:t>
                </a:r>
                <a:endParaRPr lang="it-IT" sz="1400" b="1" dirty="0"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43" name="Rettangolo 42"/>
              <p:cNvSpPr/>
              <p:nvPr/>
            </p:nvSpPr>
            <p:spPr>
              <a:xfrm>
                <a:off x="3733690" y="4276074"/>
                <a:ext cx="694294" cy="51447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sp>
          <p:nvSpPr>
            <p:cNvPr id="45" name="Rettangolo 44"/>
            <p:cNvSpPr/>
            <p:nvPr/>
          </p:nvSpPr>
          <p:spPr>
            <a:xfrm>
              <a:off x="6130808" y="1894106"/>
              <a:ext cx="404726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Rettangolo 49"/>
            <p:cNvSpPr/>
            <p:nvPr/>
          </p:nvSpPr>
          <p:spPr>
            <a:xfrm>
              <a:off x="3180323" y="1935977"/>
              <a:ext cx="588020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9" name="Gruppo 8"/>
          <p:cNvGrpSpPr/>
          <p:nvPr/>
        </p:nvGrpSpPr>
        <p:grpSpPr>
          <a:xfrm>
            <a:off x="6429145" y="1057300"/>
            <a:ext cx="2623208" cy="3753218"/>
            <a:chOff x="6429145" y="1832783"/>
            <a:chExt cx="2623208" cy="3753218"/>
          </a:xfrm>
        </p:grpSpPr>
        <p:sp>
          <p:nvSpPr>
            <p:cNvPr id="23" name="Rettangolo 22"/>
            <p:cNvSpPr/>
            <p:nvPr/>
          </p:nvSpPr>
          <p:spPr>
            <a:xfrm>
              <a:off x="8100392" y="5303782"/>
              <a:ext cx="576064" cy="2822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/>
                <a:t> </a:t>
              </a:r>
            </a:p>
          </p:txBody>
        </p:sp>
        <p:sp>
          <p:nvSpPr>
            <p:cNvPr id="34" name="Rettangolo 33"/>
            <p:cNvSpPr/>
            <p:nvPr/>
          </p:nvSpPr>
          <p:spPr>
            <a:xfrm>
              <a:off x="7416320" y="1832783"/>
              <a:ext cx="576064" cy="28221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 </a:t>
              </a:r>
              <a:endParaRPr lang="it-IT" dirty="0"/>
            </a:p>
          </p:txBody>
        </p:sp>
        <p:sp>
          <p:nvSpPr>
            <p:cNvPr id="36" name="CasellaDiTesto 35"/>
            <p:cNvSpPr txBox="1"/>
            <p:nvPr/>
          </p:nvSpPr>
          <p:spPr>
            <a:xfrm>
              <a:off x="6948264" y="2010658"/>
              <a:ext cx="141473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it-IT" sz="1400" b="1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Matera</a:t>
              </a:r>
              <a:endParaRPr lang="it-IT" sz="14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6" name="Rettangolo 45"/>
            <p:cNvSpPr/>
            <p:nvPr/>
          </p:nvSpPr>
          <p:spPr>
            <a:xfrm>
              <a:off x="7011594" y="2318435"/>
              <a:ext cx="404726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8647627" y="3579570"/>
              <a:ext cx="404726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8" name="Rettangolo 47"/>
            <p:cNvSpPr/>
            <p:nvPr/>
          </p:nvSpPr>
          <p:spPr>
            <a:xfrm>
              <a:off x="7898029" y="4918012"/>
              <a:ext cx="404726" cy="358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1" name="Picture 1" descr="CT_Matera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674"/>
            <a:stretch/>
          </p:blipFill>
          <p:spPr>
            <a:xfrm>
              <a:off x="6429145" y="2599324"/>
              <a:ext cx="2607351" cy="2527423"/>
            </a:xfrm>
            <a:prstGeom prst="rect">
              <a:avLst/>
            </a:prstGeom>
          </p:spPr>
        </p:pic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I Contesti Territoriali (CT) della</a:t>
            </a:r>
            <a:br>
              <a:rPr lang="it-IT" dirty="0" smtClean="0"/>
            </a:br>
            <a:r>
              <a:rPr lang="it-IT" dirty="0" smtClean="0"/>
              <a:t>Regione Basilicata</a:t>
            </a:r>
            <a:endParaRPr lang="it-IT" dirty="0"/>
          </a:p>
        </p:txBody>
      </p:sp>
      <p:pic>
        <p:nvPicPr>
          <p:cNvPr id="29" name="Immagine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29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7416320" y="15797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0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54" r="21552"/>
          <a:stretch/>
        </p:blipFill>
        <p:spPr>
          <a:xfrm>
            <a:off x="985693" y="2694320"/>
            <a:ext cx="2564101" cy="2191068"/>
          </a:xfrm>
          <a:prstGeom prst="rect">
            <a:avLst/>
          </a:prstGeom>
        </p:spPr>
      </p:pic>
      <p:pic>
        <p:nvPicPr>
          <p:cNvPr id="11" name="Picture 3" descr="Macintosh HD:Users:corafontana:Documents:documenti:CNR:PON 2019:Progetto Bas:jpg:Iso copy.jpg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56"/>
          <a:stretch/>
        </p:blipFill>
        <p:spPr bwMode="auto">
          <a:xfrm>
            <a:off x="4248472" y="1612804"/>
            <a:ext cx="4860032" cy="398031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ustomShape 13"/>
          <p:cNvSpPr/>
          <p:nvPr/>
        </p:nvSpPr>
        <p:spPr>
          <a:xfrm>
            <a:off x="107504" y="1698649"/>
            <a:ext cx="4320480" cy="10815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60">
              <a:lnSpc>
                <a:spcPct val="100000"/>
              </a:lnSpc>
              <a:buClr>
                <a:srgbClr val="000000"/>
              </a:buClr>
            </a:pPr>
            <a:endParaRPr lang="it-IT" sz="1400" b="0" strike="noStrike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lvl="1" indent="-2854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it-IT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egoe UI"/>
                <a:ea typeface="Segoe UI"/>
              </a:rPr>
              <a:t>Tempo </a:t>
            </a:r>
            <a:r>
              <a:rPr lang="it-IT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egoe UI"/>
                <a:ea typeface="Segoe UI"/>
              </a:rPr>
              <a:t>di percorrenza </a:t>
            </a:r>
            <a:r>
              <a:rPr lang="it-IT" sz="1400" b="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egoe UI"/>
                <a:ea typeface="Segoe UI"/>
              </a:rPr>
              <a:t>dal Comune di Riferimento non </a:t>
            </a:r>
            <a:r>
              <a:rPr lang="it-IT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egoe UI"/>
                <a:ea typeface="Segoe UI"/>
              </a:rPr>
              <a:t>superiore a 45 minuti </a:t>
            </a:r>
            <a:endParaRPr lang="it-IT" sz="14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r>
              <a:rPr lang="it-IT" sz="1200" b="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egoe UI"/>
                <a:ea typeface="Segoe UI"/>
              </a:rPr>
              <a:t>in coerenza con la Direttiva DPC n. 1099 del 31.03.2015 </a:t>
            </a:r>
            <a:endParaRPr lang="it-IT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Rettangolo 1"/>
          <p:cNvSpPr/>
          <p:nvPr/>
        </p:nvSpPr>
        <p:spPr>
          <a:xfrm>
            <a:off x="431539" y="4926568"/>
            <a:ext cx="367240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it-IT" sz="14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Il 97% della popolazione è raggiungibile entro 45 minuti</a:t>
            </a:r>
            <a:endParaRPr lang="it-IT" sz="14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208707" y="1345332"/>
            <a:ext cx="3831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b="1" dirty="0" smtClean="0">
                <a:solidFill>
                  <a:schemeClr val="accent1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Raggiungibilità della popolazione</a:t>
            </a:r>
            <a:endParaRPr lang="it-IT" dirty="0">
              <a:solidFill>
                <a:schemeClr val="accent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1" name="Immagin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I Contesti Territoriali (CT) della</a:t>
            </a:r>
            <a:br>
              <a:rPr lang="it-IT" dirty="0" smtClean="0"/>
            </a:br>
            <a:r>
              <a:rPr lang="it-IT" dirty="0" smtClean="0"/>
              <a:t>Regione Basilicata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5850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tangolo 31"/>
          <p:cNvSpPr/>
          <p:nvPr/>
        </p:nvSpPr>
        <p:spPr>
          <a:xfrm>
            <a:off x="143511" y="1132070"/>
            <a:ext cx="6732745" cy="41982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896" indent="-342896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sz="16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Sistema strutturale di gestione delle emergenze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Insieme dei principali elementi fisici del sistema di gestione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emergenze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definiti nel piano di protezione civile di un Comune.</a:t>
            </a:r>
          </a:p>
          <a:p>
            <a:pPr marL="342896" indent="-342896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it-IT" sz="16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Analisi della Condizione Limite per l’Emergenza (CLE)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: Individuazione, a partire dai piani di protezione civile comunale, degli elementi strategici per la gestione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emergenze</a:t>
            </a:r>
            <a:r>
              <a:rPr lang="it-IT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edifici strategici (ES1 coordinamento degli interventi, ES2 soccorso sanitario, ES3 intervento operativo), aree per l’emergenza (AE ricovero/ammassamento), infrastrutture di accessibilità e connessione (AC), aggregati e unità strutturali interferenti (AS, US).</a:t>
            </a:r>
          </a:p>
          <a:p>
            <a:pPr marL="342896" indent="-342896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sz="16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Analisi della Condizione Limite per l’Emergenza (CLE) di un Contesto Territoriale (CT)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: È l’analisi del sistema di gestione </a:t>
            </a:r>
            <a:r>
              <a:rPr lang="it-IT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emergenze 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del CT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. La CLE di un Contesto Territoriale è un sottoinsieme della somma delle CLE dei singoli Comuni che costituiscono il CT.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Definizioni</a:t>
            </a:r>
          </a:p>
        </p:txBody>
      </p:sp>
      <p:grpSp>
        <p:nvGrpSpPr>
          <p:cNvPr id="35" name="Gruppo 34">
            <a:extLst>
              <a:ext uri="{FF2B5EF4-FFF2-40B4-BE49-F238E27FC236}">
                <a16:creationId xmlns:a16="http://schemas.microsoft.com/office/drawing/2014/main" xmlns="" id="{3D1CE7F0-9E9F-46E5-A9FE-8ABD1E4BD434}"/>
              </a:ext>
            </a:extLst>
          </p:cNvPr>
          <p:cNvGrpSpPr/>
          <p:nvPr/>
        </p:nvGrpSpPr>
        <p:grpSpPr>
          <a:xfrm>
            <a:off x="7219143" y="1510534"/>
            <a:ext cx="1529321" cy="1589440"/>
            <a:chOff x="5257400" y="2037809"/>
            <a:chExt cx="1529321" cy="1589440"/>
          </a:xfrm>
        </p:grpSpPr>
        <p:sp>
          <p:nvSpPr>
            <p:cNvPr id="36" name="Figura a mano libera 3">
              <a:extLst>
                <a:ext uri="{FF2B5EF4-FFF2-40B4-BE49-F238E27FC236}">
                  <a16:creationId xmlns:a16="http://schemas.microsoft.com/office/drawing/2014/main" xmlns="" id="{603B632B-6B4C-4480-BEFF-6869AC2AB8F6}"/>
                </a:ext>
              </a:extLst>
            </p:cNvPr>
            <p:cNvSpPr/>
            <p:nvPr/>
          </p:nvSpPr>
          <p:spPr>
            <a:xfrm>
              <a:off x="5257400" y="2124411"/>
              <a:ext cx="1492848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7" name="Figura a mano libera 4">
              <a:extLst>
                <a:ext uri="{FF2B5EF4-FFF2-40B4-BE49-F238E27FC236}">
                  <a16:creationId xmlns:a16="http://schemas.microsoft.com/office/drawing/2014/main" xmlns="" id="{7EBA9995-792A-48FE-B41E-37A832BC7E39}"/>
                </a:ext>
              </a:extLst>
            </p:cNvPr>
            <p:cNvSpPr/>
            <p:nvPr/>
          </p:nvSpPr>
          <p:spPr>
            <a:xfrm>
              <a:off x="5338978" y="2733702"/>
              <a:ext cx="1063514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8" name="Figura a mano libera 6">
              <a:extLst>
                <a:ext uri="{FF2B5EF4-FFF2-40B4-BE49-F238E27FC236}">
                  <a16:creationId xmlns:a16="http://schemas.microsoft.com/office/drawing/2014/main" xmlns="" id="{F7548EF7-69B9-446B-93BD-08E7C95F0A1D}"/>
                </a:ext>
              </a:extLst>
            </p:cNvPr>
            <p:cNvSpPr/>
            <p:nvPr/>
          </p:nvSpPr>
          <p:spPr>
            <a:xfrm>
              <a:off x="6044295" y="2443974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9" name="Figura a mano libera 7">
              <a:extLst>
                <a:ext uri="{FF2B5EF4-FFF2-40B4-BE49-F238E27FC236}">
                  <a16:creationId xmlns:a16="http://schemas.microsoft.com/office/drawing/2014/main" xmlns="" id="{EE519439-1B36-435B-B2F4-35BA8F663CE0}"/>
                </a:ext>
              </a:extLst>
            </p:cNvPr>
            <p:cNvSpPr/>
            <p:nvPr/>
          </p:nvSpPr>
          <p:spPr>
            <a:xfrm>
              <a:off x="6311589" y="2665394"/>
              <a:ext cx="257223" cy="3177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0" name="Figura a mano libera 8">
              <a:extLst>
                <a:ext uri="{FF2B5EF4-FFF2-40B4-BE49-F238E27FC236}">
                  <a16:creationId xmlns:a16="http://schemas.microsoft.com/office/drawing/2014/main" xmlns="" id="{7BC2C906-F5E8-4211-9463-FCB513E775AD}"/>
                </a:ext>
              </a:extLst>
            </p:cNvPr>
            <p:cNvSpPr/>
            <p:nvPr/>
          </p:nvSpPr>
          <p:spPr>
            <a:xfrm rot="16200000">
              <a:off x="5754416" y="2379981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1" name="Figura a mano libera 9">
              <a:extLst>
                <a:ext uri="{FF2B5EF4-FFF2-40B4-BE49-F238E27FC236}">
                  <a16:creationId xmlns:a16="http://schemas.microsoft.com/office/drawing/2014/main" xmlns="" id="{FEA55632-B9D3-41C6-9EC3-E5E568FBFF20}"/>
                </a:ext>
              </a:extLst>
            </p:cNvPr>
            <p:cNvSpPr/>
            <p:nvPr/>
          </p:nvSpPr>
          <p:spPr>
            <a:xfrm rot="16200000">
              <a:off x="5448495" y="2819385"/>
              <a:ext cx="350947" cy="289338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2" name="Figura a mano libera 10">
              <a:extLst>
                <a:ext uri="{FF2B5EF4-FFF2-40B4-BE49-F238E27FC236}">
                  <a16:creationId xmlns:a16="http://schemas.microsoft.com/office/drawing/2014/main" xmlns="" id="{2855B817-2FC5-4929-B089-AC0F6A5CD495}"/>
                </a:ext>
              </a:extLst>
            </p:cNvPr>
            <p:cNvSpPr/>
            <p:nvPr/>
          </p:nvSpPr>
          <p:spPr>
            <a:xfrm>
              <a:off x="5593460" y="2390855"/>
              <a:ext cx="879363" cy="1039979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3" name="Rettangolo arrotondato 12">
              <a:extLst>
                <a:ext uri="{FF2B5EF4-FFF2-40B4-BE49-F238E27FC236}">
                  <a16:creationId xmlns:a16="http://schemas.microsoft.com/office/drawing/2014/main" xmlns="" id="{3A620182-72D3-4C8B-AFE6-25EF781BC543}"/>
                </a:ext>
              </a:extLst>
            </p:cNvPr>
            <p:cNvSpPr/>
            <p:nvPr/>
          </p:nvSpPr>
          <p:spPr>
            <a:xfrm>
              <a:off x="5549704" y="2884745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4" name="Rettangolo arrotondato 13">
              <a:extLst>
                <a:ext uri="{FF2B5EF4-FFF2-40B4-BE49-F238E27FC236}">
                  <a16:creationId xmlns:a16="http://schemas.microsoft.com/office/drawing/2014/main" xmlns="" id="{353DCF29-1D8A-4E6D-87BC-D248AC52613A}"/>
                </a:ext>
              </a:extLst>
            </p:cNvPr>
            <p:cNvSpPr/>
            <p:nvPr/>
          </p:nvSpPr>
          <p:spPr>
            <a:xfrm>
              <a:off x="6264997" y="2620029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5" name="Figura a mano libera 14">
              <a:extLst>
                <a:ext uri="{FF2B5EF4-FFF2-40B4-BE49-F238E27FC236}">
                  <a16:creationId xmlns:a16="http://schemas.microsoft.com/office/drawing/2014/main" xmlns="" id="{5B152345-F23D-41D1-9519-C5454E797031}"/>
                </a:ext>
              </a:extLst>
            </p:cNvPr>
            <p:cNvSpPr/>
            <p:nvPr/>
          </p:nvSpPr>
          <p:spPr>
            <a:xfrm>
              <a:off x="5970440" y="2783708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6" name="Ovale 45">
              <a:extLst>
                <a:ext uri="{FF2B5EF4-FFF2-40B4-BE49-F238E27FC236}">
                  <a16:creationId xmlns:a16="http://schemas.microsoft.com/office/drawing/2014/main" xmlns="" id="{E5EC3506-49E1-4070-B51A-1B40CFADAE3C}"/>
                </a:ext>
              </a:extLst>
            </p:cNvPr>
            <p:cNvSpPr/>
            <p:nvPr/>
          </p:nvSpPr>
          <p:spPr>
            <a:xfrm>
              <a:off x="6431175" y="2729237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7" name="Figura a mano libera 29">
              <a:extLst>
                <a:ext uri="{FF2B5EF4-FFF2-40B4-BE49-F238E27FC236}">
                  <a16:creationId xmlns:a16="http://schemas.microsoft.com/office/drawing/2014/main" xmlns="" id="{65130545-6132-48B9-9E84-B6AAD14CAB65}"/>
                </a:ext>
              </a:extLst>
            </p:cNvPr>
            <p:cNvSpPr/>
            <p:nvPr/>
          </p:nvSpPr>
          <p:spPr>
            <a:xfrm>
              <a:off x="5722836" y="2503059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8" name="Rettangolo arrotondato 30">
              <a:extLst>
                <a:ext uri="{FF2B5EF4-FFF2-40B4-BE49-F238E27FC236}">
                  <a16:creationId xmlns:a16="http://schemas.microsoft.com/office/drawing/2014/main" xmlns="" id="{00F962E3-9E05-4093-ACA2-E5D7E67D5415}"/>
                </a:ext>
              </a:extLst>
            </p:cNvPr>
            <p:cNvSpPr/>
            <p:nvPr/>
          </p:nvSpPr>
          <p:spPr>
            <a:xfrm>
              <a:off x="5690682" y="3094599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49" name="Ovale 48">
              <a:extLst>
                <a:ext uri="{FF2B5EF4-FFF2-40B4-BE49-F238E27FC236}">
                  <a16:creationId xmlns:a16="http://schemas.microsoft.com/office/drawing/2014/main" xmlns="" id="{32AE47DE-51FA-4994-8BC6-F262BC693F36}"/>
                </a:ext>
              </a:extLst>
            </p:cNvPr>
            <p:cNvSpPr/>
            <p:nvPr/>
          </p:nvSpPr>
          <p:spPr>
            <a:xfrm>
              <a:off x="5761390" y="2449972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0" name="Figura a mano libera 33">
              <a:extLst>
                <a:ext uri="{FF2B5EF4-FFF2-40B4-BE49-F238E27FC236}">
                  <a16:creationId xmlns:a16="http://schemas.microsoft.com/office/drawing/2014/main" xmlns="" id="{F8548D4C-ACDE-4087-9F14-903DA6D3FB91}"/>
                </a:ext>
              </a:extLst>
            </p:cNvPr>
            <p:cNvSpPr/>
            <p:nvPr/>
          </p:nvSpPr>
          <p:spPr>
            <a:xfrm>
              <a:off x="5948283" y="3463175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1" name="Rettangolo arrotondato 34">
              <a:extLst>
                <a:ext uri="{FF2B5EF4-FFF2-40B4-BE49-F238E27FC236}">
                  <a16:creationId xmlns:a16="http://schemas.microsoft.com/office/drawing/2014/main" xmlns="" id="{7CB35D29-5571-45AB-A8E5-33EE6A76677D}"/>
                </a:ext>
              </a:extLst>
            </p:cNvPr>
            <p:cNvSpPr/>
            <p:nvPr/>
          </p:nvSpPr>
          <p:spPr>
            <a:xfrm>
              <a:off x="5914913" y="3387629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2" name="Ovale 51">
              <a:extLst>
                <a:ext uri="{FF2B5EF4-FFF2-40B4-BE49-F238E27FC236}">
                  <a16:creationId xmlns:a16="http://schemas.microsoft.com/office/drawing/2014/main" xmlns="" id="{A7F6BA2C-0F71-413C-A8E9-7894429FAEC4}"/>
                </a:ext>
              </a:extLst>
            </p:cNvPr>
            <p:cNvSpPr/>
            <p:nvPr/>
          </p:nvSpPr>
          <p:spPr>
            <a:xfrm>
              <a:off x="5914913" y="3535871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3" name="Rettangolo arrotondato 48">
              <a:extLst>
                <a:ext uri="{FF2B5EF4-FFF2-40B4-BE49-F238E27FC236}">
                  <a16:creationId xmlns:a16="http://schemas.microsoft.com/office/drawing/2014/main" xmlns="" id="{94330238-C40B-45D4-87B0-2B2FAF5D7E42}"/>
                </a:ext>
              </a:extLst>
            </p:cNvPr>
            <p:cNvSpPr/>
            <p:nvPr/>
          </p:nvSpPr>
          <p:spPr>
            <a:xfrm>
              <a:off x="5744710" y="3243808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4" name="Rettangolo arrotondato 11">
              <a:extLst>
                <a:ext uri="{FF2B5EF4-FFF2-40B4-BE49-F238E27FC236}">
                  <a16:creationId xmlns:a16="http://schemas.microsoft.com/office/drawing/2014/main" xmlns="" id="{ED2FADA6-9E0F-4199-8F18-B299FC4F5176}"/>
                </a:ext>
              </a:extLst>
            </p:cNvPr>
            <p:cNvSpPr/>
            <p:nvPr/>
          </p:nvSpPr>
          <p:spPr>
            <a:xfrm>
              <a:off x="5284751" y="2642971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55" name="Rettangolo arrotondato 11">
              <a:extLst>
                <a:ext uri="{FF2B5EF4-FFF2-40B4-BE49-F238E27FC236}">
                  <a16:creationId xmlns:a16="http://schemas.microsoft.com/office/drawing/2014/main" xmlns="" id="{17325BE3-8049-4AC3-A200-08D2AC40B0A0}"/>
                </a:ext>
              </a:extLst>
            </p:cNvPr>
            <p:cNvSpPr/>
            <p:nvPr/>
          </p:nvSpPr>
          <p:spPr>
            <a:xfrm>
              <a:off x="6064745" y="3261639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56" name="Connettore diritto 120">
              <a:extLst>
                <a:ext uri="{FF2B5EF4-FFF2-40B4-BE49-F238E27FC236}">
                  <a16:creationId xmlns:a16="http://schemas.microsoft.com/office/drawing/2014/main" xmlns="" id="{53E9A016-4101-40A5-8312-C07FD981B77F}"/>
                </a:ext>
              </a:extLst>
            </p:cNvPr>
            <p:cNvCxnSpPr>
              <a:cxnSpLocks/>
              <a:stCxn id="43" idx="0"/>
              <a:endCxn id="54" idx="2"/>
            </p:cNvCxnSpPr>
            <p:nvPr/>
          </p:nvCxnSpPr>
          <p:spPr>
            <a:xfrm flipH="1" flipV="1">
              <a:off x="5374609" y="2733702"/>
              <a:ext cx="220024" cy="15104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7" name="Connettore diritto 121">
              <a:extLst>
                <a:ext uri="{FF2B5EF4-FFF2-40B4-BE49-F238E27FC236}">
                  <a16:creationId xmlns:a16="http://schemas.microsoft.com/office/drawing/2014/main" xmlns="" id="{A7031ACF-D08D-4A71-BBB7-B69A57F38A7A}"/>
                </a:ext>
              </a:extLst>
            </p:cNvPr>
            <p:cNvCxnSpPr>
              <a:cxnSpLocks/>
              <a:stCxn id="54" idx="0"/>
            </p:cNvCxnSpPr>
            <p:nvPr/>
          </p:nvCxnSpPr>
          <p:spPr>
            <a:xfrm flipV="1">
              <a:off x="5374609" y="2503059"/>
              <a:ext cx="87980" cy="139913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58" name="Connettore diritto 122">
              <a:extLst>
                <a:ext uri="{FF2B5EF4-FFF2-40B4-BE49-F238E27FC236}">
                  <a16:creationId xmlns:a16="http://schemas.microsoft.com/office/drawing/2014/main" xmlns="" id="{72E6C219-91C3-4828-BD8D-2D8D30AEF957}"/>
                </a:ext>
              </a:extLst>
            </p:cNvPr>
            <p:cNvCxnSpPr>
              <a:endCxn id="49" idx="2"/>
            </p:cNvCxnSpPr>
            <p:nvPr/>
          </p:nvCxnSpPr>
          <p:spPr>
            <a:xfrm>
              <a:off x="5489219" y="2443974"/>
              <a:ext cx="272170" cy="50927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59" name="Rettangolo arrotondato 30">
              <a:extLst>
                <a:ext uri="{FF2B5EF4-FFF2-40B4-BE49-F238E27FC236}">
                  <a16:creationId xmlns:a16="http://schemas.microsoft.com/office/drawing/2014/main" xmlns="" id="{772FDCB0-75A8-45F1-86E0-73127D576B08}"/>
                </a:ext>
              </a:extLst>
            </p:cNvPr>
            <p:cNvSpPr/>
            <p:nvPr/>
          </p:nvSpPr>
          <p:spPr>
            <a:xfrm>
              <a:off x="5855008" y="2665831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0" name="Rettangolo arrotondato 30">
              <a:extLst>
                <a:ext uri="{FF2B5EF4-FFF2-40B4-BE49-F238E27FC236}">
                  <a16:creationId xmlns:a16="http://schemas.microsoft.com/office/drawing/2014/main" xmlns="" id="{9D015104-258C-4F31-83D2-184EE17086CE}"/>
                </a:ext>
              </a:extLst>
            </p:cNvPr>
            <p:cNvSpPr/>
            <p:nvPr/>
          </p:nvSpPr>
          <p:spPr>
            <a:xfrm>
              <a:off x="5937079" y="3006728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61" name="Connettore diritto 125">
              <a:extLst>
                <a:ext uri="{FF2B5EF4-FFF2-40B4-BE49-F238E27FC236}">
                  <a16:creationId xmlns:a16="http://schemas.microsoft.com/office/drawing/2014/main" xmlns="" id="{1F1567A5-0E31-47B1-BD84-5EB70B8104CE}"/>
                </a:ext>
              </a:extLst>
            </p:cNvPr>
            <p:cNvCxnSpPr>
              <a:stCxn id="64" idx="2"/>
              <a:endCxn id="62" idx="1"/>
            </p:cNvCxnSpPr>
            <p:nvPr/>
          </p:nvCxnSpPr>
          <p:spPr>
            <a:xfrm flipV="1">
              <a:off x="6044295" y="2225526"/>
              <a:ext cx="220702" cy="22444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62" name="Rettangolo arrotondato 30">
              <a:extLst>
                <a:ext uri="{FF2B5EF4-FFF2-40B4-BE49-F238E27FC236}">
                  <a16:creationId xmlns:a16="http://schemas.microsoft.com/office/drawing/2014/main" xmlns="" id="{A363B44A-A4F8-4D72-A882-9FF6131D1937}"/>
                </a:ext>
              </a:extLst>
            </p:cNvPr>
            <p:cNvSpPr/>
            <p:nvPr/>
          </p:nvSpPr>
          <p:spPr>
            <a:xfrm>
              <a:off x="6264997" y="2180598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3" name="Ovale 62">
              <a:extLst>
                <a:ext uri="{FF2B5EF4-FFF2-40B4-BE49-F238E27FC236}">
                  <a16:creationId xmlns:a16="http://schemas.microsoft.com/office/drawing/2014/main" xmlns="" id="{E04875C8-6BF8-4E84-B54B-C72F9DB74BBE}"/>
                </a:ext>
              </a:extLst>
            </p:cNvPr>
            <p:cNvSpPr/>
            <p:nvPr/>
          </p:nvSpPr>
          <p:spPr>
            <a:xfrm>
              <a:off x="6123544" y="2263823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4" name="Rettangolo arrotondato 11">
              <a:extLst>
                <a:ext uri="{FF2B5EF4-FFF2-40B4-BE49-F238E27FC236}">
                  <a16:creationId xmlns:a16="http://schemas.microsoft.com/office/drawing/2014/main" xmlns="" id="{91F559BA-818C-432E-945B-934CC5D78781}"/>
                </a:ext>
              </a:extLst>
            </p:cNvPr>
            <p:cNvSpPr/>
            <p:nvPr/>
          </p:nvSpPr>
          <p:spPr>
            <a:xfrm>
              <a:off x="5954437" y="2359242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65" name="Rettangolo arrotondato 30">
              <a:extLst>
                <a:ext uri="{FF2B5EF4-FFF2-40B4-BE49-F238E27FC236}">
                  <a16:creationId xmlns:a16="http://schemas.microsoft.com/office/drawing/2014/main" xmlns="" id="{73BF7F3F-8523-4BF9-8C37-100DB4E1A315}"/>
                </a:ext>
              </a:extLst>
            </p:cNvPr>
            <p:cNvSpPr/>
            <p:nvPr/>
          </p:nvSpPr>
          <p:spPr>
            <a:xfrm>
              <a:off x="5434005" y="241509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66" name="Connettore diritto 130">
              <a:extLst>
                <a:ext uri="{FF2B5EF4-FFF2-40B4-BE49-F238E27FC236}">
                  <a16:creationId xmlns:a16="http://schemas.microsoft.com/office/drawing/2014/main" xmlns="" id="{10136306-426F-4B76-A86E-4D29789EB2DF}"/>
                </a:ext>
              </a:extLst>
            </p:cNvPr>
            <p:cNvCxnSpPr>
              <a:stCxn id="65" idx="0"/>
            </p:cNvCxnSpPr>
            <p:nvPr/>
          </p:nvCxnSpPr>
          <p:spPr>
            <a:xfrm flipV="1">
              <a:off x="5478934" y="2037809"/>
              <a:ext cx="145034" cy="377288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7" name="Connettore diritto 131">
              <a:extLst>
                <a:ext uri="{FF2B5EF4-FFF2-40B4-BE49-F238E27FC236}">
                  <a16:creationId xmlns:a16="http://schemas.microsoft.com/office/drawing/2014/main" xmlns="" id="{C5B387DC-7B3B-4450-9DD9-1944E0AF698E}"/>
                </a:ext>
              </a:extLst>
            </p:cNvPr>
            <p:cNvCxnSpPr>
              <a:stCxn id="53" idx="1"/>
            </p:cNvCxnSpPr>
            <p:nvPr/>
          </p:nvCxnSpPr>
          <p:spPr>
            <a:xfrm flipH="1">
              <a:off x="5478934" y="3298089"/>
              <a:ext cx="265776" cy="12554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68" name="Connettore diritto 132">
              <a:extLst>
                <a:ext uri="{FF2B5EF4-FFF2-40B4-BE49-F238E27FC236}">
                  <a16:creationId xmlns:a16="http://schemas.microsoft.com/office/drawing/2014/main" xmlns="" id="{068B83D9-8606-4D5C-849E-D9CB57346EDC}"/>
                </a:ext>
              </a:extLst>
            </p:cNvPr>
            <p:cNvCxnSpPr>
              <a:stCxn id="46" idx="0"/>
            </p:cNvCxnSpPr>
            <p:nvPr/>
          </p:nvCxnSpPr>
          <p:spPr>
            <a:xfrm flipV="1">
              <a:off x="6476103" y="2505828"/>
              <a:ext cx="310618" cy="22341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sp>
        <p:nvSpPr>
          <p:cNvPr id="69" name="Rettangolo con angoli arrotondati 72">
            <a:extLst>
              <a:ext uri="{FF2B5EF4-FFF2-40B4-BE49-F238E27FC236}">
                <a16:creationId xmlns:a16="http://schemas.microsoft.com/office/drawing/2014/main" xmlns="" id="{F318B901-7DFB-40D8-A592-E8D962CB816B}"/>
              </a:ext>
            </a:extLst>
          </p:cNvPr>
          <p:cNvSpPr/>
          <p:nvPr/>
        </p:nvSpPr>
        <p:spPr>
          <a:xfrm>
            <a:off x="7503949" y="913284"/>
            <a:ext cx="959709" cy="50258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CLE COMUNALI</a:t>
            </a:r>
          </a:p>
        </p:txBody>
      </p:sp>
      <p:grpSp>
        <p:nvGrpSpPr>
          <p:cNvPr id="70" name="Gruppo 69">
            <a:extLst>
              <a:ext uri="{FF2B5EF4-FFF2-40B4-BE49-F238E27FC236}">
                <a16:creationId xmlns:a16="http://schemas.microsoft.com/office/drawing/2014/main" xmlns="" id="{D05B9803-9596-4F3E-8680-CCD11AE7DCCE}"/>
              </a:ext>
            </a:extLst>
          </p:cNvPr>
          <p:cNvGrpSpPr/>
          <p:nvPr/>
        </p:nvGrpSpPr>
        <p:grpSpPr>
          <a:xfrm>
            <a:off x="7219143" y="3963966"/>
            <a:ext cx="1492847" cy="1502838"/>
            <a:chOff x="7218542" y="2093219"/>
            <a:chExt cx="1492847" cy="1502838"/>
          </a:xfrm>
        </p:grpSpPr>
        <p:sp>
          <p:nvSpPr>
            <p:cNvPr id="71" name="Figura a mano libera 3">
              <a:extLst>
                <a:ext uri="{FF2B5EF4-FFF2-40B4-BE49-F238E27FC236}">
                  <a16:creationId xmlns:a16="http://schemas.microsoft.com/office/drawing/2014/main" xmlns="" id="{6FC40918-9866-4FA0-8C17-7286C55456DE}"/>
                </a:ext>
              </a:extLst>
            </p:cNvPr>
            <p:cNvSpPr/>
            <p:nvPr/>
          </p:nvSpPr>
          <p:spPr>
            <a:xfrm>
              <a:off x="7218542" y="2093219"/>
              <a:ext cx="1492847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" name="Figura a mano libera 4">
              <a:extLst>
                <a:ext uri="{FF2B5EF4-FFF2-40B4-BE49-F238E27FC236}">
                  <a16:creationId xmlns:a16="http://schemas.microsoft.com/office/drawing/2014/main" xmlns="" id="{55067367-DC55-466D-8803-5736EE12482D}"/>
                </a:ext>
              </a:extLst>
            </p:cNvPr>
            <p:cNvSpPr/>
            <p:nvPr/>
          </p:nvSpPr>
          <p:spPr>
            <a:xfrm>
              <a:off x="7300120" y="2702510"/>
              <a:ext cx="1063513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" name="Figura a mano libera 6">
              <a:extLst>
                <a:ext uri="{FF2B5EF4-FFF2-40B4-BE49-F238E27FC236}">
                  <a16:creationId xmlns:a16="http://schemas.microsoft.com/office/drawing/2014/main" xmlns="" id="{9CBD5BC9-B577-41E9-88D6-00880A86B217}"/>
                </a:ext>
              </a:extLst>
            </p:cNvPr>
            <p:cNvSpPr/>
            <p:nvPr/>
          </p:nvSpPr>
          <p:spPr>
            <a:xfrm>
              <a:off x="8005436" y="2412783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4" name="Figura a mano libera 7">
              <a:extLst>
                <a:ext uri="{FF2B5EF4-FFF2-40B4-BE49-F238E27FC236}">
                  <a16:creationId xmlns:a16="http://schemas.microsoft.com/office/drawing/2014/main" xmlns="" id="{1AA1D25D-3E5B-4296-A33B-FE85EF5C4EFA}"/>
                </a:ext>
              </a:extLst>
            </p:cNvPr>
            <p:cNvSpPr/>
            <p:nvPr/>
          </p:nvSpPr>
          <p:spPr>
            <a:xfrm>
              <a:off x="8272730" y="2634203"/>
              <a:ext cx="257223" cy="317723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5" name="Figura a mano libera 8">
              <a:extLst>
                <a:ext uri="{FF2B5EF4-FFF2-40B4-BE49-F238E27FC236}">
                  <a16:creationId xmlns:a16="http://schemas.microsoft.com/office/drawing/2014/main" xmlns="" id="{8CF6A51A-13E5-4926-A30A-DC7A0DC8DEEA}"/>
                </a:ext>
              </a:extLst>
            </p:cNvPr>
            <p:cNvSpPr/>
            <p:nvPr/>
          </p:nvSpPr>
          <p:spPr>
            <a:xfrm rot="16200000">
              <a:off x="7715557" y="2348789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6" name="Figura a mano libera 9">
              <a:extLst>
                <a:ext uri="{FF2B5EF4-FFF2-40B4-BE49-F238E27FC236}">
                  <a16:creationId xmlns:a16="http://schemas.microsoft.com/office/drawing/2014/main" xmlns="" id="{ECF642B6-6CA0-4D06-B9B6-B29EF4291892}"/>
                </a:ext>
              </a:extLst>
            </p:cNvPr>
            <p:cNvSpPr/>
            <p:nvPr/>
          </p:nvSpPr>
          <p:spPr>
            <a:xfrm rot="16200000">
              <a:off x="7409637" y="2788193"/>
              <a:ext cx="350947" cy="289337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7" name="Figura a mano libera 10">
              <a:extLst>
                <a:ext uri="{FF2B5EF4-FFF2-40B4-BE49-F238E27FC236}">
                  <a16:creationId xmlns:a16="http://schemas.microsoft.com/office/drawing/2014/main" xmlns="" id="{5590429B-0C92-487E-B1C8-02297E1448A9}"/>
                </a:ext>
              </a:extLst>
            </p:cNvPr>
            <p:cNvSpPr/>
            <p:nvPr/>
          </p:nvSpPr>
          <p:spPr>
            <a:xfrm>
              <a:off x="7554602" y="2359663"/>
              <a:ext cx="879362" cy="1039978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8" name="Rettangolo arrotondato 11">
              <a:extLst>
                <a:ext uri="{FF2B5EF4-FFF2-40B4-BE49-F238E27FC236}">
                  <a16:creationId xmlns:a16="http://schemas.microsoft.com/office/drawing/2014/main" xmlns="" id="{9C29FDCF-E208-4054-AA4D-E4F8E5EE65FE}"/>
                </a:ext>
              </a:extLst>
            </p:cNvPr>
            <p:cNvSpPr/>
            <p:nvPr/>
          </p:nvSpPr>
          <p:spPr>
            <a:xfrm>
              <a:off x="7915579" y="2328050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9" name="Rettangolo arrotondato 12">
              <a:extLst>
                <a:ext uri="{FF2B5EF4-FFF2-40B4-BE49-F238E27FC236}">
                  <a16:creationId xmlns:a16="http://schemas.microsoft.com/office/drawing/2014/main" xmlns="" id="{E19CFA87-986E-4D52-B542-8AC283385EDA}"/>
                </a:ext>
              </a:extLst>
            </p:cNvPr>
            <p:cNvSpPr/>
            <p:nvPr/>
          </p:nvSpPr>
          <p:spPr>
            <a:xfrm>
              <a:off x="7510846" y="2853553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0" name="Rettangolo arrotondato 13">
              <a:extLst>
                <a:ext uri="{FF2B5EF4-FFF2-40B4-BE49-F238E27FC236}">
                  <a16:creationId xmlns:a16="http://schemas.microsoft.com/office/drawing/2014/main" xmlns="" id="{1AABD664-DAD2-4BD4-AC2F-5E7744B50697}"/>
                </a:ext>
              </a:extLst>
            </p:cNvPr>
            <p:cNvSpPr/>
            <p:nvPr/>
          </p:nvSpPr>
          <p:spPr>
            <a:xfrm>
              <a:off x="8226138" y="2588837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1" name="Figura a mano libera 14">
              <a:extLst>
                <a:ext uri="{FF2B5EF4-FFF2-40B4-BE49-F238E27FC236}">
                  <a16:creationId xmlns:a16="http://schemas.microsoft.com/office/drawing/2014/main" xmlns="" id="{4F539499-D389-477D-967B-C92DC247B8F7}"/>
                </a:ext>
              </a:extLst>
            </p:cNvPr>
            <p:cNvSpPr/>
            <p:nvPr/>
          </p:nvSpPr>
          <p:spPr>
            <a:xfrm>
              <a:off x="7931581" y="2752516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2" name="Ovale 81">
              <a:extLst>
                <a:ext uri="{FF2B5EF4-FFF2-40B4-BE49-F238E27FC236}">
                  <a16:creationId xmlns:a16="http://schemas.microsoft.com/office/drawing/2014/main" xmlns="" id="{13741B9F-AB9E-417D-B42B-CED102092B1C}"/>
                </a:ext>
              </a:extLst>
            </p:cNvPr>
            <p:cNvSpPr/>
            <p:nvPr/>
          </p:nvSpPr>
          <p:spPr>
            <a:xfrm>
              <a:off x="8392316" y="2698045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3" name="Figura a mano libera 29">
              <a:extLst>
                <a:ext uri="{FF2B5EF4-FFF2-40B4-BE49-F238E27FC236}">
                  <a16:creationId xmlns:a16="http://schemas.microsoft.com/office/drawing/2014/main" xmlns="" id="{DC5CE77F-B757-4B57-9573-A5E44AD1DA7F}"/>
                </a:ext>
              </a:extLst>
            </p:cNvPr>
            <p:cNvSpPr/>
            <p:nvPr/>
          </p:nvSpPr>
          <p:spPr>
            <a:xfrm>
              <a:off x="7683978" y="2471867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4" name="Rettangolo arrotondato 30">
              <a:extLst>
                <a:ext uri="{FF2B5EF4-FFF2-40B4-BE49-F238E27FC236}">
                  <a16:creationId xmlns:a16="http://schemas.microsoft.com/office/drawing/2014/main" xmlns="" id="{FA226328-4E81-43C6-9C5B-654BF3C08C71}"/>
                </a:ext>
              </a:extLst>
            </p:cNvPr>
            <p:cNvSpPr/>
            <p:nvPr/>
          </p:nvSpPr>
          <p:spPr>
            <a:xfrm>
              <a:off x="7651824" y="306340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5" name="Ovale 84">
              <a:extLst>
                <a:ext uri="{FF2B5EF4-FFF2-40B4-BE49-F238E27FC236}">
                  <a16:creationId xmlns:a16="http://schemas.microsoft.com/office/drawing/2014/main" xmlns="" id="{BB7EE614-1D76-4B30-BE11-DDF0AEE953B8}"/>
                </a:ext>
              </a:extLst>
            </p:cNvPr>
            <p:cNvSpPr/>
            <p:nvPr/>
          </p:nvSpPr>
          <p:spPr>
            <a:xfrm>
              <a:off x="7722531" y="2418781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6" name="Figura a mano libera 33">
              <a:extLst>
                <a:ext uri="{FF2B5EF4-FFF2-40B4-BE49-F238E27FC236}">
                  <a16:creationId xmlns:a16="http://schemas.microsoft.com/office/drawing/2014/main" xmlns="" id="{7C6173C8-E5DA-44AE-B2D6-D92A67964299}"/>
                </a:ext>
              </a:extLst>
            </p:cNvPr>
            <p:cNvSpPr/>
            <p:nvPr/>
          </p:nvSpPr>
          <p:spPr>
            <a:xfrm>
              <a:off x="7909425" y="3431983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7" name="Rettangolo arrotondato 34">
              <a:extLst>
                <a:ext uri="{FF2B5EF4-FFF2-40B4-BE49-F238E27FC236}">
                  <a16:creationId xmlns:a16="http://schemas.microsoft.com/office/drawing/2014/main" xmlns="" id="{898012CD-8C4C-4B52-9DC7-45D3EEB199BC}"/>
                </a:ext>
              </a:extLst>
            </p:cNvPr>
            <p:cNvSpPr/>
            <p:nvPr/>
          </p:nvSpPr>
          <p:spPr>
            <a:xfrm>
              <a:off x="7876054" y="3356438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8" name="Ovale 87">
              <a:extLst>
                <a:ext uri="{FF2B5EF4-FFF2-40B4-BE49-F238E27FC236}">
                  <a16:creationId xmlns:a16="http://schemas.microsoft.com/office/drawing/2014/main" xmlns="" id="{D3D1CB5C-4B88-46BA-BA20-4C5B3FD9D0E2}"/>
                </a:ext>
              </a:extLst>
            </p:cNvPr>
            <p:cNvSpPr/>
            <p:nvPr/>
          </p:nvSpPr>
          <p:spPr>
            <a:xfrm>
              <a:off x="7876054" y="3504679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89" name="Rettangolo arrotondato 48">
              <a:extLst>
                <a:ext uri="{FF2B5EF4-FFF2-40B4-BE49-F238E27FC236}">
                  <a16:creationId xmlns:a16="http://schemas.microsoft.com/office/drawing/2014/main" xmlns="" id="{C209CB23-B16E-4DFC-98E4-D56A3AAACA4A}"/>
                </a:ext>
              </a:extLst>
            </p:cNvPr>
            <p:cNvSpPr/>
            <p:nvPr/>
          </p:nvSpPr>
          <p:spPr>
            <a:xfrm>
              <a:off x="7705851" y="3212616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0" name="Rettangolo con angoli arrotondati 72">
            <a:extLst>
              <a:ext uri="{FF2B5EF4-FFF2-40B4-BE49-F238E27FC236}">
                <a16:creationId xmlns:a16="http://schemas.microsoft.com/office/drawing/2014/main" xmlns="" id="{DA28B1B8-AACD-4554-9928-04DB9EE962EF}"/>
              </a:ext>
            </a:extLst>
          </p:cNvPr>
          <p:cNvSpPr/>
          <p:nvPr/>
        </p:nvSpPr>
        <p:spPr>
          <a:xfrm>
            <a:off x="7555555" y="3374648"/>
            <a:ext cx="818418" cy="506608"/>
          </a:xfrm>
          <a:prstGeom prst="roundRect">
            <a:avLst/>
          </a:prstGeom>
          <a:solidFill>
            <a:srgbClr val="FF993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CLE DI CT</a:t>
            </a:r>
          </a:p>
        </p:txBody>
      </p:sp>
      <p:pic>
        <p:nvPicPr>
          <p:cNvPr id="91" name="Immagin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4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igura a mano libera 5"/>
          <p:cNvSpPr/>
          <p:nvPr/>
        </p:nvSpPr>
        <p:spPr>
          <a:xfrm>
            <a:off x="1129282" y="1345332"/>
            <a:ext cx="3588922" cy="3540932"/>
          </a:xfrm>
          <a:custGeom>
            <a:avLst/>
            <a:gdLst>
              <a:gd name="connsiteX0" fmla="*/ 744263 w 3588922"/>
              <a:gd name="connsiteY0" fmla="*/ 25374 h 3540932"/>
              <a:gd name="connsiteX1" fmla="*/ 25171 w 3588922"/>
              <a:gd name="connsiteY1" fmla="*/ 1410291 h 3540932"/>
              <a:gd name="connsiteX2" fmla="*/ 1720806 w 3588922"/>
              <a:gd name="connsiteY2" fmla="*/ 3540932 h 3540932"/>
              <a:gd name="connsiteX3" fmla="*/ 3567362 w 3588922"/>
              <a:gd name="connsiteY3" fmla="*/ 1419168 h 3540932"/>
              <a:gd name="connsiteX4" fmla="*/ 2750616 w 3588922"/>
              <a:gd name="connsiteY4" fmla="*/ 779976 h 3540932"/>
              <a:gd name="connsiteX5" fmla="*/ 3079090 w 3588922"/>
              <a:gd name="connsiteY5" fmla="*/ 185172 h 3540932"/>
              <a:gd name="connsiteX6" fmla="*/ 2111424 w 3588922"/>
              <a:gd name="connsiteY6" fmla="*/ 25374 h 3540932"/>
              <a:gd name="connsiteX7" fmla="*/ 1285800 w 3588922"/>
              <a:gd name="connsiteY7" fmla="*/ 646811 h 3540932"/>
              <a:gd name="connsiteX8" fmla="*/ 744263 w 3588922"/>
              <a:gd name="connsiteY8" fmla="*/ 25374 h 3540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88922" h="3540932">
                <a:moveTo>
                  <a:pt x="744263" y="25374"/>
                </a:moveTo>
                <a:cubicBezTo>
                  <a:pt x="534158" y="152621"/>
                  <a:pt x="-137586" y="824365"/>
                  <a:pt x="25171" y="1410291"/>
                </a:cubicBezTo>
                <a:cubicBezTo>
                  <a:pt x="187928" y="1996217"/>
                  <a:pt x="1130441" y="3539453"/>
                  <a:pt x="1720806" y="3540932"/>
                </a:cubicBezTo>
                <a:cubicBezTo>
                  <a:pt x="2311171" y="3542411"/>
                  <a:pt x="3395727" y="1879327"/>
                  <a:pt x="3567362" y="1419168"/>
                </a:cubicBezTo>
                <a:cubicBezTo>
                  <a:pt x="3738997" y="959009"/>
                  <a:pt x="2831995" y="985642"/>
                  <a:pt x="2750616" y="779976"/>
                </a:cubicBezTo>
                <a:cubicBezTo>
                  <a:pt x="2669237" y="574310"/>
                  <a:pt x="3185622" y="310939"/>
                  <a:pt x="3079090" y="185172"/>
                </a:cubicBezTo>
                <a:cubicBezTo>
                  <a:pt x="2972558" y="59405"/>
                  <a:pt x="2410306" y="-51566"/>
                  <a:pt x="2111424" y="25374"/>
                </a:cubicBezTo>
                <a:cubicBezTo>
                  <a:pt x="1812542" y="102314"/>
                  <a:pt x="1513660" y="645331"/>
                  <a:pt x="1285800" y="646811"/>
                </a:cubicBezTo>
                <a:cubicBezTo>
                  <a:pt x="1057940" y="648291"/>
                  <a:pt x="954368" y="-101873"/>
                  <a:pt x="744263" y="25374"/>
                </a:cubicBezTo>
                <a:close/>
              </a:path>
            </a:pathLst>
          </a:custGeom>
          <a:solidFill>
            <a:srgbClr val="EEECE1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igura a mano libera 6"/>
          <p:cNvSpPr/>
          <p:nvPr/>
        </p:nvSpPr>
        <p:spPr>
          <a:xfrm>
            <a:off x="1325403" y="2810115"/>
            <a:ext cx="2556769" cy="1236144"/>
          </a:xfrm>
          <a:custGeom>
            <a:avLst/>
            <a:gdLst>
              <a:gd name="connsiteX0" fmla="*/ 0 w 2556769"/>
              <a:gd name="connsiteY0" fmla="*/ 359916 h 1236144"/>
              <a:gd name="connsiteX1" fmla="*/ 914400 w 2556769"/>
              <a:gd name="connsiteY1" fmla="*/ 40319 h 1236144"/>
              <a:gd name="connsiteX2" fmla="*/ 1322773 w 2556769"/>
              <a:gd name="connsiteY2" fmla="*/ 1167784 h 1236144"/>
              <a:gd name="connsiteX3" fmla="*/ 2281561 w 2556769"/>
              <a:gd name="connsiteY3" fmla="*/ 1123395 h 1236144"/>
              <a:gd name="connsiteX4" fmla="*/ 2556769 w 2556769"/>
              <a:gd name="connsiteY4" fmla="*/ 1229927 h 123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56769" h="1236144">
                <a:moveTo>
                  <a:pt x="0" y="359916"/>
                </a:moveTo>
                <a:cubicBezTo>
                  <a:pt x="346969" y="132795"/>
                  <a:pt x="693938" y="-94326"/>
                  <a:pt x="914400" y="40319"/>
                </a:cubicBezTo>
                <a:cubicBezTo>
                  <a:pt x="1134862" y="174964"/>
                  <a:pt x="1094913" y="987271"/>
                  <a:pt x="1322773" y="1167784"/>
                </a:cubicBezTo>
                <a:cubicBezTo>
                  <a:pt x="1550633" y="1348297"/>
                  <a:pt x="2075895" y="1113038"/>
                  <a:pt x="2281561" y="1123395"/>
                </a:cubicBezTo>
                <a:cubicBezTo>
                  <a:pt x="2487227" y="1133752"/>
                  <a:pt x="2521998" y="1181839"/>
                  <a:pt x="2556769" y="1229927"/>
                </a:cubicBezTo>
              </a:path>
            </a:pathLst>
          </a:custGeom>
          <a:noFill/>
          <a:ln w="127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igura a mano libera 7"/>
          <p:cNvSpPr/>
          <p:nvPr/>
        </p:nvSpPr>
        <p:spPr>
          <a:xfrm>
            <a:off x="3021038" y="2113588"/>
            <a:ext cx="843379" cy="1926454"/>
          </a:xfrm>
          <a:custGeom>
            <a:avLst/>
            <a:gdLst>
              <a:gd name="connsiteX0" fmla="*/ 843379 w 843379"/>
              <a:gd name="connsiteY0" fmla="*/ 0 h 1926454"/>
              <a:gd name="connsiteX1" fmla="*/ 257452 w 843379"/>
              <a:gd name="connsiteY1" fmla="*/ 683580 h 1926454"/>
              <a:gd name="connsiteX2" fmla="*/ 168676 w 843379"/>
              <a:gd name="connsiteY2" fmla="*/ 1393794 h 1926454"/>
              <a:gd name="connsiteX3" fmla="*/ 0 w 843379"/>
              <a:gd name="connsiteY3" fmla="*/ 1926454 h 1926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3379" h="1926454">
                <a:moveTo>
                  <a:pt x="843379" y="0"/>
                </a:moveTo>
                <a:cubicBezTo>
                  <a:pt x="606640" y="225640"/>
                  <a:pt x="369902" y="451281"/>
                  <a:pt x="257452" y="683580"/>
                </a:cubicBezTo>
                <a:cubicBezTo>
                  <a:pt x="145002" y="915879"/>
                  <a:pt x="211585" y="1186648"/>
                  <a:pt x="168676" y="1393794"/>
                </a:cubicBezTo>
                <a:cubicBezTo>
                  <a:pt x="125767" y="1600940"/>
                  <a:pt x="62883" y="1763697"/>
                  <a:pt x="0" y="1926454"/>
                </a:cubicBezTo>
              </a:path>
            </a:pathLst>
          </a:custGeom>
          <a:noFill/>
          <a:ln w="12700" cap="flat" cmpd="sng" algn="ctr">
            <a:solidFill>
              <a:srgbClr val="4F81BD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igura a mano libera 8"/>
          <p:cNvSpPr/>
          <p:nvPr/>
        </p:nvSpPr>
        <p:spPr>
          <a:xfrm>
            <a:off x="1937197" y="1985885"/>
            <a:ext cx="2114056" cy="2500189"/>
          </a:xfrm>
          <a:custGeom>
            <a:avLst/>
            <a:gdLst>
              <a:gd name="connsiteX0" fmla="*/ 765 w 2114056"/>
              <a:gd name="connsiteY0" fmla="*/ 1272922 h 2500189"/>
              <a:gd name="connsiteX1" fmla="*/ 471282 w 2114056"/>
              <a:gd name="connsiteY1" fmla="*/ 251990 h 2500189"/>
              <a:gd name="connsiteX2" fmla="*/ 1101596 w 2114056"/>
              <a:gd name="connsiteY2" fmla="*/ 21171 h 2500189"/>
              <a:gd name="connsiteX3" fmla="*/ 1749666 w 2114056"/>
              <a:gd name="connsiteY3" fmla="*/ 642608 h 2500189"/>
              <a:gd name="connsiteX4" fmla="*/ 2078140 w 2114056"/>
              <a:gd name="connsiteY4" fmla="*/ 935571 h 2500189"/>
              <a:gd name="connsiteX5" fmla="*/ 906288 w 2114056"/>
              <a:gd name="connsiteY5" fmla="*/ 1610274 h 2500189"/>
              <a:gd name="connsiteX6" fmla="*/ 861899 w 2114056"/>
              <a:gd name="connsiteY6" fmla="*/ 2498041 h 2500189"/>
              <a:gd name="connsiteX7" fmla="*/ 373627 w 2114056"/>
              <a:gd name="connsiteY7" fmla="*/ 1841093 h 2500189"/>
              <a:gd name="connsiteX8" fmla="*/ 765 w 2114056"/>
              <a:gd name="connsiteY8" fmla="*/ 1272922 h 250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14056" h="2500189">
                <a:moveTo>
                  <a:pt x="765" y="1272922"/>
                </a:moveTo>
                <a:cubicBezTo>
                  <a:pt x="17041" y="1008071"/>
                  <a:pt x="287810" y="460615"/>
                  <a:pt x="471282" y="251990"/>
                </a:cubicBezTo>
                <a:cubicBezTo>
                  <a:pt x="654754" y="43365"/>
                  <a:pt x="888532" y="-43932"/>
                  <a:pt x="1101596" y="21171"/>
                </a:cubicBezTo>
                <a:cubicBezTo>
                  <a:pt x="1314660" y="86274"/>
                  <a:pt x="1586909" y="490208"/>
                  <a:pt x="1749666" y="642608"/>
                </a:cubicBezTo>
                <a:cubicBezTo>
                  <a:pt x="1912423" y="795008"/>
                  <a:pt x="2218703" y="774293"/>
                  <a:pt x="2078140" y="935571"/>
                </a:cubicBezTo>
                <a:cubicBezTo>
                  <a:pt x="1937577" y="1096849"/>
                  <a:pt x="1108995" y="1349862"/>
                  <a:pt x="906288" y="1610274"/>
                </a:cubicBezTo>
                <a:cubicBezTo>
                  <a:pt x="703581" y="1870686"/>
                  <a:pt x="950676" y="2459571"/>
                  <a:pt x="861899" y="2498041"/>
                </a:cubicBezTo>
                <a:cubicBezTo>
                  <a:pt x="773122" y="2536511"/>
                  <a:pt x="515670" y="2048239"/>
                  <a:pt x="373627" y="1841093"/>
                </a:cubicBezTo>
                <a:cubicBezTo>
                  <a:pt x="231584" y="1633947"/>
                  <a:pt x="-15511" y="1537773"/>
                  <a:pt x="765" y="1272922"/>
                </a:cubicBezTo>
                <a:close/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ttangolo arrotondato 9"/>
          <p:cNvSpPr/>
          <p:nvPr/>
        </p:nvSpPr>
        <p:spPr>
          <a:xfrm>
            <a:off x="2805014" y="1909885"/>
            <a:ext cx="432048" cy="218123"/>
          </a:xfrm>
          <a:prstGeom prst="roundRect">
            <a:avLst/>
          </a:prstGeom>
          <a:solidFill>
            <a:srgbClr val="FFAB5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ttangolo arrotondato 10"/>
          <p:cNvSpPr/>
          <p:nvPr/>
        </p:nvSpPr>
        <p:spPr>
          <a:xfrm>
            <a:off x="1832004" y="3173235"/>
            <a:ext cx="216024" cy="216024"/>
          </a:xfrm>
          <a:prstGeom prst="round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ttangolo arrotondato 11"/>
          <p:cNvSpPr/>
          <p:nvPr/>
        </p:nvSpPr>
        <p:spPr>
          <a:xfrm>
            <a:off x="3551622" y="2536837"/>
            <a:ext cx="432048" cy="218123"/>
          </a:xfrm>
          <a:prstGeom prst="roundRect">
            <a:avLst/>
          </a:prstGeom>
          <a:solidFill>
            <a:srgbClr val="FFAB5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igura a mano libera 12"/>
          <p:cNvSpPr/>
          <p:nvPr/>
        </p:nvSpPr>
        <p:spPr>
          <a:xfrm>
            <a:off x="2843485" y="2930333"/>
            <a:ext cx="1189607" cy="1571348"/>
          </a:xfrm>
          <a:custGeom>
            <a:avLst/>
            <a:gdLst>
              <a:gd name="connsiteX0" fmla="*/ 1189607 w 1189607"/>
              <a:gd name="connsiteY0" fmla="*/ 0 h 1571348"/>
              <a:gd name="connsiteX1" fmla="*/ 834501 w 1189607"/>
              <a:gd name="connsiteY1" fmla="*/ 807868 h 1571348"/>
              <a:gd name="connsiteX2" fmla="*/ 0 w 1189607"/>
              <a:gd name="connsiteY2" fmla="*/ 1571348 h 1571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9607" h="1571348">
                <a:moveTo>
                  <a:pt x="1189607" y="0"/>
                </a:moveTo>
                <a:cubicBezTo>
                  <a:pt x="1111188" y="272988"/>
                  <a:pt x="1032769" y="545977"/>
                  <a:pt x="834501" y="807868"/>
                </a:cubicBezTo>
                <a:cubicBezTo>
                  <a:pt x="636233" y="1069759"/>
                  <a:pt x="318116" y="1320553"/>
                  <a:pt x="0" y="1571348"/>
                </a:cubicBez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e 13"/>
          <p:cNvSpPr/>
          <p:nvPr/>
        </p:nvSpPr>
        <p:spPr>
          <a:xfrm>
            <a:off x="3951127" y="2799382"/>
            <a:ext cx="216024" cy="2160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6133770" y="2144605"/>
            <a:ext cx="216024" cy="2160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ttangolo arrotondato 15"/>
          <p:cNvSpPr/>
          <p:nvPr/>
        </p:nvSpPr>
        <p:spPr>
          <a:xfrm>
            <a:off x="6133770" y="1280509"/>
            <a:ext cx="216024" cy="216024"/>
          </a:xfrm>
          <a:prstGeom prst="roundRect">
            <a:avLst/>
          </a:prstGeom>
          <a:solidFill>
            <a:srgbClr val="00B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ttangolo arrotondato 16"/>
          <p:cNvSpPr/>
          <p:nvPr/>
        </p:nvSpPr>
        <p:spPr>
          <a:xfrm>
            <a:off x="6133770" y="1571407"/>
            <a:ext cx="216024" cy="216024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Rettangolo arrotondato 17"/>
          <p:cNvSpPr/>
          <p:nvPr/>
        </p:nvSpPr>
        <p:spPr>
          <a:xfrm>
            <a:off x="6133770" y="1856573"/>
            <a:ext cx="216024" cy="216024"/>
          </a:xfrm>
          <a:prstGeom prst="roundRect">
            <a:avLst/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ttangolo arrotondato 18"/>
          <p:cNvSpPr/>
          <p:nvPr/>
        </p:nvSpPr>
        <p:spPr>
          <a:xfrm>
            <a:off x="6061763" y="2919119"/>
            <a:ext cx="432048" cy="218123"/>
          </a:xfrm>
          <a:prstGeom prst="roundRect">
            <a:avLst/>
          </a:prstGeom>
          <a:solidFill>
            <a:srgbClr val="FFAB5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Rettangolo arrotondato 19"/>
          <p:cNvSpPr/>
          <p:nvPr/>
        </p:nvSpPr>
        <p:spPr>
          <a:xfrm>
            <a:off x="6072577" y="2581041"/>
            <a:ext cx="432048" cy="260992"/>
          </a:xfrm>
          <a:prstGeom prst="roundRect">
            <a:avLst/>
          </a:prstGeom>
          <a:solidFill>
            <a:srgbClr val="DA6D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igura a mano libera 20"/>
          <p:cNvSpPr/>
          <p:nvPr/>
        </p:nvSpPr>
        <p:spPr>
          <a:xfrm>
            <a:off x="6102000" y="3976810"/>
            <a:ext cx="407072" cy="218781"/>
          </a:xfrm>
          <a:custGeom>
            <a:avLst/>
            <a:gdLst>
              <a:gd name="connsiteX0" fmla="*/ 0 w 319596"/>
              <a:gd name="connsiteY0" fmla="*/ 186432 h 186432"/>
              <a:gd name="connsiteX1" fmla="*/ 142043 w 319596"/>
              <a:gd name="connsiteY1" fmla="*/ 62144 h 186432"/>
              <a:gd name="connsiteX2" fmla="*/ 319596 w 319596"/>
              <a:gd name="connsiteY2" fmla="*/ 0 h 186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9596" h="186432">
                <a:moveTo>
                  <a:pt x="0" y="186432"/>
                </a:moveTo>
                <a:cubicBezTo>
                  <a:pt x="44388" y="139824"/>
                  <a:pt x="88777" y="93216"/>
                  <a:pt x="142043" y="62144"/>
                </a:cubicBezTo>
                <a:cubicBezTo>
                  <a:pt x="195309" y="31072"/>
                  <a:pt x="257452" y="15536"/>
                  <a:pt x="319596" y="0"/>
                </a:cubicBez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6493810" y="992477"/>
            <a:ext cx="23042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EDIFICI STRATEGICI (ES)</a:t>
            </a:r>
          </a:p>
          <a:p>
            <a:pPr>
              <a:lnSpc>
                <a:spcPts val="2000"/>
              </a:lnSpc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Centro di coordinamento (ES1)</a:t>
            </a:r>
          </a:p>
          <a:p>
            <a:pPr>
              <a:lnSpc>
                <a:spcPts val="2000"/>
              </a:lnSpc>
              <a:spcAft>
                <a:spcPts val="200"/>
              </a:spcAft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Soccorso sanitario (ES2)</a:t>
            </a:r>
          </a:p>
          <a:p>
            <a:pPr>
              <a:lnSpc>
                <a:spcPts val="2000"/>
              </a:lnSpc>
              <a:spcAft>
                <a:spcPts val="200"/>
              </a:spcAft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Intervento operativo (ES3)</a:t>
            </a:r>
          </a:p>
          <a:p>
            <a:pPr>
              <a:lnSpc>
                <a:spcPts val="2000"/>
              </a:lnSpc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COC</a:t>
            </a:r>
          </a:p>
        </p:txBody>
      </p:sp>
      <p:sp>
        <p:nvSpPr>
          <p:cNvPr id="23" name="CasellaDiTesto 22"/>
          <p:cNvSpPr txBox="1"/>
          <p:nvPr/>
        </p:nvSpPr>
        <p:spPr>
          <a:xfrm>
            <a:off x="6515480" y="2335600"/>
            <a:ext cx="2174574" cy="2359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AREE DI EMERGENZA (AE)</a:t>
            </a:r>
          </a:p>
          <a:p>
            <a:pPr>
              <a:spcBef>
                <a:spcPts val="400"/>
              </a:spcBef>
            </a:pPr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Ammassamento</a:t>
            </a:r>
          </a:p>
          <a:p>
            <a:endParaRPr lang="it-IT" sz="9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Ricovero</a:t>
            </a:r>
          </a:p>
          <a:p>
            <a:endParaRPr lang="it-IT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PUNTO DI ACCESSO (OUT)</a:t>
            </a: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INFRASTRUTTURE DI CONNESSIONE (AC)</a:t>
            </a: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Figura a mano libera 23"/>
          <p:cNvSpPr/>
          <p:nvPr/>
        </p:nvSpPr>
        <p:spPr>
          <a:xfrm>
            <a:off x="2248227" y="2255631"/>
            <a:ext cx="642445" cy="1521996"/>
          </a:xfrm>
          <a:custGeom>
            <a:avLst/>
            <a:gdLst>
              <a:gd name="connsiteX0" fmla="*/ 249028 w 642445"/>
              <a:gd name="connsiteY0" fmla="*/ 0 h 1521996"/>
              <a:gd name="connsiteX1" fmla="*/ 639646 w 642445"/>
              <a:gd name="connsiteY1" fmla="*/ 1242873 h 1521996"/>
              <a:gd name="connsiteX2" fmla="*/ 71475 w 642445"/>
              <a:gd name="connsiteY2" fmla="*/ 1491448 h 1521996"/>
              <a:gd name="connsiteX3" fmla="*/ 27087 w 642445"/>
              <a:gd name="connsiteY3" fmla="*/ 1509203 h 152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445" h="1521996">
                <a:moveTo>
                  <a:pt x="249028" y="0"/>
                </a:moveTo>
                <a:cubicBezTo>
                  <a:pt x="459133" y="497149"/>
                  <a:pt x="669238" y="994298"/>
                  <a:pt x="639646" y="1242873"/>
                </a:cubicBezTo>
                <a:cubicBezTo>
                  <a:pt x="610054" y="1491448"/>
                  <a:pt x="173568" y="1447060"/>
                  <a:pt x="71475" y="1491448"/>
                </a:cubicBezTo>
                <a:cubicBezTo>
                  <a:pt x="-30618" y="1535836"/>
                  <a:pt x="-1766" y="1522519"/>
                  <a:pt x="27087" y="1509203"/>
                </a:cubicBez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ttangolo arrotondato 24"/>
          <p:cNvSpPr/>
          <p:nvPr/>
        </p:nvSpPr>
        <p:spPr>
          <a:xfrm>
            <a:off x="2170926" y="3677739"/>
            <a:ext cx="216024" cy="216024"/>
          </a:xfrm>
          <a:prstGeom prst="roundRect">
            <a:avLst/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e 25"/>
          <p:cNvSpPr/>
          <p:nvPr/>
        </p:nvSpPr>
        <p:spPr>
          <a:xfrm>
            <a:off x="2340912" y="2128008"/>
            <a:ext cx="216024" cy="216024"/>
          </a:xfrm>
          <a:prstGeom prst="ellipse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igura a mano libera 26"/>
          <p:cNvSpPr/>
          <p:nvPr/>
        </p:nvSpPr>
        <p:spPr>
          <a:xfrm>
            <a:off x="2790219" y="4563825"/>
            <a:ext cx="45719" cy="301841"/>
          </a:xfrm>
          <a:custGeom>
            <a:avLst/>
            <a:gdLst>
              <a:gd name="connsiteX0" fmla="*/ 0 w 8877"/>
              <a:gd name="connsiteY0" fmla="*/ 0 h 630314"/>
              <a:gd name="connsiteX1" fmla="*/ 8877 w 8877"/>
              <a:gd name="connsiteY1" fmla="*/ 630314 h 630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77" h="630314">
                <a:moveTo>
                  <a:pt x="0" y="0"/>
                </a:moveTo>
                <a:lnTo>
                  <a:pt x="8877" y="630314"/>
                </a:lnTo>
              </a:path>
            </a:pathLst>
          </a:custGeom>
          <a:noFill/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ttangolo arrotondato 27"/>
          <p:cNvSpPr/>
          <p:nvPr/>
        </p:nvSpPr>
        <p:spPr>
          <a:xfrm>
            <a:off x="2709993" y="4382208"/>
            <a:ext cx="216024" cy="216024"/>
          </a:xfrm>
          <a:prstGeom prst="round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umetto 2 28"/>
          <p:cNvSpPr/>
          <p:nvPr/>
        </p:nvSpPr>
        <p:spPr>
          <a:xfrm>
            <a:off x="4585666" y="3406953"/>
            <a:ext cx="902706" cy="426120"/>
          </a:xfrm>
          <a:prstGeom prst="wedgeRoundRectCallout">
            <a:avLst>
              <a:gd name="adj1" fmla="val -89243"/>
              <a:gd name="adj2" fmla="val -88672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Comune B</a:t>
            </a:r>
            <a:b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it-IT" sz="1200" b="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(con CLE)</a:t>
            </a:r>
          </a:p>
        </p:txBody>
      </p:sp>
      <p:sp>
        <p:nvSpPr>
          <p:cNvPr id="30" name="Fumetto 2 29"/>
          <p:cNvSpPr/>
          <p:nvPr/>
        </p:nvSpPr>
        <p:spPr>
          <a:xfrm>
            <a:off x="251520" y="1370985"/>
            <a:ext cx="902706" cy="426120"/>
          </a:xfrm>
          <a:prstGeom prst="wedgeRoundRectCallout">
            <a:avLst>
              <a:gd name="adj1" fmla="val 103436"/>
              <a:gd name="adj2" fmla="val 183578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Comune C</a:t>
            </a:r>
            <a:b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it-IT" sz="1200" b="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(con CLE)</a:t>
            </a:r>
          </a:p>
        </p:txBody>
      </p:sp>
      <p:sp>
        <p:nvSpPr>
          <p:cNvPr id="31" name="Fumetto 2 30"/>
          <p:cNvSpPr/>
          <p:nvPr/>
        </p:nvSpPr>
        <p:spPr>
          <a:xfrm>
            <a:off x="529535" y="4415673"/>
            <a:ext cx="1249381" cy="736655"/>
          </a:xfrm>
          <a:prstGeom prst="wedgeRoundRectCallout">
            <a:avLst>
              <a:gd name="adj1" fmla="val 73334"/>
              <a:gd name="adj2" fmla="val -111557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Comune A di Riferimento (CR)</a:t>
            </a:r>
            <a:b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it-IT" sz="1200" b="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(con CLE)</a:t>
            </a:r>
          </a:p>
        </p:txBody>
      </p:sp>
      <p:sp>
        <p:nvSpPr>
          <p:cNvPr id="32" name="Rettangolo 31"/>
          <p:cNvSpPr/>
          <p:nvPr/>
        </p:nvSpPr>
        <p:spPr>
          <a:xfrm>
            <a:off x="5940152" y="827500"/>
            <a:ext cx="2880320" cy="3709508"/>
          </a:xfrm>
          <a:prstGeom prst="rect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vale 32"/>
          <p:cNvSpPr/>
          <p:nvPr/>
        </p:nvSpPr>
        <p:spPr>
          <a:xfrm>
            <a:off x="2709993" y="4738592"/>
            <a:ext cx="216024" cy="219680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umetto 2 33"/>
          <p:cNvSpPr/>
          <p:nvPr/>
        </p:nvSpPr>
        <p:spPr>
          <a:xfrm>
            <a:off x="4585666" y="1413084"/>
            <a:ext cx="1229348" cy="520852"/>
          </a:xfrm>
          <a:prstGeom prst="wedgeRoundRectCallout">
            <a:avLst>
              <a:gd name="adj1" fmla="val -97261"/>
              <a:gd name="adj2" fmla="val 103792"/>
              <a:gd name="adj3" fmla="val 16667"/>
            </a:avLst>
          </a:prstGeom>
          <a:solidFill>
            <a:sysClr val="window" lastClr="FFFFFF"/>
          </a:solidFill>
          <a:ln w="3175" cap="flat" cmpd="sng" algn="ctr">
            <a:solidFill>
              <a:srgbClr val="00346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CONTESTO TERRITORIALE (CT)</a:t>
            </a:r>
            <a:endParaRPr kumimoji="0" lang="it-IT" sz="1200" b="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vale 34"/>
          <p:cNvSpPr/>
          <p:nvPr/>
        </p:nvSpPr>
        <p:spPr>
          <a:xfrm>
            <a:off x="6180589" y="3312873"/>
            <a:ext cx="216024" cy="219680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6061763" y="769268"/>
            <a:ext cx="1111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/>
              </a:rPr>
              <a:t>NODI</a:t>
            </a:r>
          </a:p>
        </p:txBody>
      </p:sp>
      <p:sp>
        <p:nvSpPr>
          <p:cNvPr id="37" name="CasellaDiTesto 36"/>
          <p:cNvSpPr txBox="1"/>
          <p:nvPr/>
        </p:nvSpPr>
        <p:spPr>
          <a:xfrm>
            <a:off x="6046004" y="3607478"/>
            <a:ext cx="1111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Calibri"/>
              </a:rPr>
              <a:t>ARCHI</a:t>
            </a:r>
          </a:p>
        </p:txBody>
      </p:sp>
      <p:sp>
        <p:nvSpPr>
          <p:cNvPr id="38" name="Rettangolo arrotondato 37"/>
          <p:cNvSpPr/>
          <p:nvPr/>
        </p:nvSpPr>
        <p:spPr>
          <a:xfrm>
            <a:off x="2300812" y="4036449"/>
            <a:ext cx="432048" cy="260992"/>
          </a:xfrm>
          <a:prstGeom prst="roundRect">
            <a:avLst/>
          </a:prstGeom>
          <a:solidFill>
            <a:srgbClr val="DA6D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9" name="Immagin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533" y="3510397"/>
            <a:ext cx="514721" cy="327550"/>
          </a:xfrm>
          <a:prstGeom prst="rect">
            <a:avLst/>
          </a:prstGeom>
        </p:spPr>
      </p:pic>
      <p:pic>
        <p:nvPicPr>
          <p:cNvPr id="40" name="Immagin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560" y="2642301"/>
            <a:ext cx="487045" cy="309938"/>
          </a:xfrm>
          <a:prstGeom prst="rect">
            <a:avLst/>
          </a:prstGeom>
        </p:spPr>
      </p:pic>
      <p:sp>
        <p:nvSpPr>
          <p:cNvPr id="41" name="CasellaDiTesto 40"/>
          <p:cNvSpPr txBox="1"/>
          <p:nvPr/>
        </p:nvSpPr>
        <p:spPr>
          <a:xfrm>
            <a:off x="5940152" y="4527039"/>
            <a:ext cx="3096344" cy="113877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1700" dirty="0"/>
              <a:t>           -crollo edifici interferenti</a:t>
            </a:r>
          </a:p>
          <a:p>
            <a:r>
              <a:rPr lang="it-IT" sz="1700" dirty="0"/>
              <a:t>           -frane</a:t>
            </a:r>
          </a:p>
          <a:p>
            <a:r>
              <a:rPr lang="it-IT" sz="1700" dirty="0"/>
              <a:t>           -liquefazioni</a:t>
            </a:r>
          </a:p>
          <a:p>
            <a:r>
              <a:rPr lang="it-IT" sz="1700" dirty="0"/>
              <a:t>           -alluvioni e allagamenti….</a:t>
            </a:r>
          </a:p>
        </p:txBody>
      </p:sp>
      <p:pic>
        <p:nvPicPr>
          <p:cNvPr id="42" name="Immagin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9089" y="4679694"/>
            <a:ext cx="514721" cy="327550"/>
          </a:xfrm>
          <a:prstGeom prst="rect">
            <a:avLst/>
          </a:prstGeom>
        </p:spPr>
      </p:pic>
      <p:sp>
        <p:nvSpPr>
          <p:cNvPr id="43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/>
              <a:t>Sistema strutturale </a:t>
            </a:r>
            <a:r>
              <a:rPr lang="it-IT" dirty="0" smtClean="0"/>
              <a:t>di </a:t>
            </a:r>
            <a:r>
              <a:rPr lang="it-IT" dirty="0"/>
              <a:t>gestione </a:t>
            </a:r>
            <a:r>
              <a:rPr lang="it-IT" dirty="0" smtClean="0"/>
              <a:t>delle emergenze </a:t>
            </a:r>
            <a:r>
              <a:rPr lang="it-IT" dirty="0"/>
              <a:t>di CT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2248227" y="5013887"/>
            <a:ext cx="3207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Grafo del sistema strutturale di gestione </a:t>
            </a:r>
            <a:r>
              <a:rPr lang="it-IT" b="1" dirty="0" smtClean="0"/>
              <a:t>delle emergenze </a:t>
            </a:r>
            <a:r>
              <a:rPr lang="it-IT" b="1" dirty="0"/>
              <a:t>di CT</a:t>
            </a:r>
          </a:p>
        </p:txBody>
      </p:sp>
      <p:pic>
        <p:nvPicPr>
          <p:cNvPr id="45" name="Immagin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39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                   Contesti Territoriali (CT)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179512" y="1239928"/>
            <a:ext cx="885698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700"/>
              </a:lnSpc>
            </a:pP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Caratterizzazione del Contesto Territoriale e valutazione del sistema per la gestione </a:t>
            </a:r>
            <a:r>
              <a:rPr lang="it-IT" sz="1900" b="1" dirty="0">
                <a:latin typeface="Segoe UI" panose="020B0502040204020203" pitchFamily="34" charset="0"/>
                <a:cs typeface="Segoe UI" panose="020B0502040204020203" pitchFamily="34" charset="0"/>
              </a:rPr>
              <a:t>delle </a:t>
            </a: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emergenze</a:t>
            </a:r>
            <a:endParaRPr lang="it-IT" sz="19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95536" y="4585692"/>
            <a:ext cx="2592288" cy="738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Valutare l’</a:t>
            </a:r>
            <a:r>
              <a:rPr lang="it-IT" sz="14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efficienza</a:t>
            </a:r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del sistema per la gestione delle emergenze</a:t>
            </a:r>
          </a:p>
        </p:txBody>
      </p:sp>
      <p:sp>
        <p:nvSpPr>
          <p:cNvPr id="8" name="Rettangolo 7"/>
          <p:cNvSpPr/>
          <p:nvPr/>
        </p:nvSpPr>
        <p:spPr>
          <a:xfrm>
            <a:off x="7092280" y="4505553"/>
            <a:ext cx="17281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E INDICI </a:t>
            </a: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 EFFICIENZA</a:t>
            </a:r>
          </a:p>
        </p:txBody>
      </p:sp>
      <p:sp>
        <p:nvSpPr>
          <p:cNvPr id="9" name="Rettangolo 8"/>
          <p:cNvSpPr/>
          <p:nvPr/>
        </p:nvSpPr>
        <p:spPr>
          <a:xfrm>
            <a:off x="3633437" y="4567108"/>
            <a:ext cx="2738763" cy="738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Quantificando l’operatività del sistema e valutando il grado di perseguimento degli obiettivi</a:t>
            </a:r>
          </a:p>
        </p:txBody>
      </p:sp>
      <p:sp>
        <p:nvSpPr>
          <p:cNvPr id="10" name="Freccia a destra 9"/>
          <p:cNvSpPr/>
          <p:nvPr/>
        </p:nvSpPr>
        <p:spPr>
          <a:xfrm>
            <a:off x="3131840" y="4726661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Freccia a destra 10"/>
          <p:cNvSpPr/>
          <p:nvPr/>
        </p:nvSpPr>
        <p:spPr>
          <a:xfrm>
            <a:off x="6632273" y="4695880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395536" y="3373529"/>
            <a:ext cx="2592288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cs typeface="Segoe UI" panose="020B0502040204020203" pitchFamily="34" charset="0"/>
              </a:rPr>
              <a:t>Misurare il complesso delle </a:t>
            </a:r>
            <a:r>
              <a:rPr lang="it-IT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risorse</a:t>
            </a:r>
            <a:r>
              <a:rPr lang="it-IT" sz="1400" dirty="0">
                <a:latin typeface="Segoe UI" panose="020B0502040204020203" pitchFamily="34" charset="0"/>
                <a:cs typeface="Segoe UI" panose="020B0502040204020203" pitchFamily="34" charset="0"/>
              </a:rPr>
              <a:t> utilizzate per la produzione di un servizio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7092280" y="3516964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RISORSE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3633437" y="3486988"/>
            <a:ext cx="2738763" cy="738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Quantificando la disponibilità e il grado di utilizzazione di fattori umani, materiali e finanziari</a:t>
            </a:r>
          </a:p>
        </p:txBody>
      </p:sp>
      <p:sp>
        <p:nvSpPr>
          <p:cNvPr id="15" name="Freccia a destra 14"/>
          <p:cNvSpPr/>
          <p:nvPr/>
        </p:nvSpPr>
        <p:spPr>
          <a:xfrm>
            <a:off x="3131840" y="3624544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Freccia a destra 15"/>
          <p:cNvSpPr/>
          <p:nvPr/>
        </p:nvSpPr>
        <p:spPr>
          <a:xfrm>
            <a:off x="6632273" y="3593763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395536" y="2191425"/>
            <a:ext cx="2592288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latin typeface="Segoe UI" panose="020B0502040204020203" pitchFamily="34" charset="0"/>
                <a:cs typeface="Segoe UI" panose="020B0502040204020203" pitchFamily="34" charset="0"/>
              </a:rPr>
              <a:t>Rappresentare le specifiche </a:t>
            </a:r>
            <a:r>
              <a:rPr lang="it-IT" sz="1400" b="1" dirty="0">
                <a:latin typeface="Segoe UI" panose="020B0502040204020203" pitchFamily="34" charset="0"/>
                <a:cs typeface="Segoe UI" panose="020B0502040204020203" pitchFamily="34" charset="0"/>
              </a:rPr>
              <a:t>condizioni del contesto</a:t>
            </a:r>
            <a:r>
              <a:rPr lang="it-IT" sz="1400" dirty="0">
                <a:latin typeface="Segoe UI" panose="020B0502040204020203" pitchFamily="34" charset="0"/>
                <a:cs typeface="Segoe UI" panose="020B0502040204020203" pitchFamily="34" charset="0"/>
              </a:rPr>
              <a:t> fisico/funzionale in cui si opera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7092280" y="2329137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AMBIENTE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3633437" y="2281436"/>
            <a:ext cx="2738763" cy="738664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Determinando livelli di complessità fisica e/o funzionale e/o operativa</a:t>
            </a:r>
          </a:p>
        </p:txBody>
      </p:sp>
      <p:sp>
        <p:nvSpPr>
          <p:cNvPr id="20" name="Freccia a destra 19"/>
          <p:cNvSpPr/>
          <p:nvPr/>
        </p:nvSpPr>
        <p:spPr>
          <a:xfrm>
            <a:off x="3131840" y="2423124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Freccia a destra 20"/>
          <p:cNvSpPr/>
          <p:nvPr/>
        </p:nvSpPr>
        <p:spPr>
          <a:xfrm>
            <a:off x="6632273" y="2405936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22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                   Contesti Territoriali (CT)</a:t>
            </a:r>
            <a:endParaRPr lang="it-IT" dirty="0"/>
          </a:p>
        </p:txBody>
      </p:sp>
      <p:sp>
        <p:nvSpPr>
          <p:cNvPr id="22" name="Rettangolo 21"/>
          <p:cNvSpPr/>
          <p:nvPr/>
        </p:nvSpPr>
        <p:spPr>
          <a:xfrm>
            <a:off x="683568" y="3975655"/>
            <a:ext cx="17281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E INDICI </a:t>
            </a: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 EFFICIENZA</a:t>
            </a:r>
          </a:p>
        </p:txBody>
      </p:sp>
      <p:sp>
        <p:nvSpPr>
          <p:cNvPr id="23" name="Rettangolo 22"/>
          <p:cNvSpPr/>
          <p:nvPr/>
        </p:nvSpPr>
        <p:spPr>
          <a:xfrm>
            <a:off x="683568" y="2272725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RISORSE</a:t>
            </a:r>
          </a:p>
        </p:txBody>
      </p:sp>
      <p:sp>
        <p:nvSpPr>
          <p:cNvPr id="24" name="Rettangolo 23"/>
          <p:cNvSpPr/>
          <p:nvPr/>
        </p:nvSpPr>
        <p:spPr>
          <a:xfrm>
            <a:off x="683568" y="1633364"/>
            <a:ext cx="172819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AMBIENTE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3477544" y="3554891"/>
            <a:ext cx="4392488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Valutazione del grado di perseguimento degli obiettivi; il processo è descritto in termini di:</a:t>
            </a:r>
          </a:p>
        </p:txBody>
      </p:sp>
      <p:sp>
        <p:nvSpPr>
          <p:cNvPr id="26" name="Rettangolo 25"/>
          <p:cNvSpPr/>
          <p:nvPr/>
        </p:nvSpPr>
        <p:spPr>
          <a:xfrm>
            <a:off x="4706302" y="4185551"/>
            <a:ext cx="19516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z="1200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OBIETTIVO GENERALE 1</a:t>
            </a:r>
            <a:endParaRPr lang="it-IT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3220119" y="4844107"/>
            <a:ext cx="1520709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i="1" dirty="0">
                <a:latin typeface="Segoe UI" panose="020B0502040204020203" pitchFamily="34" charset="0"/>
                <a:cs typeface="Segoe UI" panose="020B0502040204020203" pitchFamily="34" charset="0"/>
              </a:rPr>
              <a:t>OBIETTIVO SPECIFICO A</a:t>
            </a:r>
          </a:p>
        </p:txBody>
      </p:sp>
      <p:sp>
        <p:nvSpPr>
          <p:cNvPr id="28" name="Freccia a destra 27"/>
          <p:cNvSpPr/>
          <p:nvPr/>
        </p:nvSpPr>
        <p:spPr>
          <a:xfrm>
            <a:off x="2638467" y="4190953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Freccia a destra 28"/>
          <p:cNvSpPr/>
          <p:nvPr/>
        </p:nvSpPr>
        <p:spPr>
          <a:xfrm>
            <a:off x="2619135" y="2012724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ttangolo 29"/>
          <p:cNvSpPr/>
          <p:nvPr/>
        </p:nvSpPr>
        <p:spPr>
          <a:xfrm>
            <a:off x="3485680" y="1417340"/>
            <a:ext cx="4376217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Descrizione delle misure di input, per definire risorse e condizioni ambientali; sono articolati in: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4905109" y="4843782"/>
            <a:ext cx="1537360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i="1" dirty="0">
                <a:latin typeface="Segoe UI" panose="020B0502040204020203" pitchFamily="34" charset="0"/>
                <a:cs typeface="Segoe UI" panose="020B0502040204020203" pitchFamily="34" charset="0"/>
              </a:rPr>
              <a:t>OBIETTIVO SPECIFICO B</a:t>
            </a:r>
          </a:p>
        </p:txBody>
      </p:sp>
      <p:sp>
        <p:nvSpPr>
          <p:cNvPr id="32" name="Rettangolo 31"/>
          <p:cNvSpPr/>
          <p:nvPr/>
        </p:nvSpPr>
        <p:spPr>
          <a:xfrm>
            <a:off x="6595954" y="4844107"/>
            <a:ext cx="1520709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i="1" dirty="0">
                <a:latin typeface="Segoe UI" panose="020B0502040204020203" pitchFamily="34" charset="0"/>
                <a:cs typeface="Segoe UI" panose="020B0502040204020203" pitchFamily="34" charset="0"/>
              </a:rPr>
              <a:t>OBIETTIVO SPECIFICO …</a:t>
            </a:r>
          </a:p>
        </p:txBody>
      </p:sp>
      <p:cxnSp>
        <p:nvCxnSpPr>
          <p:cNvPr id="33" name="Connettore 4 32"/>
          <p:cNvCxnSpPr>
            <a:stCxn id="26" idx="2"/>
            <a:endCxn id="27" idx="0"/>
          </p:cNvCxnSpPr>
          <p:nvPr/>
        </p:nvCxnSpPr>
        <p:spPr>
          <a:xfrm rot="5400000">
            <a:off x="4640516" y="3802509"/>
            <a:ext cx="381557" cy="17016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ttore 4 33"/>
          <p:cNvCxnSpPr>
            <a:stCxn id="26" idx="2"/>
            <a:endCxn id="32" idx="0"/>
          </p:cNvCxnSpPr>
          <p:nvPr/>
        </p:nvCxnSpPr>
        <p:spPr>
          <a:xfrm rot="16200000" flipH="1">
            <a:off x="6328433" y="3816230"/>
            <a:ext cx="381557" cy="167419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Connettore 2 34"/>
          <p:cNvCxnSpPr>
            <a:stCxn id="26" idx="2"/>
            <a:endCxn id="31" idx="0"/>
          </p:cNvCxnSpPr>
          <p:nvPr/>
        </p:nvCxnSpPr>
        <p:spPr>
          <a:xfrm flipH="1">
            <a:off x="5673789" y="4462550"/>
            <a:ext cx="8324" cy="381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Rettangolo 35"/>
          <p:cNvSpPr/>
          <p:nvPr/>
        </p:nvSpPr>
        <p:spPr>
          <a:xfrm>
            <a:off x="4706302" y="2053636"/>
            <a:ext cx="1951622" cy="2769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it-IT" sz="1200" b="1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DOMINIO 1</a:t>
            </a:r>
            <a:endParaRPr lang="it-IT" sz="1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3220119" y="2712192"/>
            <a:ext cx="1520709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DIMENSIONE </a:t>
            </a:r>
          </a:p>
          <a:p>
            <a:pPr algn="ctr"/>
            <a:r>
              <a:rPr lang="it-IT" sz="11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  <a:endParaRPr lang="it-IT" sz="11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4905109" y="2711867"/>
            <a:ext cx="1537360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DIMENSIONE</a:t>
            </a:r>
          </a:p>
          <a:p>
            <a:pPr algn="ctr"/>
            <a:r>
              <a:rPr lang="it-IT" sz="11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  <a:endParaRPr lang="it-IT" sz="11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ttangolo 38"/>
          <p:cNvSpPr/>
          <p:nvPr/>
        </p:nvSpPr>
        <p:spPr>
          <a:xfrm>
            <a:off x="6595954" y="2712192"/>
            <a:ext cx="1520709" cy="430887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sz="11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DIMENSIONE</a:t>
            </a:r>
          </a:p>
          <a:p>
            <a:pPr algn="ctr"/>
            <a:r>
              <a:rPr lang="it-IT" sz="11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  <a:endParaRPr lang="it-IT" sz="11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40" name="Connettore 4 39"/>
          <p:cNvCxnSpPr>
            <a:stCxn id="36" idx="2"/>
            <a:endCxn id="37" idx="0"/>
          </p:cNvCxnSpPr>
          <p:nvPr/>
        </p:nvCxnSpPr>
        <p:spPr>
          <a:xfrm rot="5400000">
            <a:off x="4640516" y="1670594"/>
            <a:ext cx="381557" cy="17016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Connettore 4 40"/>
          <p:cNvCxnSpPr>
            <a:stCxn id="36" idx="2"/>
            <a:endCxn id="39" idx="0"/>
          </p:cNvCxnSpPr>
          <p:nvPr/>
        </p:nvCxnSpPr>
        <p:spPr>
          <a:xfrm rot="16200000" flipH="1">
            <a:off x="6328433" y="1684315"/>
            <a:ext cx="381557" cy="167419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ttore 2 41"/>
          <p:cNvCxnSpPr>
            <a:stCxn id="36" idx="2"/>
            <a:endCxn id="38" idx="0"/>
          </p:cNvCxnSpPr>
          <p:nvPr/>
        </p:nvCxnSpPr>
        <p:spPr>
          <a:xfrm flipH="1">
            <a:off x="5673789" y="2330635"/>
            <a:ext cx="8324" cy="381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" name="Immagin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9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                   Contesti Territoriali (CT)</a:t>
            </a:r>
            <a:endParaRPr lang="it-IT" dirty="0"/>
          </a:p>
        </p:txBody>
      </p:sp>
      <p:sp>
        <p:nvSpPr>
          <p:cNvPr id="43" name="Rettangolo 42"/>
          <p:cNvSpPr/>
          <p:nvPr/>
        </p:nvSpPr>
        <p:spPr>
          <a:xfrm>
            <a:off x="905184" y="3839439"/>
            <a:ext cx="17281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E INDICI </a:t>
            </a: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 EFFICIENZA</a:t>
            </a:r>
          </a:p>
        </p:txBody>
      </p:sp>
      <p:sp>
        <p:nvSpPr>
          <p:cNvPr id="44" name="Rettangolo 43"/>
          <p:cNvSpPr/>
          <p:nvPr/>
        </p:nvSpPr>
        <p:spPr>
          <a:xfrm>
            <a:off x="905184" y="3234371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RISORSE</a:t>
            </a:r>
          </a:p>
        </p:txBody>
      </p:sp>
      <p:sp>
        <p:nvSpPr>
          <p:cNvPr id="45" name="Rettangolo 44"/>
          <p:cNvSpPr/>
          <p:nvPr/>
        </p:nvSpPr>
        <p:spPr>
          <a:xfrm>
            <a:off x="905184" y="1888880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2000"/>
              </a:lnSpc>
              <a:spcBef>
                <a:spcPct val="0"/>
              </a:spcBef>
            </a:pPr>
            <a:r>
              <a:rPr lang="it-IT" sz="1600" b="1" u="sng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AMBIENTE</a:t>
            </a:r>
          </a:p>
        </p:txBody>
      </p:sp>
      <p:sp>
        <p:nvSpPr>
          <p:cNvPr id="46" name="Freccia a destra 45"/>
          <p:cNvSpPr/>
          <p:nvPr/>
        </p:nvSpPr>
        <p:spPr>
          <a:xfrm>
            <a:off x="2756177" y="3690682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" name="Freccia a destra 46"/>
          <p:cNvSpPr/>
          <p:nvPr/>
        </p:nvSpPr>
        <p:spPr>
          <a:xfrm>
            <a:off x="2757245" y="1996456"/>
            <a:ext cx="315991" cy="431178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 sz="16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8" name="Rettangolo 47"/>
          <p:cNvSpPr/>
          <p:nvPr/>
        </p:nvSpPr>
        <p:spPr>
          <a:xfrm>
            <a:off x="3176096" y="3583105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b="1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INDICATORI/INDICI DINAMICI</a:t>
            </a:r>
            <a:endParaRPr lang="it-IT" b="1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Rettangolo 48"/>
          <p:cNvSpPr/>
          <p:nvPr/>
        </p:nvSpPr>
        <p:spPr>
          <a:xfrm>
            <a:off x="3193409" y="2038983"/>
            <a:ext cx="25760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b="1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INDICATORI STATICI</a:t>
            </a:r>
            <a:endParaRPr lang="it-IT" b="1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Rettangolo 49"/>
          <p:cNvSpPr/>
          <p:nvPr/>
        </p:nvSpPr>
        <p:spPr>
          <a:xfrm>
            <a:off x="5567683" y="1759377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1400" dirty="0" smtClean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Fotografano il contesto a cui ci riferiamo in determinato momento; non è possibile intervenire sulle variabili misurate</a:t>
            </a:r>
            <a:endParaRPr lang="it-IT" sz="1400" i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1" name="Rettangolo 50"/>
          <p:cNvSpPr/>
          <p:nvPr/>
        </p:nvSpPr>
        <p:spPr>
          <a:xfrm>
            <a:off x="5580112" y="3490772"/>
            <a:ext cx="28803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1400" dirty="0" smtClean="0">
                <a:latin typeface="Segoe UI" panose="020B0502040204020203" pitchFamily="34" charset="0"/>
                <a:cs typeface="Segoe UI" panose="020B0502040204020203" pitchFamily="34" charset="0"/>
              </a:rPr>
              <a:t>È possibile intervenire sulle variabili misurate e produrre un cambiamento delle </a:t>
            </a:r>
            <a:r>
              <a:rPr lang="it-IT" sz="140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performance</a:t>
            </a:r>
          </a:p>
        </p:txBody>
      </p:sp>
      <p:sp>
        <p:nvSpPr>
          <p:cNvPr id="2" name="Rettangolo 1"/>
          <p:cNvSpPr/>
          <p:nvPr/>
        </p:nvSpPr>
        <p:spPr>
          <a:xfrm>
            <a:off x="755577" y="1479987"/>
            <a:ext cx="7692426" cy="1471791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Rettangolo 51"/>
          <p:cNvSpPr/>
          <p:nvPr/>
        </p:nvSpPr>
        <p:spPr>
          <a:xfrm>
            <a:off x="755577" y="3185909"/>
            <a:ext cx="7692425" cy="1515304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3" name="Immagin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9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Contesti Territoriali (CT) della Regione Basilicata</a:t>
            </a:r>
            <a:endParaRPr lang="it-IT" dirty="0"/>
          </a:p>
        </p:txBody>
      </p:sp>
      <p:pic>
        <p:nvPicPr>
          <p:cNvPr id="27" name="Immagine 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25353"/>
            <a:ext cx="2880320" cy="203640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l="14066" t="5906" r="1540"/>
          <a:stretch/>
        </p:blipFill>
        <p:spPr>
          <a:xfrm>
            <a:off x="3389451" y="3125354"/>
            <a:ext cx="2581120" cy="203640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grpSp>
        <p:nvGrpSpPr>
          <p:cNvPr id="7" name="Gruppo 6"/>
          <p:cNvGrpSpPr/>
          <p:nvPr/>
        </p:nvGrpSpPr>
        <p:grpSpPr>
          <a:xfrm>
            <a:off x="6156175" y="3125353"/>
            <a:ext cx="2668229" cy="2036402"/>
            <a:chOff x="3347864" y="3361556"/>
            <a:chExt cx="2581120" cy="1969920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 rotWithShape="1">
            <a:blip r:embed="rId4"/>
            <a:srcRect l="22771" t="19461" r="5107" b="2751"/>
            <a:stretch/>
          </p:blipFill>
          <p:spPr>
            <a:xfrm>
              <a:off x="3347864" y="3361556"/>
              <a:ext cx="2581120" cy="196992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33" name="Immagine 32"/>
            <p:cNvPicPr>
              <a:picLocks noChangeAspect="1"/>
            </p:cNvPicPr>
            <p:nvPr/>
          </p:nvPicPr>
          <p:blipFill rotWithShape="1">
            <a:blip r:embed="rId4"/>
            <a:srcRect l="72355" t="3536" r="1155" b="67798"/>
            <a:stretch/>
          </p:blipFill>
          <p:spPr>
            <a:xfrm>
              <a:off x="5082648" y="3361556"/>
              <a:ext cx="846336" cy="64807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4" name="Rettangolo 43"/>
          <p:cNvSpPr/>
          <p:nvPr/>
        </p:nvSpPr>
        <p:spPr>
          <a:xfrm>
            <a:off x="3347864" y="2491488"/>
            <a:ext cx="2664296" cy="578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Residenti Località Capoluogo vs. residenti totali CT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251520" y="2771437"/>
            <a:ext cx="2664296" cy="325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CT per classi di popolazione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6084168" y="2491488"/>
            <a:ext cx="280831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Residenti Comune di Riferimento vs. residenti totali CT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Rettangolo 54"/>
          <p:cNvSpPr/>
          <p:nvPr/>
        </p:nvSpPr>
        <p:spPr>
          <a:xfrm>
            <a:off x="251520" y="1561356"/>
            <a:ext cx="5040560" cy="436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Dominio: Complessità socio-ambientale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6" name="Rettangolo 55"/>
          <p:cNvSpPr/>
          <p:nvPr/>
        </p:nvSpPr>
        <p:spPr>
          <a:xfrm>
            <a:off x="251520" y="1849388"/>
            <a:ext cx="5616624" cy="433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Dimensioni: Popolazione, Assetto territoriale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Rettangolo 56"/>
          <p:cNvSpPr/>
          <p:nvPr/>
        </p:nvSpPr>
        <p:spPr>
          <a:xfrm>
            <a:off x="251520" y="1202400"/>
            <a:ext cx="3240360" cy="433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AMBIENTE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8" name="Immagine 5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3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Contesti Territoriali (CT) della Regione Basilicata</a:t>
            </a:r>
            <a:endParaRPr lang="it-IT" dirty="0"/>
          </a:p>
        </p:txBody>
      </p:sp>
      <p:sp>
        <p:nvSpPr>
          <p:cNvPr id="44" name="Rettangolo 43"/>
          <p:cNvSpPr/>
          <p:nvPr/>
        </p:nvSpPr>
        <p:spPr>
          <a:xfrm>
            <a:off x="3203848" y="2491488"/>
            <a:ext cx="2664296" cy="578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Comuni con studi di MS validati (giugno 2019)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251520" y="2771437"/>
            <a:ext cx="2664296" cy="325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Comuni ex Art. 11 L.77/2009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6156176" y="2491488"/>
            <a:ext cx="2808312" cy="578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Comuni con studi di CLE validati (giugno 2019)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5" name="Rettangolo 54"/>
          <p:cNvSpPr/>
          <p:nvPr/>
        </p:nvSpPr>
        <p:spPr>
          <a:xfrm>
            <a:off x="251520" y="1561356"/>
            <a:ext cx="5040560" cy="4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Dominio: Rischio territoriale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6" name="Rettangolo 55"/>
          <p:cNvSpPr/>
          <p:nvPr/>
        </p:nvSpPr>
        <p:spPr>
          <a:xfrm>
            <a:off x="251520" y="1849388"/>
            <a:ext cx="5616624" cy="4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Dimensioni: Pericolosità, Vulnerabilità, Esposizione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7" name="Rettangolo 56"/>
          <p:cNvSpPr/>
          <p:nvPr/>
        </p:nvSpPr>
        <p:spPr>
          <a:xfrm>
            <a:off x="251520" y="1202400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AMBIENTE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Picture 46" descr="Macintosh HD:Users:corafontana:Documents:documenti:CNR:PON 2019:Dati:CLE_MS stato studi:Allegato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-1" r="2433" b="2791"/>
          <a:stretch/>
        </p:blipFill>
        <p:spPr bwMode="auto">
          <a:xfrm>
            <a:off x="309381" y="3145532"/>
            <a:ext cx="2736304" cy="2200394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6" name="Picture 48" descr="Macintosh HD:Users:corafontana:Documents:documenti:CNR:PON 2019:Dati:CLE_MS stato studi:MS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8" t="639" r="4620" b="2151"/>
          <a:stretch/>
        </p:blipFill>
        <p:spPr bwMode="auto">
          <a:xfrm>
            <a:off x="3304786" y="3145532"/>
            <a:ext cx="2664297" cy="2200393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grpSp>
        <p:nvGrpSpPr>
          <p:cNvPr id="5" name="Gruppo 4"/>
          <p:cNvGrpSpPr/>
          <p:nvPr/>
        </p:nvGrpSpPr>
        <p:grpSpPr>
          <a:xfrm>
            <a:off x="6228184" y="3145531"/>
            <a:ext cx="2664296" cy="2200393"/>
            <a:chOff x="6228184" y="3145531"/>
            <a:chExt cx="2664296" cy="2200393"/>
          </a:xfrm>
        </p:grpSpPr>
        <p:pic>
          <p:nvPicPr>
            <p:cNvPr id="17" name="Picture 47" descr="Macintosh HD:Users:corafontana:Documents:documenti:CNR:PON 2019:Dati:CLE_MS stato studi:cle validate.jp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04" t="1772" r="10150" b="2518"/>
            <a:stretch/>
          </p:blipFill>
          <p:spPr bwMode="auto">
            <a:xfrm>
              <a:off x="6228184" y="3145531"/>
              <a:ext cx="2664296" cy="2200393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8" name="Picture 47" descr="Macintosh HD:Users:corafontana:Documents:documenti:CNR:PON 2019:Dati:CLE_MS stato studi:cle validate.jpg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729" t="8035" r="4372" b="79436"/>
            <a:stretch/>
          </p:blipFill>
          <p:spPr bwMode="auto">
            <a:xfrm>
              <a:off x="7984335" y="3289548"/>
              <a:ext cx="908145" cy="28803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Rettangolo 1"/>
            <p:cNvSpPr/>
            <p:nvPr/>
          </p:nvSpPr>
          <p:spPr>
            <a:xfrm>
              <a:off x="7740352" y="3145532"/>
              <a:ext cx="792088" cy="18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21" name="Immagin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68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Schema della presentazione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43511" y="1396614"/>
            <a:ext cx="8604953" cy="36507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896" indent="-342896">
              <a:lnSpc>
                <a:spcPct val="107000"/>
              </a:lnSpc>
              <a:spcAft>
                <a:spcPts val="1800"/>
              </a:spcAft>
              <a:buFont typeface="Symbol" panose="05050102010706020507" pitchFamily="18" charset="2"/>
              <a:buChar char=""/>
            </a:pP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Introduzione</a:t>
            </a:r>
          </a:p>
          <a:p>
            <a:pPr marL="342896" indent="-342896">
              <a:lnSpc>
                <a:spcPct val="107000"/>
              </a:lnSpc>
              <a:spcAft>
                <a:spcPts val="1800"/>
              </a:spcAft>
              <a:buFont typeface="Symbol" panose="05050102010706020507" pitchFamily="18" charset="2"/>
              <a:buChar char=""/>
            </a:pP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Progetto </a:t>
            </a:r>
            <a:r>
              <a:rPr lang="it-IT" sz="1900" b="1" dirty="0">
                <a:latin typeface="Segoe UI" panose="020B0502040204020203" pitchFamily="34" charset="0"/>
                <a:cs typeface="Segoe UI" panose="020B0502040204020203" pitchFamily="34" charset="0"/>
              </a:rPr>
              <a:t>standard</a:t>
            </a:r>
            <a:r>
              <a:rPr lang="it-IT" sz="1900" dirty="0">
                <a:latin typeface="Segoe UI" panose="020B0502040204020203" pitchFamily="34" charset="0"/>
                <a:cs typeface="Segoe UI" panose="020B0502040204020203" pitchFamily="34" charset="0"/>
              </a:rPr>
              <a:t>: Miglioramento del Sistema di Gestione dell’Emergenza</a:t>
            </a:r>
          </a:p>
          <a:p>
            <a:pPr marL="342896" indent="-342896">
              <a:lnSpc>
                <a:spcPct val="107000"/>
              </a:lnSpc>
              <a:spcAft>
                <a:spcPts val="1800"/>
              </a:spcAft>
              <a:buFont typeface="Symbol" panose="05050102010706020507" pitchFamily="18" charset="2"/>
              <a:buChar char=""/>
            </a:pP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Caratterizzazione</a:t>
            </a: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dei Contesti Territoriali</a:t>
            </a:r>
          </a:p>
          <a:p>
            <a:pPr marL="342896" indent="-342896">
              <a:lnSpc>
                <a:spcPct val="107000"/>
              </a:lnSpc>
              <a:spcAft>
                <a:spcPts val="1800"/>
              </a:spcAft>
              <a:buFont typeface="Symbol" panose="05050102010706020507" pitchFamily="18" charset="2"/>
              <a:buChar char=""/>
            </a:pP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Analisi e valutazione</a:t>
            </a: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900" dirty="0">
                <a:latin typeface="Segoe UI" panose="020B0502040204020203" pitchFamily="34" charset="0"/>
                <a:cs typeface="Segoe UI" panose="020B0502040204020203" pitchFamily="34" charset="0"/>
              </a:rPr>
              <a:t>del Sistema di Gestione </a:t>
            </a: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dell’Emergenza</a:t>
            </a:r>
          </a:p>
          <a:p>
            <a:pPr marL="342896" indent="-342896">
              <a:lnSpc>
                <a:spcPct val="107000"/>
              </a:lnSpc>
              <a:spcAft>
                <a:spcPts val="1800"/>
              </a:spcAft>
              <a:buFont typeface="Symbol" panose="05050102010706020507" pitchFamily="18" charset="2"/>
              <a:buChar char=""/>
            </a:pP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Verso la </a:t>
            </a: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programmazione</a:t>
            </a: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e </a:t>
            </a:r>
            <a:r>
              <a:rPr lang="it-IT" sz="19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monitoraggio</a:t>
            </a: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degli interventi</a:t>
            </a:r>
          </a:p>
          <a:p>
            <a:pPr marL="342896" indent="-342896">
              <a:lnSpc>
                <a:spcPct val="107000"/>
              </a:lnSpc>
              <a:spcAft>
                <a:spcPts val="1800"/>
              </a:spcAft>
              <a:buFont typeface="Symbol" panose="05050102010706020507" pitchFamily="18" charset="2"/>
              <a:buChar char=""/>
            </a:pPr>
            <a:r>
              <a:rPr lang="it-IT" sz="19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Stato di avanzamento</a:t>
            </a:r>
          </a:p>
          <a:p>
            <a:pPr>
              <a:lnSpc>
                <a:spcPct val="107000"/>
              </a:lnSpc>
              <a:spcAft>
                <a:spcPts val="1800"/>
              </a:spcAft>
            </a:pPr>
            <a:endParaRPr lang="it-IT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48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nnessioni tra ES2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892" y="1201316"/>
            <a:ext cx="5845143" cy="4312986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7783499" y="864420"/>
            <a:ext cx="1279080" cy="852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3799271" y="1171097"/>
            <a:ext cx="1449624" cy="852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2158585" y="2614059"/>
            <a:ext cx="1958218" cy="19674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Rettangolo 3"/>
          <p:cNvSpPr/>
          <p:nvPr/>
        </p:nvSpPr>
        <p:spPr>
          <a:xfrm>
            <a:off x="3860986" y="4581461"/>
            <a:ext cx="593865" cy="34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7660767" y="4657700"/>
            <a:ext cx="511632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8550947" y="3118325"/>
            <a:ext cx="511632" cy="1023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5593211" y="5315729"/>
            <a:ext cx="511632" cy="22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2693483" y="4390866"/>
            <a:ext cx="2728704" cy="914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5" name="Picture 22" descr="ESperCT_aggiornato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3" t="76511" r="68861" b="2166"/>
          <a:stretch/>
        </p:blipFill>
        <p:spPr>
          <a:xfrm>
            <a:off x="393779" y="4650091"/>
            <a:ext cx="1713374" cy="9630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Rettangolo 26"/>
          <p:cNvSpPr/>
          <p:nvPr/>
        </p:nvSpPr>
        <p:spPr>
          <a:xfrm>
            <a:off x="295389" y="4302205"/>
            <a:ext cx="2138071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Presenza di ES002-003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Contesti Territoriali (CT) della Regione Basilicata</a:t>
            </a:r>
            <a:endParaRPr lang="it-IT" dirty="0"/>
          </a:p>
        </p:txBody>
      </p:sp>
      <p:grpSp>
        <p:nvGrpSpPr>
          <p:cNvPr id="32" name="Gruppo 31"/>
          <p:cNvGrpSpPr/>
          <p:nvPr/>
        </p:nvGrpSpPr>
        <p:grpSpPr>
          <a:xfrm>
            <a:off x="1200090" y="2030213"/>
            <a:ext cx="3545754" cy="1857913"/>
            <a:chOff x="1200090" y="2030213"/>
            <a:chExt cx="3545754" cy="1857913"/>
          </a:xfrm>
        </p:grpSpPr>
        <p:grpSp>
          <p:nvGrpSpPr>
            <p:cNvPr id="14" name="Gruppo 13"/>
            <p:cNvGrpSpPr/>
            <p:nvPr/>
          </p:nvGrpSpPr>
          <p:grpSpPr>
            <a:xfrm>
              <a:off x="1200090" y="2030213"/>
              <a:ext cx="3529718" cy="1857913"/>
              <a:chOff x="377427" y="3098716"/>
              <a:chExt cx="2250358" cy="1184505"/>
            </a:xfrm>
          </p:grpSpPr>
          <p:pic>
            <p:nvPicPr>
              <p:cNvPr id="8" name="Picture 1" descr="connessioni tra ES23.jpg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360" r="60155"/>
              <a:stretch/>
            </p:blipFill>
            <p:spPr>
              <a:xfrm>
                <a:off x="377427" y="3580240"/>
                <a:ext cx="2151856" cy="702981"/>
              </a:xfrm>
              <a:prstGeom prst="rect">
                <a:avLst/>
              </a:prstGeom>
            </p:spPr>
          </p:pic>
          <p:sp>
            <p:nvSpPr>
              <p:cNvPr id="10" name="Rettangolo 9"/>
              <p:cNvSpPr/>
              <p:nvPr/>
            </p:nvSpPr>
            <p:spPr>
              <a:xfrm>
                <a:off x="1254848" y="3098716"/>
                <a:ext cx="643834" cy="3600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600"/>
              </a:p>
            </p:txBody>
          </p:sp>
          <p:sp>
            <p:nvSpPr>
              <p:cNvPr id="16" name="Rettangolo 15"/>
              <p:cNvSpPr/>
              <p:nvPr/>
            </p:nvSpPr>
            <p:spPr>
              <a:xfrm>
                <a:off x="1541749" y="3310611"/>
                <a:ext cx="1086036" cy="3600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600"/>
              </a:p>
            </p:txBody>
          </p:sp>
          <p:sp>
            <p:nvSpPr>
              <p:cNvPr id="17" name="Rettangolo 16"/>
              <p:cNvSpPr/>
              <p:nvPr/>
            </p:nvSpPr>
            <p:spPr>
              <a:xfrm>
                <a:off x="2310828" y="3458756"/>
                <a:ext cx="316957" cy="3600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600"/>
              </a:p>
            </p:txBody>
          </p:sp>
        </p:grpSp>
        <p:sp>
          <p:nvSpPr>
            <p:cNvPr id="30" name="CasellaDiTesto 29"/>
            <p:cNvSpPr txBox="1"/>
            <p:nvPr/>
          </p:nvSpPr>
          <p:spPr>
            <a:xfrm>
              <a:off x="4057835" y="2899920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(ES002)</a:t>
              </a:r>
              <a:endParaRPr lang="it-IT" sz="12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1" name="CasellaDiTesto 30"/>
            <p:cNvSpPr txBox="1"/>
            <p:nvPr/>
          </p:nvSpPr>
          <p:spPr>
            <a:xfrm>
              <a:off x="2987824" y="3097677"/>
              <a:ext cx="6880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200" dirty="0" smtClean="0">
                  <a:latin typeface="Segoe UI" panose="020B0502040204020203" pitchFamily="34" charset="0"/>
                  <a:cs typeface="Segoe UI" panose="020B0502040204020203" pitchFamily="34" charset="0"/>
                </a:rPr>
                <a:t>(ES003)</a:t>
              </a:r>
              <a:endParaRPr lang="it-IT" sz="12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21" name="Rettangolo 20"/>
          <p:cNvSpPr/>
          <p:nvPr/>
        </p:nvSpPr>
        <p:spPr>
          <a:xfrm>
            <a:off x="251520" y="1828455"/>
            <a:ext cx="5616624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Dimensione: Strutture di emergenza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251520" y="1201316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RISORSE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251520" y="1545899"/>
            <a:ext cx="5040560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Dominio: Risorse strutturali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6" name="Gruppo 25"/>
          <p:cNvGrpSpPr/>
          <p:nvPr/>
        </p:nvGrpSpPr>
        <p:grpSpPr>
          <a:xfrm>
            <a:off x="2410104" y="3830803"/>
            <a:ext cx="1823325" cy="1781904"/>
            <a:chOff x="2710254" y="3830803"/>
            <a:chExt cx="1823325" cy="1781904"/>
          </a:xfrm>
        </p:grpSpPr>
        <p:pic>
          <p:nvPicPr>
            <p:cNvPr id="24" name="Picture 22" descr="ESperCT_aggiornato.jp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96" t="3575" r="13833" b="-1"/>
            <a:stretch/>
          </p:blipFill>
          <p:spPr>
            <a:xfrm>
              <a:off x="2710254" y="3830803"/>
              <a:ext cx="1823325" cy="1781904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8" name="Rettangolo 17"/>
            <p:cNvSpPr/>
            <p:nvPr/>
          </p:nvSpPr>
          <p:spPr>
            <a:xfrm>
              <a:off x="2710800" y="5233764"/>
              <a:ext cx="43790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37" name="Immagine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20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7416320" y="15797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25" name="Content Placeholder 3" descr="iso ops_nuoviCT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6" t="70600" r="77838"/>
          <a:stretch/>
        </p:blipFill>
        <p:spPr>
          <a:xfrm>
            <a:off x="371498" y="4225651"/>
            <a:ext cx="1176166" cy="1175640"/>
          </a:xfrm>
          <a:prstGeom prst="rect">
            <a:avLst/>
          </a:prstGeom>
        </p:spPr>
      </p:pic>
      <p:pic>
        <p:nvPicPr>
          <p:cNvPr id="26" name="Picture 25" descr="iso VVF_nuoviCT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14" r="81919"/>
          <a:stretch/>
        </p:blipFill>
        <p:spPr>
          <a:xfrm>
            <a:off x="4572000" y="4225651"/>
            <a:ext cx="1036213" cy="1186957"/>
          </a:xfrm>
          <a:prstGeom prst="rect">
            <a:avLst/>
          </a:prstGeom>
        </p:spPr>
      </p:pic>
      <p:sp>
        <p:nvSpPr>
          <p:cNvPr id="29" name="Rettangolo 28"/>
          <p:cNvSpPr/>
          <p:nvPr/>
        </p:nvSpPr>
        <p:spPr>
          <a:xfrm>
            <a:off x="251520" y="1201316"/>
            <a:ext cx="5040560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EFFICIENZA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Picture 16" descr="iso VVF_nuoviCT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6" t="1632" r="17528" b="2198"/>
          <a:stretch/>
        </p:blipFill>
        <p:spPr>
          <a:xfrm>
            <a:off x="5724129" y="2674193"/>
            <a:ext cx="2564718" cy="27356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1" name="Rettangolo 30"/>
          <p:cNvSpPr/>
          <p:nvPr/>
        </p:nvSpPr>
        <p:spPr>
          <a:xfrm>
            <a:off x="1475656" y="2340541"/>
            <a:ext cx="2664296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Raggiungibilità ES002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5624551" y="2340541"/>
            <a:ext cx="2664296" cy="322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Raggiungibilità ES003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Contesti Territoriali (CT) della Regione Basilicata</a:t>
            </a:r>
            <a:endParaRPr lang="it-IT" dirty="0"/>
          </a:p>
        </p:txBody>
      </p:sp>
      <p:grpSp>
        <p:nvGrpSpPr>
          <p:cNvPr id="4" name="Gruppo 3"/>
          <p:cNvGrpSpPr/>
          <p:nvPr/>
        </p:nvGrpSpPr>
        <p:grpSpPr>
          <a:xfrm>
            <a:off x="1575236" y="2673925"/>
            <a:ext cx="2564716" cy="2741593"/>
            <a:chOff x="1575236" y="2673925"/>
            <a:chExt cx="2564716" cy="2741593"/>
          </a:xfrm>
        </p:grpSpPr>
        <p:pic>
          <p:nvPicPr>
            <p:cNvPr id="21" name="Content Placeholder 3" descr="iso ops_nuoviCT.jpg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559" t="3152" r="18987" b="2419"/>
            <a:stretch/>
          </p:blipFill>
          <p:spPr>
            <a:xfrm>
              <a:off x="1575236" y="2673925"/>
              <a:ext cx="2564716" cy="274159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3" name="Rettangolo 2"/>
            <p:cNvSpPr/>
            <p:nvPr/>
          </p:nvSpPr>
          <p:spPr>
            <a:xfrm>
              <a:off x="1576800" y="4657700"/>
              <a:ext cx="144016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35" name="Rettangolo 34"/>
          <p:cNvSpPr/>
          <p:nvPr/>
        </p:nvSpPr>
        <p:spPr>
          <a:xfrm>
            <a:off x="251520" y="1828455"/>
            <a:ext cx="705678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Obiettivi specifici: Soccorso Sanitario, Intervento operativo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Rettangolo 35"/>
          <p:cNvSpPr/>
          <p:nvPr/>
        </p:nvSpPr>
        <p:spPr>
          <a:xfrm>
            <a:off x="251520" y="1545899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Obiettivo generale: Soccorso urgente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7" name="Immagin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40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7416320" y="15797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8" name="Rettangolo 27"/>
          <p:cNvSpPr/>
          <p:nvPr/>
        </p:nvSpPr>
        <p:spPr>
          <a:xfrm>
            <a:off x="251520" y="1828455"/>
            <a:ext cx="705678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Obiettivi specifici: Soccorso Sanitario, Intervento operativo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251520" y="1201316"/>
            <a:ext cx="5040560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INDICATORI DI EFFICIENZA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ttangolo 29"/>
          <p:cNvSpPr/>
          <p:nvPr/>
        </p:nvSpPr>
        <p:spPr>
          <a:xfrm>
            <a:off x="251520" y="1545899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Obiettivo generale: Soccorso urgente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0" y="145108"/>
            <a:ext cx="6972309" cy="1104636"/>
          </a:xfrm>
        </p:spPr>
        <p:txBody>
          <a:bodyPr>
            <a:noAutofit/>
          </a:bodyPr>
          <a:lstStyle/>
          <a:p>
            <a:r>
              <a:rPr lang="it-IT" dirty="0" smtClean="0"/>
              <a:t>Caratterizzazione dei Contesti Territoriali (CT) della Regione Basilicata</a:t>
            </a:r>
            <a:endParaRPr lang="it-IT" dirty="0"/>
          </a:p>
        </p:txBody>
      </p:sp>
      <p:grpSp>
        <p:nvGrpSpPr>
          <p:cNvPr id="2" name="Gruppo 1"/>
          <p:cNvGrpSpPr/>
          <p:nvPr/>
        </p:nvGrpSpPr>
        <p:grpSpPr>
          <a:xfrm>
            <a:off x="2659022" y="2760996"/>
            <a:ext cx="2853356" cy="2718454"/>
            <a:chOff x="5269019" y="2008800"/>
            <a:chExt cx="3681939" cy="3507863"/>
          </a:xfrm>
        </p:grpSpPr>
        <p:pic>
          <p:nvPicPr>
            <p:cNvPr id="16" name="Picture 1" descr="ragg_Ops201911.jpg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6" t="9951" r="17660" b="9771"/>
            <a:stretch/>
          </p:blipFill>
          <p:spPr>
            <a:xfrm>
              <a:off x="5269019" y="2008800"/>
              <a:ext cx="3681939" cy="350786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8" name="Rectangle 6"/>
            <p:cNvSpPr/>
            <p:nvPr/>
          </p:nvSpPr>
          <p:spPr>
            <a:xfrm>
              <a:off x="8244000" y="2008800"/>
              <a:ext cx="706296" cy="6733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uppo 4"/>
          <p:cNvGrpSpPr/>
          <p:nvPr/>
        </p:nvGrpSpPr>
        <p:grpSpPr>
          <a:xfrm>
            <a:off x="5936345" y="2763787"/>
            <a:ext cx="2765362" cy="2711639"/>
            <a:chOff x="5138058" y="1700720"/>
            <a:chExt cx="3623835" cy="3553434"/>
          </a:xfrm>
        </p:grpSpPr>
        <p:pic>
          <p:nvPicPr>
            <p:cNvPr id="22" name="Picture 5" descr="ragg_VVF201011.jp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92" t="6445" r="16862" b="9462"/>
            <a:stretch/>
          </p:blipFill>
          <p:spPr>
            <a:xfrm>
              <a:off x="5138058" y="1700720"/>
              <a:ext cx="3623835" cy="3553434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23" name="Rectangle 10"/>
            <p:cNvSpPr/>
            <p:nvPr/>
          </p:nvSpPr>
          <p:spPr>
            <a:xfrm>
              <a:off x="8182800" y="1700720"/>
              <a:ext cx="578421" cy="9886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29" descr="ragg_VVF20101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52" t="12192" r="7884" b="70255"/>
          <a:stretch/>
        </p:blipFill>
        <p:spPr>
          <a:xfrm>
            <a:off x="296564" y="4409404"/>
            <a:ext cx="1465682" cy="1193483"/>
          </a:xfrm>
          <a:prstGeom prst="rect">
            <a:avLst/>
          </a:prstGeom>
        </p:spPr>
      </p:pic>
      <p:sp>
        <p:nvSpPr>
          <p:cNvPr id="37" name="Rettangolo 36"/>
          <p:cNvSpPr/>
          <p:nvPr/>
        </p:nvSpPr>
        <p:spPr>
          <a:xfrm>
            <a:off x="363066" y="3700254"/>
            <a:ext cx="1976686" cy="729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Percentuale di popolazione raggiunta in 20 minuti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5868144" y="2436679"/>
            <a:ext cx="2664296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Intervento operativo (ES003)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ttangolo 38"/>
          <p:cNvSpPr/>
          <p:nvPr/>
        </p:nvSpPr>
        <p:spPr>
          <a:xfrm>
            <a:off x="2573893" y="2436679"/>
            <a:ext cx="2664296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it-IT" sz="13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Soccorso sanitario (ES002)</a:t>
            </a:r>
            <a:endParaRPr lang="it-IT" sz="13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0" name="Immagin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4982" y="65445"/>
            <a:ext cx="536608" cy="51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82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4178675"/>
            <a:ext cx="1627773" cy="153632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776" y="625252"/>
            <a:ext cx="6718374" cy="5035732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6000" y="1296000"/>
            <a:ext cx="1054699" cy="963251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</a:t>
            </a:r>
            <a:r>
              <a:rPr lang="it-IT" dirty="0" smtClean="0"/>
              <a:t>percorso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4832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tangolo 8"/>
          <p:cNvSpPr/>
          <p:nvPr/>
        </p:nvSpPr>
        <p:spPr>
          <a:xfrm>
            <a:off x="2987824" y="2641476"/>
            <a:ext cx="3024336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tangolo 5"/>
              <p:cNvSpPr/>
              <p:nvPr/>
            </p:nvSpPr>
            <p:spPr>
              <a:xfrm>
                <a:off x="251520" y="1417340"/>
                <a:ext cx="8640960" cy="20349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È definito come il </a:t>
                </a:r>
                <a:r>
                  <a:rPr lang="it-IT" sz="2200" b="1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rapporto</a:t>
                </a:r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tra 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l’</a:t>
                </a:r>
                <a:r>
                  <a:rPr lang="it-IT" sz="2200" b="1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efficienza E</a:t>
                </a:r>
                <a:r>
                  <a:rPr lang="it-IT" sz="2200" dirty="0" smtClean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(in termini di connessione) </a:t>
                </a:r>
                <a:r>
                  <a:rPr lang="it-IT" sz="2200" b="1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in condizioni di emergenza </a:t>
                </a:r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(T</a:t>
                </a:r>
                <a:r>
                  <a:rPr lang="it-IT" sz="16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R</a:t>
                </a:r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) e l’</a:t>
                </a:r>
                <a:r>
                  <a:rPr lang="it-IT" sz="2200" b="1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efficienza in condizioni di servizio</a:t>
                </a:r>
                <a:r>
                  <a:rPr lang="it-IT" sz="2200" dirty="0">
                    <a:solidFill>
                      <a:schemeClr val="tx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</a:p>
              <a:p>
                <a:pPr algn="just"/>
                <a:endParaRPr lang="it-IT" sz="22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  <a:p>
                <a:pPr lvl="0" algn="ctr"/>
                <a14:m>
                  <m:oMath xmlns:m="http://schemas.openxmlformats.org/officeDocument/2006/math">
                    <m:r>
                      <a:rPr lang="it-IT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/>
                        <a:cs typeface="Arial Unicode MS"/>
                      </a:rPr>
                      <m:t>𝑰𝑶𝑪𝑻</m:t>
                    </m:r>
                    <m:r>
                      <a:rPr lang="it-IT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/>
                        <a:cs typeface="Arial Unicode MS"/>
                      </a:rPr>
                      <m:t>(</m:t>
                    </m:r>
                    <m:sSub>
                      <m:sSubPr>
                        <m:ctrlP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</m:ctrlPr>
                      </m:sSubPr>
                      <m:e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𝑻</m:t>
                        </m:r>
                      </m:e>
                      <m: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𝑹</m:t>
                        </m:r>
                      </m:sub>
                    </m:sSub>
                    <m:r>
                      <a:rPr lang="it-IT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Arial Unicode MS"/>
                        <a:cs typeface="Arial Unicode MS"/>
                      </a:rPr>
                      <m:t>)=</m:t>
                    </m:r>
                    <m:f>
                      <m:fPr>
                        <m:ctrlP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</m:ctrlPr>
                          </m:sSubPr>
                          <m:e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𝑬</m:t>
                            </m:r>
                          </m:e>
                          <m:sub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𝑪𝑻</m:t>
                            </m:r>
                          </m:sub>
                        </m:s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(</m:t>
                        </m:r>
                        <m:sSub>
                          <m:sSubPr>
                            <m:ctrlP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</m:ctrlPr>
                          </m:sSubPr>
                          <m:e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𝑻</m:t>
                            </m:r>
                          </m:e>
                          <m:sub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𝑹</m:t>
                            </m:r>
                          </m:sub>
                        </m:s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</m:ctrlPr>
                          </m:sSubPr>
                          <m:e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𝑬</m:t>
                            </m:r>
                          </m:e>
                          <m:sub>
                            <m:r>
                              <a:rPr lang="it-IT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Arial Unicode MS"/>
                                <a:cs typeface="Arial Unicode MS"/>
                              </a:rPr>
                              <m:t>𝑪𝑻</m:t>
                            </m:r>
                          </m:sub>
                        </m:sSub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(</m:t>
                        </m:r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𝟎</m:t>
                        </m:r>
                        <m:r>
                          <a:rPr lang="it-IT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Arial Unicode MS"/>
                            <a:cs typeface="Arial Unicode MS"/>
                          </a:rPr>
                          <m:t>)</m:t>
                        </m:r>
                      </m:den>
                    </m:f>
                  </m:oMath>
                </a14:m>
                <a:r>
                  <a:rPr lang="it-IT" dirty="0">
                    <a:solidFill>
                      <a:schemeClr val="tx1"/>
                    </a:solidFill>
                    <a:latin typeface="Segoe UI" panose="020B0502040204020203" pitchFamily="34" charset="0"/>
                    <a:ea typeface="Arial Unicode MS"/>
                    <a:cs typeface="Segoe UI" panose="020B0502040204020203" pitchFamily="34" charset="0"/>
                  </a:rPr>
                  <a:t>	</a:t>
                </a:r>
                <a:endParaRPr lang="it-IT" sz="2400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mc:Choice>
        <mc:Fallback xmlns="">
          <p:sp>
            <p:nvSpPr>
              <p:cNvPr id="6" name="Rettango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1417340"/>
                <a:ext cx="8640960" cy="2034916"/>
              </a:xfrm>
              <a:prstGeom prst="rect">
                <a:avLst/>
              </a:prstGeom>
              <a:blipFill rotWithShape="0">
                <a:blip r:embed="rId2"/>
                <a:stretch>
                  <a:fillRect l="-917" t="-1802" r="-84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asellaDiTesto 6"/>
          <p:cNvSpPr txBox="1"/>
          <p:nvPr/>
        </p:nvSpPr>
        <p:spPr>
          <a:xfrm>
            <a:off x="251520" y="3793604"/>
            <a:ext cx="7460810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200" dirty="0">
                <a:latin typeface="Segoe UI" panose="020B0502040204020203" pitchFamily="34" charset="0"/>
                <a:cs typeface="Segoe UI" panose="020B0502040204020203" pitchFamily="34" charset="0"/>
              </a:rPr>
              <a:t>L’</a:t>
            </a:r>
            <a:r>
              <a:rPr lang="it-IT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efficienza</a:t>
            </a:r>
            <a:r>
              <a:rPr lang="it-IT" sz="2200" dirty="0">
                <a:latin typeface="Segoe UI" panose="020B0502040204020203" pitchFamily="34" charset="0"/>
                <a:cs typeface="Segoe UI" panose="020B0502040204020203" pitchFamily="34" charset="0"/>
              </a:rPr>
              <a:t> del grafo del </a:t>
            </a:r>
            <a:r>
              <a:rPr lang="it-IT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sistema strutturale di gestione </a:t>
            </a:r>
            <a:r>
              <a:rPr lang="it-IT" sz="2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emergenze</a:t>
            </a:r>
            <a:r>
              <a:rPr lang="it-IT" sz="2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2200" dirty="0">
                <a:latin typeface="Segoe UI" panose="020B0502040204020203" pitchFamily="34" charset="0"/>
                <a:cs typeface="Segoe UI" panose="020B0502040204020203" pitchFamily="34" charset="0"/>
              </a:rPr>
              <a:t>può essere </a:t>
            </a:r>
            <a:r>
              <a:rPr lang="it-IT" sz="2200" b="1" dirty="0">
                <a:latin typeface="Segoe UI" panose="020B0502040204020203" pitchFamily="34" charset="0"/>
                <a:cs typeface="Segoe UI" panose="020B0502040204020203" pitchFamily="34" charset="0"/>
              </a:rPr>
              <a:t>usata per misurare la sua </a:t>
            </a:r>
            <a:r>
              <a:rPr lang="it-IT" sz="2200" b="1" i="1" dirty="0">
                <a:latin typeface="Segoe UI" panose="020B0502040204020203" pitchFamily="34" charset="0"/>
                <a:cs typeface="Segoe UI" panose="020B0502040204020203" pitchFamily="34" charset="0"/>
              </a:rPr>
              <a:t>performance</a:t>
            </a:r>
            <a:r>
              <a:rPr lang="it-IT" sz="22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/>
              <a:t>Indice di Operatività del </a:t>
            </a:r>
            <a:r>
              <a:rPr lang="it-IT" dirty="0">
                <a:solidFill>
                  <a:srgbClr val="4F81BD"/>
                </a:solidFill>
              </a:rPr>
              <a:t>Contesto</a:t>
            </a:r>
            <a:r>
              <a:rPr lang="it-IT" dirty="0"/>
              <a:t> Territoriale (IOCT)</a:t>
            </a: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xmlns="" id="{D05B9803-9596-4F3E-8680-CCD11AE7DCCE}"/>
              </a:ext>
            </a:extLst>
          </p:cNvPr>
          <p:cNvGrpSpPr/>
          <p:nvPr/>
        </p:nvGrpSpPr>
        <p:grpSpPr>
          <a:xfrm>
            <a:off x="7543649" y="4090966"/>
            <a:ext cx="1492847" cy="1502838"/>
            <a:chOff x="7218542" y="2093219"/>
            <a:chExt cx="1492847" cy="1502838"/>
          </a:xfrm>
        </p:grpSpPr>
        <p:sp>
          <p:nvSpPr>
            <p:cNvPr id="12" name="Figura a mano libera 3">
              <a:extLst>
                <a:ext uri="{FF2B5EF4-FFF2-40B4-BE49-F238E27FC236}">
                  <a16:creationId xmlns:a16="http://schemas.microsoft.com/office/drawing/2014/main" xmlns="" id="{6FC40918-9866-4FA0-8C17-7286C55456DE}"/>
                </a:ext>
              </a:extLst>
            </p:cNvPr>
            <p:cNvSpPr/>
            <p:nvPr/>
          </p:nvSpPr>
          <p:spPr>
            <a:xfrm>
              <a:off x="7218542" y="2093219"/>
              <a:ext cx="1492847" cy="1472886"/>
            </a:xfrm>
            <a:custGeom>
              <a:avLst/>
              <a:gdLst>
                <a:gd name="connsiteX0" fmla="*/ 744263 w 3588922"/>
                <a:gd name="connsiteY0" fmla="*/ 25374 h 3540932"/>
                <a:gd name="connsiteX1" fmla="*/ 25171 w 3588922"/>
                <a:gd name="connsiteY1" fmla="*/ 1410291 h 3540932"/>
                <a:gd name="connsiteX2" fmla="*/ 1720806 w 3588922"/>
                <a:gd name="connsiteY2" fmla="*/ 3540932 h 3540932"/>
                <a:gd name="connsiteX3" fmla="*/ 3567362 w 3588922"/>
                <a:gd name="connsiteY3" fmla="*/ 1419168 h 3540932"/>
                <a:gd name="connsiteX4" fmla="*/ 2750616 w 3588922"/>
                <a:gd name="connsiteY4" fmla="*/ 779976 h 3540932"/>
                <a:gd name="connsiteX5" fmla="*/ 3079090 w 3588922"/>
                <a:gd name="connsiteY5" fmla="*/ 185172 h 3540932"/>
                <a:gd name="connsiteX6" fmla="*/ 2111424 w 3588922"/>
                <a:gd name="connsiteY6" fmla="*/ 25374 h 3540932"/>
                <a:gd name="connsiteX7" fmla="*/ 1285800 w 3588922"/>
                <a:gd name="connsiteY7" fmla="*/ 646811 h 3540932"/>
                <a:gd name="connsiteX8" fmla="*/ 744263 w 3588922"/>
                <a:gd name="connsiteY8" fmla="*/ 25374 h 3540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8922" h="3540932">
                  <a:moveTo>
                    <a:pt x="744263" y="25374"/>
                  </a:moveTo>
                  <a:cubicBezTo>
                    <a:pt x="534158" y="152621"/>
                    <a:pt x="-137586" y="824365"/>
                    <a:pt x="25171" y="1410291"/>
                  </a:cubicBezTo>
                  <a:cubicBezTo>
                    <a:pt x="187928" y="1996217"/>
                    <a:pt x="1130441" y="3539453"/>
                    <a:pt x="1720806" y="3540932"/>
                  </a:cubicBezTo>
                  <a:cubicBezTo>
                    <a:pt x="2311171" y="3542411"/>
                    <a:pt x="3395727" y="1879327"/>
                    <a:pt x="3567362" y="1419168"/>
                  </a:cubicBezTo>
                  <a:cubicBezTo>
                    <a:pt x="3738997" y="959009"/>
                    <a:pt x="2831995" y="985642"/>
                    <a:pt x="2750616" y="779976"/>
                  </a:cubicBezTo>
                  <a:cubicBezTo>
                    <a:pt x="2669237" y="574310"/>
                    <a:pt x="3185622" y="310939"/>
                    <a:pt x="3079090" y="185172"/>
                  </a:cubicBezTo>
                  <a:cubicBezTo>
                    <a:pt x="2972558" y="59405"/>
                    <a:pt x="2410306" y="-51566"/>
                    <a:pt x="2111424" y="25374"/>
                  </a:cubicBezTo>
                  <a:cubicBezTo>
                    <a:pt x="1812542" y="102314"/>
                    <a:pt x="1513660" y="645331"/>
                    <a:pt x="1285800" y="646811"/>
                  </a:cubicBezTo>
                  <a:cubicBezTo>
                    <a:pt x="1057940" y="648291"/>
                    <a:pt x="954368" y="-101873"/>
                    <a:pt x="744263" y="25374"/>
                  </a:cubicBezTo>
                  <a:close/>
                </a:path>
              </a:pathLst>
            </a:custGeom>
            <a:solidFill>
              <a:srgbClr val="EEECE1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3" name="Figura a mano libera 4">
              <a:extLst>
                <a:ext uri="{FF2B5EF4-FFF2-40B4-BE49-F238E27FC236}">
                  <a16:creationId xmlns:a16="http://schemas.microsoft.com/office/drawing/2014/main" xmlns="" id="{55067367-DC55-466D-8803-5736EE12482D}"/>
                </a:ext>
              </a:extLst>
            </p:cNvPr>
            <p:cNvSpPr/>
            <p:nvPr/>
          </p:nvSpPr>
          <p:spPr>
            <a:xfrm>
              <a:off x="7300120" y="2702510"/>
              <a:ext cx="1063513" cy="514186"/>
            </a:xfrm>
            <a:custGeom>
              <a:avLst/>
              <a:gdLst>
                <a:gd name="connsiteX0" fmla="*/ 0 w 2556769"/>
                <a:gd name="connsiteY0" fmla="*/ 359916 h 1236144"/>
                <a:gd name="connsiteX1" fmla="*/ 914400 w 2556769"/>
                <a:gd name="connsiteY1" fmla="*/ 40319 h 1236144"/>
                <a:gd name="connsiteX2" fmla="*/ 1322773 w 2556769"/>
                <a:gd name="connsiteY2" fmla="*/ 1167784 h 1236144"/>
                <a:gd name="connsiteX3" fmla="*/ 2281561 w 2556769"/>
                <a:gd name="connsiteY3" fmla="*/ 1123395 h 1236144"/>
                <a:gd name="connsiteX4" fmla="*/ 2556769 w 2556769"/>
                <a:gd name="connsiteY4" fmla="*/ 1229927 h 123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6769" h="1236144">
                  <a:moveTo>
                    <a:pt x="0" y="359916"/>
                  </a:moveTo>
                  <a:cubicBezTo>
                    <a:pt x="346969" y="132795"/>
                    <a:pt x="693938" y="-94326"/>
                    <a:pt x="914400" y="40319"/>
                  </a:cubicBezTo>
                  <a:cubicBezTo>
                    <a:pt x="1134862" y="174964"/>
                    <a:pt x="1094913" y="987271"/>
                    <a:pt x="1322773" y="1167784"/>
                  </a:cubicBezTo>
                  <a:cubicBezTo>
                    <a:pt x="1550633" y="1348297"/>
                    <a:pt x="2075895" y="1113038"/>
                    <a:pt x="2281561" y="1123395"/>
                  </a:cubicBezTo>
                  <a:cubicBezTo>
                    <a:pt x="2487227" y="1133752"/>
                    <a:pt x="2521998" y="1181839"/>
                    <a:pt x="2556769" y="1229927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4" name="Figura a mano libera 6">
              <a:extLst>
                <a:ext uri="{FF2B5EF4-FFF2-40B4-BE49-F238E27FC236}">
                  <a16:creationId xmlns:a16="http://schemas.microsoft.com/office/drawing/2014/main" xmlns="" id="{9CBD5BC9-B577-41E9-88D6-00880A86B217}"/>
                </a:ext>
              </a:extLst>
            </p:cNvPr>
            <p:cNvSpPr/>
            <p:nvPr/>
          </p:nvSpPr>
          <p:spPr>
            <a:xfrm>
              <a:off x="8005436" y="2412783"/>
              <a:ext cx="350812" cy="801328"/>
            </a:xfrm>
            <a:custGeom>
              <a:avLst/>
              <a:gdLst>
                <a:gd name="connsiteX0" fmla="*/ 843379 w 843379"/>
                <a:gd name="connsiteY0" fmla="*/ 0 h 1926454"/>
                <a:gd name="connsiteX1" fmla="*/ 257452 w 843379"/>
                <a:gd name="connsiteY1" fmla="*/ 683580 h 1926454"/>
                <a:gd name="connsiteX2" fmla="*/ 168676 w 843379"/>
                <a:gd name="connsiteY2" fmla="*/ 1393794 h 1926454"/>
                <a:gd name="connsiteX3" fmla="*/ 0 w 843379"/>
                <a:gd name="connsiteY3" fmla="*/ 1926454 h 1926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3379" h="1926454">
                  <a:moveTo>
                    <a:pt x="843379" y="0"/>
                  </a:moveTo>
                  <a:cubicBezTo>
                    <a:pt x="606640" y="225640"/>
                    <a:pt x="369902" y="451281"/>
                    <a:pt x="257452" y="683580"/>
                  </a:cubicBezTo>
                  <a:cubicBezTo>
                    <a:pt x="145002" y="915879"/>
                    <a:pt x="211585" y="1186648"/>
                    <a:pt x="168676" y="1393794"/>
                  </a:cubicBezTo>
                  <a:cubicBezTo>
                    <a:pt x="125767" y="1600940"/>
                    <a:pt x="62883" y="1763697"/>
                    <a:pt x="0" y="1926454"/>
                  </a:cubicBezTo>
                </a:path>
              </a:pathLst>
            </a:cu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5" name="Figura a mano libera 7">
              <a:extLst>
                <a:ext uri="{FF2B5EF4-FFF2-40B4-BE49-F238E27FC236}">
                  <a16:creationId xmlns:a16="http://schemas.microsoft.com/office/drawing/2014/main" xmlns="" id="{1AA1D25D-3E5B-4296-A33B-FE85EF5C4EFA}"/>
                </a:ext>
              </a:extLst>
            </p:cNvPr>
            <p:cNvSpPr/>
            <p:nvPr/>
          </p:nvSpPr>
          <p:spPr>
            <a:xfrm>
              <a:off x="8272730" y="2634203"/>
              <a:ext cx="257223" cy="317723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6" name="Figura a mano libera 8">
              <a:extLst>
                <a:ext uri="{FF2B5EF4-FFF2-40B4-BE49-F238E27FC236}">
                  <a16:creationId xmlns:a16="http://schemas.microsoft.com/office/drawing/2014/main" xmlns="" id="{8CF6A51A-13E5-4926-A30A-DC7A0DC8DEEA}"/>
                </a:ext>
              </a:extLst>
            </p:cNvPr>
            <p:cNvSpPr/>
            <p:nvPr/>
          </p:nvSpPr>
          <p:spPr>
            <a:xfrm rot="16200000">
              <a:off x="7715557" y="2348789"/>
              <a:ext cx="201184" cy="299524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7" name="Figura a mano libera 9">
              <a:extLst>
                <a:ext uri="{FF2B5EF4-FFF2-40B4-BE49-F238E27FC236}">
                  <a16:creationId xmlns:a16="http://schemas.microsoft.com/office/drawing/2014/main" xmlns="" id="{ECF642B6-6CA0-4D06-B9B6-B29EF4291892}"/>
                </a:ext>
              </a:extLst>
            </p:cNvPr>
            <p:cNvSpPr/>
            <p:nvPr/>
          </p:nvSpPr>
          <p:spPr>
            <a:xfrm rot="16200000">
              <a:off x="7409637" y="2788193"/>
              <a:ext cx="350947" cy="289337"/>
            </a:xfrm>
            <a:custGeom>
              <a:avLst/>
              <a:gdLst>
                <a:gd name="connsiteX0" fmla="*/ 431603 w 618385"/>
                <a:gd name="connsiteY0" fmla="*/ 349 h 763832"/>
                <a:gd name="connsiteX1" fmla="*/ 120885 w 618385"/>
                <a:gd name="connsiteY1" fmla="*/ 186780 h 763832"/>
                <a:gd name="connsiteX2" fmla="*/ 14353 w 618385"/>
                <a:gd name="connsiteY2" fmla="*/ 737196 h 763832"/>
                <a:gd name="connsiteX3" fmla="*/ 413848 w 618385"/>
                <a:gd name="connsiteY3" fmla="*/ 630664 h 763832"/>
                <a:gd name="connsiteX4" fmla="*/ 618034 w 618385"/>
                <a:gd name="connsiteY4" fmla="*/ 222291 h 763832"/>
                <a:gd name="connsiteX5" fmla="*/ 431603 w 618385"/>
                <a:gd name="connsiteY5" fmla="*/ 349 h 763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8385" h="763832">
                  <a:moveTo>
                    <a:pt x="431603" y="349"/>
                  </a:moveTo>
                  <a:cubicBezTo>
                    <a:pt x="348745" y="-5569"/>
                    <a:pt x="190427" y="63972"/>
                    <a:pt x="120885" y="186780"/>
                  </a:cubicBezTo>
                  <a:cubicBezTo>
                    <a:pt x="51343" y="309588"/>
                    <a:pt x="-34474" y="663215"/>
                    <a:pt x="14353" y="737196"/>
                  </a:cubicBezTo>
                  <a:cubicBezTo>
                    <a:pt x="63180" y="811177"/>
                    <a:pt x="313235" y="716481"/>
                    <a:pt x="413848" y="630664"/>
                  </a:cubicBezTo>
                  <a:cubicBezTo>
                    <a:pt x="514461" y="544847"/>
                    <a:pt x="610636" y="325864"/>
                    <a:pt x="618034" y="222291"/>
                  </a:cubicBezTo>
                  <a:cubicBezTo>
                    <a:pt x="625432" y="118718"/>
                    <a:pt x="514461" y="6267"/>
                    <a:pt x="431603" y="349"/>
                  </a:cubicBez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8" name="Figura a mano libera 10">
              <a:extLst>
                <a:ext uri="{FF2B5EF4-FFF2-40B4-BE49-F238E27FC236}">
                  <a16:creationId xmlns:a16="http://schemas.microsoft.com/office/drawing/2014/main" xmlns="" id="{5590429B-0C92-487E-B1C8-02297E1448A9}"/>
                </a:ext>
              </a:extLst>
            </p:cNvPr>
            <p:cNvSpPr/>
            <p:nvPr/>
          </p:nvSpPr>
          <p:spPr>
            <a:xfrm>
              <a:off x="7554602" y="2359663"/>
              <a:ext cx="879362" cy="1039978"/>
            </a:xfrm>
            <a:custGeom>
              <a:avLst/>
              <a:gdLst>
                <a:gd name="connsiteX0" fmla="*/ 765 w 2114056"/>
                <a:gd name="connsiteY0" fmla="*/ 1272922 h 2500189"/>
                <a:gd name="connsiteX1" fmla="*/ 471282 w 2114056"/>
                <a:gd name="connsiteY1" fmla="*/ 251990 h 2500189"/>
                <a:gd name="connsiteX2" fmla="*/ 1101596 w 2114056"/>
                <a:gd name="connsiteY2" fmla="*/ 21171 h 2500189"/>
                <a:gd name="connsiteX3" fmla="*/ 1749666 w 2114056"/>
                <a:gd name="connsiteY3" fmla="*/ 642608 h 2500189"/>
                <a:gd name="connsiteX4" fmla="*/ 2078140 w 2114056"/>
                <a:gd name="connsiteY4" fmla="*/ 935571 h 2500189"/>
                <a:gd name="connsiteX5" fmla="*/ 906288 w 2114056"/>
                <a:gd name="connsiteY5" fmla="*/ 1610274 h 2500189"/>
                <a:gd name="connsiteX6" fmla="*/ 861899 w 2114056"/>
                <a:gd name="connsiteY6" fmla="*/ 2498041 h 2500189"/>
                <a:gd name="connsiteX7" fmla="*/ 373627 w 2114056"/>
                <a:gd name="connsiteY7" fmla="*/ 1841093 h 2500189"/>
                <a:gd name="connsiteX8" fmla="*/ 765 w 2114056"/>
                <a:gd name="connsiteY8" fmla="*/ 1272922 h 2500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14056" h="2500189">
                  <a:moveTo>
                    <a:pt x="765" y="1272922"/>
                  </a:moveTo>
                  <a:cubicBezTo>
                    <a:pt x="17041" y="1008071"/>
                    <a:pt x="287810" y="460615"/>
                    <a:pt x="471282" y="251990"/>
                  </a:cubicBezTo>
                  <a:cubicBezTo>
                    <a:pt x="654754" y="43365"/>
                    <a:pt x="888532" y="-43932"/>
                    <a:pt x="1101596" y="21171"/>
                  </a:cubicBezTo>
                  <a:cubicBezTo>
                    <a:pt x="1314660" y="86274"/>
                    <a:pt x="1586909" y="490208"/>
                    <a:pt x="1749666" y="642608"/>
                  </a:cubicBezTo>
                  <a:cubicBezTo>
                    <a:pt x="1912423" y="795008"/>
                    <a:pt x="2218703" y="774293"/>
                    <a:pt x="2078140" y="935571"/>
                  </a:cubicBezTo>
                  <a:cubicBezTo>
                    <a:pt x="1937577" y="1096849"/>
                    <a:pt x="1108995" y="1349862"/>
                    <a:pt x="906288" y="1610274"/>
                  </a:cubicBezTo>
                  <a:cubicBezTo>
                    <a:pt x="703581" y="1870686"/>
                    <a:pt x="950676" y="2459571"/>
                    <a:pt x="861899" y="2498041"/>
                  </a:cubicBezTo>
                  <a:cubicBezTo>
                    <a:pt x="773122" y="2536511"/>
                    <a:pt x="515670" y="2048239"/>
                    <a:pt x="373627" y="1841093"/>
                  </a:cubicBezTo>
                  <a:cubicBezTo>
                    <a:pt x="231584" y="1633947"/>
                    <a:pt x="-15511" y="1537773"/>
                    <a:pt x="765" y="1272922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9" name="Rettangolo arrotondato 11">
              <a:extLst>
                <a:ext uri="{FF2B5EF4-FFF2-40B4-BE49-F238E27FC236}">
                  <a16:creationId xmlns:a16="http://schemas.microsoft.com/office/drawing/2014/main" xmlns="" id="{9C29FDCF-E208-4054-AA4D-E4F8E5EE65FE}"/>
                </a:ext>
              </a:extLst>
            </p:cNvPr>
            <p:cNvSpPr/>
            <p:nvPr/>
          </p:nvSpPr>
          <p:spPr>
            <a:xfrm>
              <a:off x="7915579" y="2328050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0" name="Rettangolo arrotondato 12">
              <a:extLst>
                <a:ext uri="{FF2B5EF4-FFF2-40B4-BE49-F238E27FC236}">
                  <a16:creationId xmlns:a16="http://schemas.microsoft.com/office/drawing/2014/main" xmlns="" id="{E19CFA87-986E-4D52-B542-8AC283385EDA}"/>
                </a:ext>
              </a:extLst>
            </p:cNvPr>
            <p:cNvSpPr/>
            <p:nvPr/>
          </p:nvSpPr>
          <p:spPr>
            <a:xfrm>
              <a:off x="7510846" y="2853553"/>
              <a:ext cx="89857" cy="89857"/>
            </a:xfrm>
            <a:prstGeom prst="roundRect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Rettangolo arrotondato 13">
              <a:extLst>
                <a:ext uri="{FF2B5EF4-FFF2-40B4-BE49-F238E27FC236}">
                  <a16:creationId xmlns:a16="http://schemas.microsoft.com/office/drawing/2014/main" xmlns="" id="{1AABD664-DAD2-4BD4-AC2F-5E7744B50697}"/>
                </a:ext>
              </a:extLst>
            </p:cNvPr>
            <p:cNvSpPr/>
            <p:nvPr/>
          </p:nvSpPr>
          <p:spPr>
            <a:xfrm>
              <a:off x="8226138" y="2588837"/>
              <a:ext cx="179715" cy="90730"/>
            </a:xfrm>
            <a:prstGeom prst="roundRect">
              <a:avLst/>
            </a:prstGeom>
            <a:solidFill>
              <a:srgbClr val="FFAB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Figura a mano libera 14">
              <a:extLst>
                <a:ext uri="{FF2B5EF4-FFF2-40B4-BE49-F238E27FC236}">
                  <a16:creationId xmlns:a16="http://schemas.microsoft.com/office/drawing/2014/main" xmlns="" id="{4F539499-D389-477D-967B-C92DC247B8F7}"/>
                </a:ext>
              </a:extLst>
            </p:cNvPr>
            <p:cNvSpPr/>
            <p:nvPr/>
          </p:nvSpPr>
          <p:spPr>
            <a:xfrm>
              <a:off x="7931581" y="2752516"/>
              <a:ext cx="494829" cy="653618"/>
            </a:xfrm>
            <a:custGeom>
              <a:avLst/>
              <a:gdLst>
                <a:gd name="connsiteX0" fmla="*/ 1189607 w 1189607"/>
                <a:gd name="connsiteY0" fmla="*/ 0 h 1571348"/>
                <a:gd name="connsiteX1" fmla="*/ 834501 w 1189607"/>
                <a:gd name="connsiteY1" fmla="*/ 807868 h 1571348"/>
                <a:gd name="connsiteX2" fmla="*/ 0 w 1189607"/>
                <a:gd name="connsiteY2" fmla="*/ 1571348 h 1571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9607" h="1571348">
                  <a:moveTo>
                    <a:pt x="1189607" y="0"/>
                  </a:moveTo>
                  <a:cubicBezTo>
                    <a:pt x="1111188" y="272988"/>
                    <a:pt x="1032769" y="545977"/>
                    <a:pt x="834501" y="807868"/>
                  </a:cubicBezTo>
                  <a:cubicBezTo>
                    <a:pt x="636233" y="1069759"/>
                    <a:pt x="318116" y="1320553"/>
                    <a:pt x="0" y="1571348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3" name="Ovale 22">
              <a:extLst>
                <a:ext uri="{FF2B5EF4-FFF2-40B4-BE49-F238E27FC236}">
                  <a16:creationId xmlns:a16="http://schemas.microsoft.com/office/drawing/2014/main" xmlns="" id="{13741B9F-AB9E-417D-B42B-CED102092B1C}"/>
                </a:ext>
              </a:extLst>
            </p:cNvPr>
            <p:cNvSpPr/>
            <p:nvPr/>
          </p:nvSpPr>
          <p:spPr>
            <a:xfrm>
              <a:off x="8392316" y="2698045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4" name="Figura a mano libera 29">
              <a:extLst>
                <a:ext uri="{FF2B5EF4-FFF2-40B4-BE49-F238E27FC236}">
                  <a16:creationId xmlns:a16="http://schemas.microsoft.com/office/drawing/2014/main" xmlns="" id="{DC5CE77F-B757-4B57-9573-A5E44AD1DA7F}"/>
                </a:ext>
              </a:extLst>
            </p:cNvPr>
            <p:cNvSpPr/>
            <p:nvPr/>
          </p:nvSpPr>
          <p:spPr>
            <a:xfrm>
              <a:off x="7683978" y="2471867"/>
              <a:ext cx="267231" cy="633089"/>
            </a:xfrm>
            <a:custGeom>
              <a:avLst/>
              <a:gdLst>
                <a:gd name="connsiteX0" fmla="*/ 249028 w 642445"/>
                <a:gd name="connsiteY0" fmla="*/ 0 h 1521996"/>
                <a:gd name="connsiteX1" fmla="*/ 639646 w 642445"/>
                <a:gd name="connsiteY1" fmla="*/ 1242873 h 1521996"/>
                <a:gd name="connsiteX2" fmla="*/ 71475 w 642445"/>
                <a:gd name="connsiteY2" fmla="*/ 1491448 h 1521996"/>
                <a:gd name="connsiteX3" fmla="*/ 27087 w 642445"/>
                <a:gd name="connsiteY3" fmla="*/ 1509203 h 1521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445" h="1521996">
                  <a:moveTo>
                    <a:pt x="249028" y="0"/>
                  </a:moveTo>
                  <a:cubicBezTo>
                    <a:pt x="459133" y="497149"/>
                    <a:pt x="669238" y="994298"/>
                    <a:pt x="639646" y="1242873"/>
                  </a:cubicBezTo>
                  <a:cubicBezTo>
                    <a:pt x="610054" y="1491448"/>
                    <a:pt x="173568" y="1447060"/>
                    <a:pt x="71475" y="1491448"/>
                  </a:cubicBezTo>
                  <a:cubicBezTo>
                    <a:pt x="-30618" y="1535836"/>
                    <a:pt x="-1766" y="1522519"/>
                    <a:pt x="27087" y="1509203"/>
                  </a:cubicBezTo>
                </a:path>
              </a:pathLst>
            </a:custGeom>
            <a:noFill/>
            <a:ln w="127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5" name="Rettangolo arrotondato 30">
              <a:extLst>
                <a:ext uri="{FF2B5EF4-FFF2-40B4-BE49-F238E27FC236}">
                  <a16:creationId xmlns:a16="http://schemas.microsoft.com/office/drawing/2014/main" xmlns="" id="{FA226328-4E81-43C6-9C5B-654BF3C08C71}"/>
                </a:ext>
              </a:extLst>
            </p:cNvPr>
            <p:cNvSpPr/>
            <p:nvPr/>
          </p:nvSpPr>
          <p:spPr>
            <a:xfrm>
              <a:off x="7651824" y="3063407"/>
              <a:ext cx="89857" cy="89857"/>
            </a:xfrm>
            <a:prstGeom prst="roundRect">
              <a:avLst/>
            </a:prstGeom>
            <a:solidFill>
              <a:srgbClr val="4F81B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" name="Ovale 25">
              <a:extLst>
                <a:ext uri="{FF2B5EF4-FFF2-40B4-BE49-F238E27FC236}">
                  <a16:creationId xmlns:a16="http://schemas.microsoft.com/office/drawing/2014/main" xmlns="" id="{BB7EE614-1D76-4B30-BE11-DDF0AEE953B8}"/>
                </a:ext>
              </a:extLst>
            </p:cNvPr>
            <p:cNvSpPr/>
            <p:nvPr/>
          </p:nvSpPr>
          <p:spPr>
            <a:xfrm>
              <a:off x="7722531" y="2418781"/>
              <a:ext cx="89857" cy="89857"/>
            </a:xfrm>
            <a:prstGeom prst="ellipse">
              <a:avLst/>
            </a:prstGeom>
            <a:solidFill>
              <a:srgbClr val="FFFF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" name="Figura a mano libera 33">
              <a:extLst>
                <a:ext uri="{FF2B5EF4-FFF2-40B4-BE49-F238E27FC236}">
                  <a16:creationId xmlns:a16="http://schemas.microsoft.com/office/drawing/2014/main" xmlns="" id="{7C6173C8-E5DA-44AE-B2D6-D92A67964299}"/>
                </a:ext>
              </a:extLst>
            </p:cNvPr>
            <p:cNvSpPr/>
            <p:nvPr/>
          </p:nvSpPr>
          <p:spPr>
            <a:xfrm>
              <a:off x="7909425" y="3431983"/>
              <a:ext cx="19017" cy="125554"/>
            </a:xfrm>
            <a:custGeom>
              <a:avLst/>
              <a:gdLst>
                <a:gd name="connsiteX0" fmla="*/ 0 w 8877"/>
                <a:gd name="connsiteY0" fmla="*/ 0 h 630314"/>
                <a:gd name="connsiteX1" fmla="*/ 8877 w 8877"/>
                <a:gd name="connsiteY1" fmla="*/ 630314 h 630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77" h="630314">
                  <a:moveTo>
                    <a:pt x="0" y="0"/>
                  </a:moveTo>
                  <a:lnTo>
                    <a:pt x="8877" y="630314"/>
                  </a:lnTo>
                </a:path>
              </a:pathLst>
            </a:cu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8" name="Rettangolo arrotondato 34">
              <a:extLst>
                <a:ext uri="{FF2B5EF4-FFF2-40B4-BE49-F238E27FC236}">
                  <a16:creationId xmlns:a16="http://schemas.microsoft.com/office/drawing/2014/main" xmlns="" id="{898012CD-8C4C-4B52-9DC7-45D3EEB199BC}"/>
                </a:ext>
              </a:extLst>
            </p:cNvPr>
            <p:cNvSpPr/>
            <p:nvPr/>
          </p:nvSpPr>
          <p:spPr>
            <a:xfrm>
              <a:off x="7876054" y="3356438"/>
              <a:ext cx="89857" cy="89857"/>
            </a:xfrm>
            <a:prstGeom prst="roundRect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9" name="Ovale 28">
              <a:extLst>
                <a:ext uri="{FF2B5EF4-FFF2-40B4-BE49-F238E27FC236}">
                  <a16:creationId xmlns:a16="http://schemas.microsoft.com/office/drawing/2014/main" xmlns="" id="{D3D1CB5C-4B88-46BA-BA20-4C5B3FD9D0E2}"/>
                </a:ext>
              </a:extLst>
            </p:cNvPr>
            <p:cNvSpPr/>
            <p:nvPr/>
          </p:nvSpPr>
          <p:spPr>
            <a:xfrm>
              <a:off x="7876054" y="3504679"/>
              <a:ext cx="89857" cy="91378"/>
            </a:xfrm>
            <a:prstGeom prst="ellipse">
              <a:avLst/>
            </a:prstGeom>
            <a:solidFill>
              <a:srgbClr val="4F81BD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Rettangolo arrotondato 48">
              <a:extLst>
                <a:ext uri="{FF2B5EF4-FFF2-40B4-BE49-F238E27FC236}">
                  <a16:creationId xmlns:a16="http://schemas.microsoft.com/office/drawing/2014/main" xmlns="" id="{C209CB23-B16E-4DFC-98E4-D56A3AAACA4A}"/>
                </a:ext>
              </a:extLst>
            </p:cNvPr>
            <p:cNvSpPr/>
            <p:nvPr/>
          </p:nvSpPr>
          <p:spPr>
            <a:xfrm>
              <a:off x="7705851" y="3212616"/>
              <a:ext cx="179715" cy="108562"/>
            </a:xfrm>
            <a:prstGeom prst="roundRect">
              <a:avLst/>
            </a:prstGeom>
            <a:solidFill>
              <a:srgbClr val="DA6D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t-IT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91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179512" y="2844454"/>
            <a:ext cx="3864372" cy="135421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Efficienza in condizioni di servizio</a:t>
            </a:r>
          </a:p>
          <a:p>
            <a:pPr algn="ctr">
              <a:spcAft>
                <a:spcPts val="0"/>
              </a:spcAft>
            </a:pP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it-IT" sz="1600" b="1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Efficienza</a:t>
            </a: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 espressa in termini di </a:t>
            </a:r>
            <a:r>
              <a:rPr lang="it-IT" sz="1600" b="1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lunghezza del percorso </a:t>
            </a: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fra nodo origine e nodo di destinazione.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ttangolo 5"/>
              <p:cNvSpPr/>
              <p:nvPr/>
            </p:nvSpPr>
            <p:spPr>
              <a:xfrm>
                <a:off x="827584" y="1513663"/>
                <a:ext cx="2395015" cy="6690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rial Unicode MS"/>
                          <a:cs typeface="Arial Unicode MS"/>
                        </a:rPr>
                        <m:t>𝑰𝑶𝑪𝑻</m:t>
                      </m:r>
                      <m:r>
                        <a:rPr lang="it-IT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rial Unicode MS"/>
                          <a:cs typeface="Arial Unicode MS"/>
                        </a:rPr>
                        <m:t>(</m:t>
                      </m:r>
                      <m:sSub>
                        <m:sSubPr>
                          <m:ctrlP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</m:ctrlPr>
                        </m:sSubPr>
                        <m:e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𝑻</m:t>
                          </m:r>
                        </m:e>
                        <m: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𝑹</m:t>
                          </m:r>
                        </m:sub>
                      </m:sSub>
                      <m:r>
                        <a:rPr lang="it-IT" b="1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Arial Unicode MS"/>
                          <a:cs typeface="Arial Unicode MS"/>
                        </a:rPr>
                        <m:t>)=</m:t>
                      </m:r>
                      <m:f>
                        <m:fPr>
                          <m:ctrlP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</m:ctrlPr>
                            </m:sSubPr>
                            <m:e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𝑪𝑻</m:t>
                              </m:r>
                            </m:sub>
                          </m:s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(</m:t>
                          </m:r>
                          <m:sSub>
                            <m:sSubPr>
                              <m:ctrlP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</m:ctrlPr>
                            </m:sSubPr>
                            <m:e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𝑻</m:t>
                              </m:r>
                            </m:e>
                            <m:sub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𝑹</m:t>
                              </m:r>
                            </m:sub>
                          </m:s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</m:ctrlPr>
                            </m:sSubPr>
                            <m:e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𝑬</m:t>
                              </m:r>
                            </m:e>
                            <m:sub>
                              <m:r>
                                <a:rPr lang="it-IT" b="1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Arial Unicode MS"/>
                                  <a:cs typeface="Arial Unicode MS"/>
                                </a:rPr>
                                <m:t>𝑪𝑻</m:t>
                              </m:r>
                            </m:sub>
                          </m:sSub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(</m:t>
                          </m:r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𝟎</m:t>
                          </m:r>
                          <m:r>
                            <a:rPr lang="it-IT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Arial Unicode MS"/>
                              <a:cs typeface="Arial Unicode MS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it-IT" dirty="0">
                  <a:solidFill>
                    <a:schemeClr val="tx1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mc:Choice>
        <mc:Fallback xmlns="">
          <p:sp>
            <p:nvSpPr>
              <p:cNvPr id="6" name="Rettangolo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1513663"/>
                <a:ext cx="2395015" cy="66909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Connettore 4 6"/>
          <p:cNvCxnSpPr>
            <a:endCxn id="5" idx="0"/>
          </p:cNvCxnSpPr>
          <p:nvPr/>
        </p:nvCxnSpPr>
        <p:spPr>
          <a:xfrm rot="5400000">
            <a:off x="2088233" y="2232895"/>
            <a:ext cx="635024" cy="58809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4 7"/>
          <p:cNvCxnSpPr/>
          <p:nvPr/>
        </p:nvCxnSpPr>
        <p:spPr>
          <a:xfrm flipV="1">
            <a:off x="3222599" y="1513663"/>
            <a:ext cx="1409379" cy="191710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4631978" y="1317456"/>
            <a:ext cx="4320480" cy="11079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Efficienza in condizione di emergenza</a:t>
            </a:r>
          </a:p>
          <a:p>
            <a:pPr algn="ctr"/>
            <a:endParaRPr lang="it-IT" sz="1600" dirty="0">
              <a:solidFill>
                <a:schemeClr val="tx1"/>
              </a:solidFill>
              <a:latin typeface="Segoe UI" panose="020B0502040204020203" pitchFamily="34" charset="0"/>
              <a:ea typeface="Arial Unicode MS"/>
              <a:cs typeface="Segoe UI" panose="020B0502040204020203" pitchFamily="34" charset="0"/>
            </a:endParaRPr>
          </a:p>
          <a:p>
            <a:r>
              <a:rPr lang="it-IT" sz="1600" b="1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Probabilità di operatività congiunta </a:t>
            </a:r>
            <a:r>
              <a:rPr lang="it-IT" sz="1600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del nodo origine e del nodo di destinazione.</a:t>
            </a:r>
            <a:r>
              <a:rPr lang="it-IT" sz="1600" i="1" dirty="0">
                <a:solidFill>
                  <a:schemeClr val="tx1"/>
                </a:solidFill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 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/>
              <a:t>Indice di Operatività del Contesto Territoriale (IOCT)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5940152" y="2548916"/>
            <a:ext cx="2908274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Efficienza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 espressa in termini di «</a:t>
            </a:r>
            <a:r>
              <a:rPr lang="it-IT" sz="1600" b="1" dirty="0">
                <a:latin typeface="Segoe UI" panose="020B0502040204020203" pitchFamily="34" charset="0"/>
                <a:cs typeface="Segoe UI" panose="020B0502040204020203" pitchFamily="34" charset="0"/>
              </a:rPr>
              <a:t>variazione di lunghezza» del percorso </a:t>
            </a:r>
            <a:r>
              <a:rPr lang="it-IT" sz="1600" dirty="0">
                <a:latin typeface="Segoe UI" panose="020B0502040204020203" pitchFamily="34" charset="0"/>
                <a:ea typeface="Arial Unicode MS"/>
                <a:cs typeface="Segoe UI" panose="020B0502040204020203" pitchFamily="34" charset="0"/>
              </a:rPr>
              <a:t>fra nodo origine e nodo di destinazione</a:t>
            </a: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, in funzione dell’occorrenza di eventuali «perturbazioni», quali: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frane e liquefazioni </a:t>
            </a:r>
          </a:p>
          <a:p>
            <a:pPr marL="285750" indent="-285750">
              <a:buFontTx/>
              <a:buChar char="-"/>
            </a:pP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ingombri di macerie dovuti a crolli di edifici interferenti</a:t>
            </a:r>
          </a:p>
          <a:p>
            <a:pPr marL="285750" indent="-285750">
              <a:buFontTx/>
              <a:buChar char="-"/>
            </a:pPr>
            <a:r>
              <a:rPr lang="it-IT" sz="1600" dirty="0">
                <a:latin typeface="Segoe UI" panose="020B0502040204020203" pitchFamily="34" charset="0"/>
                <a:cs typeface="Segoe UI" panose="020B0502040204020203" pitchFamily="34" charset="0"/>
              </a:rPr>
              <a:t>alluvioni e allagamenti…</a:t>
            </a:r>
          </a:p>
        </p:txBody>
      </p:sp>
      <p:grpSp>
        <p:nvGrpSpPr>
          <p:cNvPr id="25" name="Gruppo 24"/>
          <p:cNvGrpSpPr/>
          <p:nvPr/>
        </p:nvGrpSpPr>
        <p:grpSpPr>
          <a:xfrm>
            <a:off x="3419872" y="3217540"/>
            <a:ext cx="2360293" cy="2272774"/>
            <a:chOff x="4057779" y="2788167"/>
            <a:chExt cx="2170405" cy="2089927"/>
          </a:xfrm>
        </p:grpSpPr>
        <p:pic>
          <p:nvPicPr>
            <p:cNvPr id="17" name="Immagine 16"/>
            <p:cNvPicPr>
              <a:picLocks noChangeAspect="1"/>
            </p:cNvPicPr>
            <p:nvPr/>
          </p:nvPicPr>
          <p:blipFill rotWithShape="1">
            <a:blip r:embed="rId3"/>
            <a:srcRect r="57118" b="7818"/>
            <a:stretch/>
          </p:blipFill>
          <p:spPr>
            <a:xfrm>
              <a:off x="4057779" y="2788167"/>
              <a:ext cx="2115622" cy="2089927"/>
            </a:xfrm>
            <a:prstGeom prst="rect">
              <a:avLst/>
            </a:prstGeom>
          </p:spPr>
        </p:pic>
        <p:sp>
          <p:nvSpPr>
            <p:cNvPr id="24" name="Rettangolo 23"/>
            <p:cNvSpPr/>
            <p:nvPr/>
          </p:nvSpPr>
          <p:spPr>
            <a:xfrm>
              <a:off x="6084168" y="2788167"/>
              <a:ext cx="144016" cy="21334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pic>
        <p:nvPicPr>
          <p:cNvPr id="12" name="Immagin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31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5604157" cy="1104636"/>
          </a:xfrm>
        </p:spPr>
        <p:txBody>
          <a:bodyPr>
            <a:noAutofit/>
          </a:bodyPr>
          <a:lstStyle/>
          <a:p>
            <a:r>
              <a:rPr lang="it-IT" dirty="0"/>
              <a:t>Indice di Operatività del Contesto Territoriale (IOCT)</a:t>
            </a:r>
          </a:p>
        </p:txBody>
      </p:sp>
      <p:sp>
        <p:nvSpPr>
          <p:cNvPr id="3" name="Rettangolo 2"/>
          <p:cNvSpPr/>
          <p:nvPr/>
        </p:nvSpPr>
        <p:spPr>
          <a:xfrm>
            <a:off x="251520" y="1201316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EFFICIENZA IN CONDIZIONI DI SERVIZIO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781692"/>
            <a:ext cx="2063215" cy="216024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820" y="637675"/>
            <a:ext cx="1341686" cy="135720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48" y="1993404"/>
            <a:ext cx="3410408" cy="285745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4652982" y="1861812"/>
            <a:ext cx="2278628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CT di Sant’Arcangelo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179512" y="1861811"/>
            <a:ext cx="2278628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CT di Potenza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04" y="4225652"/>
            <a:ext cx="1410081" cy="1417340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9155" y="3085948"/>
            <a:ext cx="5502073" cy="280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0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/>
          <p:nvPr/>
        </p:nvSpPr>
        <p:spPr>
          <a:xfrm>
            <a:off x="5128620" y="967525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20" name="Rettangolo 19"/>
          <p:cNvSpPr/>
          <p:nvPr/>
        </p:nvSpPr>
        <p:spPr>
          <a:xfrm>
            <a:off x="7416320" y="15797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0" name="Picture 9" descr="grafo_Lauria_min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4941" r="7466" b="3900"/>
          <a:stretch/>
        </p:blipFill>
        <p:spPr>
          <a:xfrm>
            <a:off x="2854356" y="1128889"/>
            <a:ext cx="5750092" cy="4397964"/>
          </a:xfrm>
          <a:prstGeom prst="rect">
            <a:avLst/>
          </a:prstGeom>
        </p:spPr>
      </p:pic>
      <p:pic>
        <p:nvPicPr>
          <p:cNvPr id="11" name="Picture 10" descr="CLE di CT min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" r="77915" b="39629"/>
          <a:stretch/>
        </p:blipFill>
        <p:spPr>
          <a:xfrm>
            <a:off x="7819656" y="849540"/>
            <a:ext cx="1294657" cy="265603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8233" y="2209428"/>
            <a:ext cx="406372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Edifici</a:t>
            </a:r>
            <a:r>
              <a:rPr lang="en-US" sz="1400" b="1" dirty="0" smtClean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1" dirty="0" err="1" smtClean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Strategici</a:t>
            </a:r>
            <a:r>
              <a:rPr lang="en-US" sz="1400" b="1" dirty="0" smtClean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di CT</a:t>
            </a:r>
          </a:p>
          <a:p>
            <a:r>
              <a:rPr lang="it-IT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ES1</a:t>
            </a:r>
            <a:r>
              <a:rPr lang="it-IT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 COM: Scuola Elementare C/da Gaudio (Lauria)</a:t>
            </a:r>
          </a:p>
          <a:p>
            <a:r>
              <a:rPr lang="it-IT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ES2</a:t>
            </a:r>
            <a:r>
              <a:rPr lang="it-IT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endParaRPr lang="it-IT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Ospedale di </a:t>
            </a:r>
            <a:r>
              <a:rPr lang="it-IT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Base di </a:t>
            </a:r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Lagonegro (Lagonegro)</a:t>
            </a:r>
          </a:p>
          <a:p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PPI Ospedale Distrettuale di Lauria (Lauria)</a:t>
            </a:r>
          </a:p>
          <a:p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PPI Ospedale Distrettuale di Maratea </a:t>
            </a:r>
            <a:endParaRPr lang="it-IT" sz="12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Maratea)</a:t>
            </a:r>
          </a:p>
          <a:p>
            <a:r>
              <a:rPr lang="it-IT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ES3</a:t>
            </a:r>
            <a:r>
              <a:rPr lang="it-IT" sz="1200" b="1" dirty="0"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  <a:r>
              <a:rPr lang="it-IT" sz="1200" dirty="0">
                <a:latin typeface="Segoe UI" panose="020B0502040204020203" pitchFamily="34" charset="0"/>
                <a:cs typeface="Segoe UI" panose="020B0502040204020203" pitchFamily="34" charset="0"/>
              </a:rPr>
              <a:t> Distaccamento VV.F Sud Italia</a:t>
            </a:r>
          </a:p>
          <a:p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Contesto Territoriale pilota: </a:t>
            </a:r>
            <a:br>
              <a:rPr lang="it-IT" dirty="0" smtClean="0"/>
            </a:br>
            <a:r>
              <a:rPr lang="it-IT" dirty="0" smtClean="0"/>
              <a:t>Lauria</a:t>
            </a: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>CLE di CT</a:t>
            </a:r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6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fo_Rionero_min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3" t="4583" r="7605" b="7993"/>
          <a:stretch/>
        </p:blipFill>
        <p:spPr>
          <a:xfrm>
            <a:off x="2411760" y="896172"/>
            <a:ext cx="5942140" cy="4818828"/>
          </a:xfrm>
          <a:prstGeom prst="rect">
            <a:avLst/>
          </a:prstGeom>
        </p:spPr>
      </p:pic>
      <p:sp>
        <p:nvSpPr>
          <p:cNvPr id="20" name="Rettangolo 19"/>
          <p:cNvSpPr/>
          <p:nvPr/>
        </p:nvSpPr>
        <p:spPr>
          <a:xfrm>
            <a:off x="7416320" y="1579760"/>
            <a:ext cx="576064" cy="2822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11" name="Picture 10" descr="CLE di CT min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" r="77915" b="39629"/>
          <a:stretch/>
        </p:blipFill>
        <p:spPr>
          <a:xfrm>
            <a:off x="7819656" y="849540"/>
            <a:ext cx="1294657" cy="26560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8233" y="2209428"/>
            <a:ext cx="406372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Edifici</a:t>
            </a:r>
            <a:r>
              <a:rPr lang="en-US" sz="14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1400" b="1" dirty="0" err="1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Strategici</a:t>
            </a:r>
            <a:r>
              <a:rPr lang="en-US" sz="1400" b="1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di CT</a:t>
            </a:r>
          </a:p>
          <a:p>
            <a:r>
              <a:rPr lang="it-IT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ES1: </a:t>
            </a:r>
            <a:r>
              <a:rPr lang="it-IT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sede COM, campo sportivo comunale in C/da Gaudio  (Rionero in Vulture)</a:t>
            </a:r>
          </a:p>
          <a:p>
            <a:r>
              <a:rPr lang="it-IT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ES2: </a:t>
            </a:r>
            <a:r>
              <a:rPr lang="it-IT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Ospedale di Base “San Giovanni di Dio” (Melfi) 16’ da CR</a:t>
            </a:r>
          </a:p>
          <a:p>
            <a:r>
              <a:rPr lang="it-IT" sz="12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ES3: </a:t>
            </a:r>
            <a:r>
              <a:rPr lang="it-IT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Distaccamento VVF Sud Italia (Pescopagano)</a:t>
            </a:r>
            <a:endParaRPr lang="en-US" sz="1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35696" y="697260"/>
            <a:ext cx="2808312" cy="129614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>Contesto Territoriale pilota: </a:t>
            </a:r>
            <a:br>
              <a:rPr lang="it-IT" dirty="0" smtClean="0"/>
            </a:br>
            <a:r>
              <a:rPr lang="it-IT" dirty="0" smtClean="0"/>
              <a:t>Rionero in Vulture</a:t>
            </a:r>
            <a:r>
              <a:rPr lang="it-IT" dirty="0"/>
              <a:t/>
            </a:r>
            <a:br>
              <a:rPr lang="it-IT" dirty="0"/>
            </a:br>
            <a:r>
              <a:rPr lang="it-IT" dirty="0" smtClean="0"/>
              <a:t>CLE di CT</a:t>
            </a:r>
            <a:endParaRPr lang="it-IT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7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/>
          <p:cNvSpPr>
            <a:spLocks noGrp="1"/>
          </p:cNvSpPr>
          <p:nvPr>
            <p:ph sz="half" idx="1"/>
          </p:nvPr>
        </p:nvSpPr>
        <p:spPr>
          <a:xfrm>
            <a:off x="0" y="1371104"/>
            <a:ext cx="2376264" cy="4366716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r>
              <a:rPr lang="it-IT" sz="1200" b="1" dirty="0"/>
              <a:t>Valutazione della pericolosità sismica di base del Contesto Territoriale </a:t>
            </a:r>
            <a:r>
              <a:rPr lang="it-IT" sz="1200" dirty="0"/>
              <a:t>in esame.</a:t>
            </a:r>
            <a:br>
              <a:rPr lang="it-IT" sz="1200" dirty="0"/>
            </a:br>
            <a:endParaRPr lang="it-IT" sz="600" dirty="0"/>
          </a:p>
          <a:p>
            <a:pPr>
              <a:buFont typeface="Wingdings" pitchFamily="2" charset="2"/>
              <a:buChar char="§"/>
            </a:pPr>
            <a:r>
              <a:rPr lang="it-IT" sz="1200" b="1" dirty="0"/>
              <a:t>Caratterizzazione geologica </a:t>
            </a:r>
            <a:r>
              <a:rPr lang="it-IT" sz="1200" dirty="0"/>
              <a:t>dell’area in studio, per l’individuazione delle </a:t>
            </a:r>
            <a:r>
              <a:rPr lang="it-IT" sz="1200" b="1" dirty="0"/>
              <a:t>aree suscettibili di amplificazione </a:t>
            </a:r>
            <a:r>
              <a:rPr lang="it-IT" sz="1200" dirty="0"/>
              <a:t>del moto sismico, delle </a:t>
            </a:r>
            <a:r>
              <a:rPr lang="it-IT" sz="1200" b="1" dirty="0"/>
              <a:t>aree suscettibili di frana </a:t>
            </a:r>
            <a:r>
              <a:rPr lang="it-IT" sz="1200" dirty="0"/>
              <a:t>di scivolamento o crollo, delle </a:t>
            </a:r>
            <a:r>
              <a:rPr lang="it-IT" sz="1200" b="1" dirty="0"/>
              <a:t>aree suscettibili di liquefazione</a:t>
            </a:r>
            <a:r>
              <a:rPr lang="it-IT" sz="1200" dirty="0"/>
              <a:t>.</a:t>
            </a:r>
            <a:r>
              <a:rPr lang="it-IT" sz="1400" dirty="0"/>
              <a:t/>
            </a:r>
            <a:br>
              <a:rPr lang="it-IT" sz="1400" dirty="0"/>
            </a:br>
            <a:endParaRPr lang="it-IT" sz="1400" dirty="0"/>
          </a:p>
          <a:p>
            <a:pPr marL="0" indent="0">
              <a:buNone/>
            </a:pPr>
            <a:endParaRPr lang="it-IT" sz="1400" dirty="0"/>
          </a:p>
          <a:p>
            <a:pPr marL="0" indent="0">
              <a:buNone/>
            </a:pPr>
            <a:endParaRPr lang="it-IT" sz="1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611" y="1446152"/>
            <a:ext cx="6363271" cy="383102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176" y="1345332"/>
            <a:ext cx="1401728" cy="158417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7719386" y="3248898"/>
            <a:ext cx="1106185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Mappa delle V</a:t>
            </a:r>
            <a:r>
              <a:rPr lang="it-IT" sz="600" baseline="-25000" dirty="0">
                <a:latin typeface="Segoue UI"/>
              </a:rPr>
              <a:t>s,30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7385853" y="2768068"/>
            <a:ext cx="1429390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Aree suscettibili di frana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7385853" y="2768069"/>
            <a:ext cx="216024" cy="184666"/>
          </a:xfrm>
          <a:prstGeom prst="rect">
            <a:avLst/>
          </a:prstGeom>
          <a:solidFill>
            <a:srgbClr val="326886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7385853" y="2977940"/>
            <a:ext cx="1429390" cy="18466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600" dirty="0">
                <a:latin typeface="Segoue UI"/>
              </a:rPr>
              <a:t>Aree suscettibili di liquefazione</a:t>
            </a:r>
            <a:endParaRPr lang="it-IT" sz="600" baseline="-25000" dirty="0">
              <a:latin typeface="Segoue UI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385853" y="2977940"/>
            <a:ext cx="216024" cy="184666"/>
          </a:xfrm>
          <a:prstGeom prst="rect">
            <a:avLst/>
          </a:prstGeom>
          <a:solidFill>
            <a:schemeClr val="accent5">
              <a:lumMod val="60000"/>
              <a:lumOff val="40000"/>
              <a:alpha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5"/>
          <a:srcRect l="19987" r="60028"/>
          <a:stretch/>
        </p:blipFill>
        <p:spPr>
          <a:xfrm>
            <a:off x="8275680" y="654152"/>
            <a:ext cx="754793" cy="716952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6442418" y="1087965"/>
            <a:ext cx="1706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Software</a:t>
            </a:r>
            <a:r>
              <a:rPr lang="it-IT" sz="9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400" b="1" i="1" dirty="0" err="1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SoftIOCT</a:t>
            </a:r>
            <a:endParaRPr lang="it-IT" sz="14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386" y="3505572"/>
            <a:ext cx="1112588" cy="1319352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82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"/>
          <a:stretch/>
        </p:blipFill>
        <p:spPr>
          <a:xfrm>
            <a:off x="0" y="1057300"/>
            <a:ext cx="9144000" cy="46576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Cosa è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0" y="3217540"/>
            <a:ext cx="5220072" cy="2497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/>
          <p:cNvSpPr txBox="1"/>
          <p:nvPr/>
        </p:nvSpPr>
        <p:spPr>
          <a:xfrm>
            <a:off x="107504" y="3408590"/>
            <a:ext cx="509431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È un programma di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supporto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al rafforzamento della </a:t>
            </a:r>
            <a:r>
              <a:rPr lang="it-IT" sz="1600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governance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in materia di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riduzione del rischio </a:t>
            </a:r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sismico 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 vulcanico </a:t>
            </a:r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ai 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fini di protezione </a:t>
            </a:r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civile.</a:t>
            </a:r>
            <a:endParaRPr lang="it-IT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Soggetto attuatore: </a:t>
            </a:r>
            <a:r>
              <a:rPr lang="it-IT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Dipartimento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della </a:t>
            </a:r>
            <a:r>
              <a:rPr lang="it-IT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Protezione Civile</a:t>
            </a:r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it-IT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it-IT" sz="1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</a:t>
            </a:r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peratore </a:t>
            </a:r>
            <a:r>
              <a:rPr lang="it-IT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che realizza le attività di </a:t>
            </a:r>
            <a:r>
              <a:rPr lang="it-IT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progetto: </a:t>
            </a:r>
            <a:r>
              <a:rPr lang="it-IT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Consiglio </a:t>
            </a:r>
            <a:r>
              <a:rPr lang="it-IT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Nazionale delle </a:t>
            </a:r>
            <a:r>
              <a:rPr lang="it-IT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Ricerche</a:t>
            </a:r>
            <a:endParaRPr lang="it-IT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21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1634" y="1446152"/>
            <a:ext cx="6363271" cy="383102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0" y="1129308"/>
            <a:ext cx="2268555" cy="4585692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endParaRPr lang="it-IT" sz="1400" dirty="0"/>
          </a:p>
          <a:p>
            <a:pPr>
              <a:buFont typeface="Wingdings" pitchFamily="2" charset="2"/>
              <a:buChar char="§"/>
            </a:pPr>
            <a:r>
              <a:rPr lang="it-IT" sz="1200" b="1" dirty="0"/>
              <a:t>Costruzione del grafo</a:t>
            </a:r>
            <a:r>
              <a:rPr lang="it-IT" sz="1200" dirty="0"/>
              <a:t> </a:t>
            </a:r>
            <a:r>
              <a:rPr lang="it-IT" sz="1200" b="1" dirty="0"/>
              <a:t>del sistema di gestione dell’emergenza</a:t>
            </a:r>
            <a:r>
              <a:rPr lang="it-IT" sz="1200" dirty="0"/>
              <a:t>,</a:t>
            </a:r>
            <a:r>
              <a:rPr lang="it-IT" sz="1200" b="1" dirty="0"/>
              <a:t> </a:t>
            </a:r>
            <a:r>
              <a:rPr lang="it-IT" sz="1200" dirty="0"/>
              <a:t>composto da una rete di segmenti (che rappresentano le infrastrutture di accessibilità e connessione), dai </a:t>
            </a:r>
            <a:r>
              <a:rPr lang="it-IT" sz="1200" b="1" dirty="0"/>
              <a:t>nodi primari</a:t>
            </a:r>
            <a:r>
              <a:rPr lang="it-IT" sz="1200" dirty="0"/>
              <a:t> (edifici strategici, le aree di emergenza) e dai </a:t>
            </a:r>
            <a:r>
              <a:rPr lang="it-IT" sz="1200" b="1" dirty="0"/>
              <a:t>nodi secondari</a:t>
            </a:r>
            <a:r>
              <a:rPr lang="it-IT" sz="1200" dirty="0"/>
              <a:t> (intersezioni).</a:t>
            </a:r>
            <a:br>
              <a:rPr lang="it-IT" sz="1200" dirty="0"/>
            </a:br>
            <a:endParaRPr lang="it-IT" sz="1200" dirty="0"/>
          </a:p>
          <a:p>
            <a:pPr>
              <a:buFont typeface="Wingdings" pitchFamily="2" charset="2"/>
              <a:buChar char="§"/>
            </a:pPr>
            <a:r>
              <a:rPr lang="it-IT" sz="1200" b="1" dirty="0"/>
              <a:t>Individuazione delle unità strutturali interferenti </a:t>
            </a:r>
            <a:r>
              <a:rPr lang="it-IT" sz="1200" dirty="0"/>
              <a:t>sulle infrastrutture e sulle aree di emergenza. Questi dati derivano dai dati delle CLE comunali del Contesto Territoriale.</a:t>
            </a:r>
            <a:r>
              <a:rPr lang="it-IT" sz="1400" dirty="0"/>
              <a:t/>
            </a:r>
            <a:br>
              <a:rPr lang="it-IT" sz="1400" dirty="0"/>
            </a:br>
            <a:endParaRPr lang="it-IT" sz="1400" dirty="0"/>
          </a:p>
          <a:p>
            <a:pPr marL="0" indent="0">
              <a:buNone/>
            </a:pPr>
            <a:endParaRPr lang="it-IT" sz="1400" dirty="0"/>
          </a:p>
          <a:p>
            <a:pPr marL="0" indent="0">
              <a:buNone/>
            </a:pPr>
            <a:endParaRPr lang="it-IT" sz="1400" dirty="0"/>
          </a:p>
        </p:txBody>
      </p:sp>
      <p:grpSp>
        <p:nvGrpSpPr>
          <p:cNvPr id="21" name="Gruppo 20"/>
          <p:cNvGrpSpPr/>
          <p:nvPr/>
        </p:nvGrpSpPr>
        <p:grpSpPr>
          <a:xfrm>
            <a:off x="7668344" y="3567638"/>
            <a:ext cx="1027180" cy="184666"/>
            <a:chOff x="2363545" y="4277764"/>
            <a:chExt cx="1027180" cy="184666"/>
          </a:xfrm>
        </p:grpSpPr>
        <p:sp>
          <p:nvSpPr>
            <p:cNvPr id="4" name="CasellaDiTesto 3"/>
            <p:cNvSpPr txBox="1"/>
            <p:nvPr/>
          </p:nvSpPr>
          <p:spPr>
            <a:xfrm>
              <a:off x="2363545" y="4277764"/>
              <a:ext cx="1027180" cy="1846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600" dirty="0">
                  <a:latin typeface="Segoue UI"/>
                </a:rPr>
                <a:t>Aree di emergenza</a:t>
              </a:r>
            </a:p>
          </p:txBody>
        </p:sp>
        <p:sp>
          <p:nvSpPr>
            <p:cNvPr id="5" name="Rettangolo 4"/>
            <p:cNvSpPr/>
            <p:nvPr/>
          </p:nvSpPr>
          <p:spPr>
            <a:xfrm>
              <a:off x="2363545" y="4277764"/>
              <a:ext cx="220110" cy="184666"/>
            </a:xfrm>
            <a:prstGeom prst="rect">
              <a:avLst/>
            </a:prstGeom>
            <a:solidFill>
              <a:srgbClr val="0FBD38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3" name="Gruppo 22"/>
          <p:cNvGrpSpPr/>
          <p:nvPr/>
        </p:nvGrpSpPr>
        <p:grpSpPr>
          <a:xfrm>
            <a:off x="3074976" y="2414887"/>
            <a:ext cx="1027180" cy="184666"/>
            <a:chOff x="5402301" y="3632123"/>
            <a:chExt cx="1027180" cy="184666"/>
          </a:xfrm>
        </p:grpSpPr>
        <p:sp>
          <p:nvSpPr>
            <p:cNvPr id="6" name="CasellaDiTesto 5"/>
            <p:cNvSpPr txBox="1"/>
            <p:nvPr/>
          </p:nvSpPr>
          <p:spPr>
            <a:xfrm>
              <a:off x="5402301" y="3632123"/>
              <a:ext cx="1027180" cy="1846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600" dirty="0">
                  <a:latin typeface="Segoue UI"/>
                </a:rPr>
                <a:t>Edifici Strategici</a:t>
              </a:r>
            </a:p>
          </p:txBody>
        </p:sp>
        <p:sp>
          <p:nvSpPr>
            <p:cNvPr id="7" name="Rettangolo 6"/>
            <p:cNvSpPr/>
            <p:nvPr/>
          </p:nvSpPr>
          <p:spPr>
            <a:xfrm>
              <a:off x="5402301" y="3632123"/>
              <a:ext cx="220110" cy="18466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7" name="Gruppo 16"/>
          <p:cNvGrpSpPr/>
          <p:nvPr/>
        </p:nvGrpSpPr>
        <p:grpSpPr>
          <a:xfrm>
            <a:off x="4218575" y="4259488"/>
            <a:ext cx="807070" cy="184666"/>
            <a:chOff x="4218575" y="4259488"/>
            <a:chExt cx="807070" cy="184666"/>
          </a:xfrm>
        </p:grpSpPr>
        <p:sp>
          <p:nvSpPr>
            <p:cNvPr id="8" name="CasellaDiTesto 7"/>
            <p:cNvSpPr txBox="1"/>
            <p:nvPr/>
          </p:nvSpPr>
          <p:spPr>
            <a:xfrm>
              <a:off x="4218575" y="4259488"/>
              <a:ext cx="807070" cy="18466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600" dirty="0">
                  <a:latin typeface="Segoue UI"/>
                </a:rPr>
                <a:t>Nodi della rete</a:t>
              </a:r>
              <a:endParaRPr lang="it-IT" sz="600" baseline="-25000" dirty="0">
                <a:latin typeface="Segoue UI"/>
              </a:endParaRPr>
            </a:p>
          </p:txBody>
        </p:sp>
        <p:sp>
          <p:nvSpPr>
            <p:cNvPr id="9" name="Ovale 8"/>
            <p:cNvSpPr/>
            <p:nvPr/>
          </p:nvSpPr>
          <p:spPr>
            <a:xfrm>
              <a:off x="4301353" y="4310559"/>
              <a:ext cx="62396" cy="7200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6" name="Gruppo 15"/>
          <p:cNvGrpSpPr/>
          <p:nvPr/>
        </p:nvGrpSpPr>
        <p:grpSpPr>
          <a:xfrm>
            <a:off x="6782042" y="2192601"/>
            <a:ext cx="1027180" cy="184666"/>
            <a:chOff x="7164288" y="3060504"/>
            <a:chExt cx="1027180" cy="184666"/>
          </a:xfrm>
        </p:grpSpPr>
        <p:sp>
          <p:nvSpPr>
            <p:cNvPr id="10" name="CasellaDiTesto 9"/>
            <p:cNvSpPr txBox="1"/>
            <p:nvPr/>
          </p:nvSpPr>
          <p:spPr>
            <a:xfrm>
              <a:off x="7164288" y="3060504"/>
              <a:ext cx="1027180" cy="18466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600" dirty="0">
                  <a:latin typeface="Segoue UI"/>
                </a:rPr>
                <a:t>Edifici interferenti</a:t>
              </a:r>
              <a:endParaRPr lang="it-IT" sz="600" baseline="-25000" dirty="0">
                <a:latin typeface="Segoue UI"/>
              </a:endParaRPr>
            </a:p>
          </p:txBody>
        </p:sp>
        <p:sp>
          <p:nvSpPr>
            <p:cNvPr id="11" name="Rettangolo 10"/>
            <p:cNvSpPr/>
            <p:nvPr/>
          </p:nvSpPr>
          <p:spPr>
            <a:xfrm>
              <a:off x="7236296" y="3081071"/>
              <a:ext cx="146740" cy="45719"/>
            </a:xfrm>
            <a:prstGeom prst="rect">
              <a:avLst/>
            </a:prstGeom>
            <a:solidFill>
              <a:srgbClr val="CC34AF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Rettangolo 11"/>
            <p:cNvSpPr/>
            <p:nvPr/>
          </p:nvSpPr>
          <p:spPr>
            <a:xfrm rot="5400000">
              <a:off x="7301050" y="3134046"/>
              <a:ext cx="87877" cy="73370"/>
            </a:xfrm>
            <a:prstGeom prst="rect">
              <a:avLst/>
            </a:prstGeom>
            <a:solidFill>
              <a:srgbClr val="CC34AF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3" name="Rettangolo 12"/>
            <p:cNvSpPr/>
            <p:nvPr/>
          </p:nvSpPr>
          <p:spPr>
            <a:xfrm rot="7238662">
              <a:off x="7200520" y="3138932"/>
              <a:ext cx="74139" cy="73368"/>
            </a:xfrm>
            <a:prstGeom prst="rect">
              <a:avLst/>
            </a:prstGeom>
            <a:solidFill>
              <a:srgbClr val="CC34AF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22" name="Gruppo 21"/>
          <p:cNvGrpSpPr/>
          <p:nvPr/>
        </p:nvGrpSpPr>
        <p:grpSpPr>
          <a:xfrm>
            <a:off x="3131840" y="3937620"/>
            <a:ext cx="970316" cy="184666"/>
            <a:chOff x="3131840" y="3937620"/>
            <a:chExt cx="970316" cy="184666"/>
          </a:xfrm>
        </p:grpSpPr>
        <p:sp>
          <p:nvSpPr>
            <p:cNvPr id="14" name="CasellaDiTesto 13"/>
            <p:cNvSpPr txBox="1"/>
            <p:nvPr/>
          </p:nvSpPr>
          <p:spPr>
            <a:xfrm>
              <a:off x="3131840" y="3937620"/>
              <a:ext cx="970316" cy="18466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600" dirty="0">
                  <a:latin typeface="Segoue UI"/>
                </a:rPr>
                <a:t>Segmenti stradali</a:t>
              </a:r>
              <a:endParaRPr lang="it-IT" sz="600" baseline="-25000" dirty="0">
                <a:latin typeface="Segoue UI"/>
              </a:endParaRPr>
            </a:p>
          </p:txBody>
        </p:sp>
        <p:cxnSp>
          <p:nvCxnSpPr>
            <p:cNvPr id="15" name="Connettore 1 14"/>
            <p:cNvCxnSpPr/>
            <p:nvPr/>
          </p:nvCxnSpPr>
          <p:spPr>
            <a:xfrm>
              <a:off x="3179141" y="4029953"/>
              <a:ext cx="163246" cy="0"/>
            </a:xfrm>
            <a:prstGeom prst="line">
              <a:avLst/>
            </a:prstGeom>
            <a:ln w="38100">
              <a:solidFill>
                <a:srgbClr val="FFA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4"/>
          <a:srcRect l="39809" r="40369" b="2294"/>
          <a:stretch/>
        </p:blipFill>
        <p:spPr>
          <a:xfrm>
            <a:off x="8287859" y="647443"/>
            <a:ext cx="748637" cy="70050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442418" y="1087965"/>
            <a:ext cx="1706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Software</a:t>
            </a:r>
            <a:r>
              <a:rPr lang="it-IT" sz="9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400" b="1" i="1" dirty="0" err="1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SoftIOCT</a:t>
            </a:r>
            <a:endParaRPr lang="it-IT" sz="14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7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contenuto 2"/>
          <p:cNvSpPr>
            <a:spLocks noGrp="1"/>
          </p:cNvSpPr>
          <p:nvPr>
            <p:ph sz="half" idx="1"/>
          </p:nvPr>
        </p:nvSpPr>
        <p:spPr>
          <a:xfrm>
            <a:off x="0" y="1353654"/>
            <a:ext cx="2376264" cy="4361346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§"/>
            </a:pPr>
            <a:r>
              <a:rPr lang="it-IT" sz="1200" dirty="0"/>
              <a:t>Per ciascuno degli oggetti costituenti il sistema di gestione dell’emergenza si utilizza un approccio basato sull’impiego di </a:t>
            </a:r>
            <a:r>
              <a:rPr lang="it-IT" sz="1200" b="1" dirty="0"/>
              <a:t>curve di fragilità</a:t>
            </a:r>
            <a:r>
              <a:rPr lang="it-IT" sz="1200" dirty="0"/>
              <a:t>, per valutare la loro </a:t>
            </a:r>
            <a:r>
              <a:rPr lang="it-IT" sz="1200" b="1" dirty="0"/>
              <a:t>vulnerabilità</a:t>
            </a:r>
            <a:r>
              <a:rPr lang="it-IT" sz="1200" dirty="0"/>
              <a:t>.</a:t>
            </a:r>
            <a:br>
              <a:rPr lang="it-IT" sz="1200" dirty="0"/>
            </a:br>
            <a:r>
              <a:rPr lang="it-IT" sz="1200" dirty="0"/>
              <a:t>Nel caso in esame, per gli edifici strategici sono state usate curve di letteratura.</a:t>
            </a:r>
          </a:p>
          <a:p>
            <a:pPr>
              <a:buFont typeface="Wingdings" pitchFamily="2" charset="2"/>
              <a:buChar char="§"/>
            </a:pPr>
            <a:r>
              <a:rPr lang="it-IT" sz="1200" b="1" dirty="0"/>
              <a:t>Nei prossimi mesi saranno realizzate curve di fragilità «ah hoc»</a:t>
            </a:r>
            <a:r>
              <a:rPr lang="it-IT" sz="1200" dirty="0"/>
              <a:t>, costruite secondo la metodologia </a:t>
            </a:r>
            <a:r>
              <a:rPr lang="it-IT" sz="1200" dirty="0" smtClean="0"/>
              <a:t>basata </a:t>
            </a:r>
            <a:r>
              <a:rPr lang="it-IT" sz="1200" dirty="0"/>
              <a:t>su </a:t>
            </a:r>
            <a:r>
              <a:rPr lang="it-IT" sz="1200" b="1" dirty="0"/>
              <a:t>misure di vibrazioni ambientali sugli edifici </a:t>
            </a:r>
            <a:r>
              <a:rPr lang="it-IT" sz="1200" dirty="0" smtClean="0"/>
              <a:t>(</a:t>
            </a:r>
            <a:r>
              <a:rPr lang="it-IT" sz="1200" b="1" dirty="0" smtClean="0"/>
              <a:t>SMAV</a:t>
            </a:r>
            <a:r>
              <a:rPr lang="it-IT" sz="1200" dirty="0" smtClean="0"/>
              <a:t>), realizzate </a:t>
            </a:r>
            <a:r>
              <a:rPr lang="it-IT" sz="1200" b="1" dirty="0" smtClean="0"/>
              <a:t>in</a:t>
            </a:r>
            <a:r>
              <a:rPr lang="it-IT" sz="1200" dirty="0" smtClean="0"/>
              <a:t> </a:t>
            </a:r>
            <a:r>
              <a:rPr lang="it-IT" sz="1200" b="1" dirty="0" smtClean="0"/>
              <a:t>collaborazione con l’Università della Basilicata (Prof. F. Ponzo)</a:t>
            </a:r>
            <a:endParaRPr lang="it-IT" sz="12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1375192"/>
            <a:ext cx="6767834" cy="407459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7416496" y="1526908"/>
            <a:ext cx="1620000" cy="24622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r"/>
            <a:r>
              <a:rPr lang="it-IT" sz="1000" dirty="0">
                <a:latin typeface="Segoue UI"/>
              </a:rPr>
              <a:t>Edifici interferenti</a:t>
            </a:r>
            <a:endParaRPr lang="it-IT" sz="1000" baseline="-25000" dirty="0">
              <a:latin typeface="Segoue U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7488504" y="1570305"/>
            <a:ext cx="144016" cy="45719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 rot="5400000">
            <a:off x="7552578" y="1623959"/>
            <a:ext cx="87875" cy="72008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 rot="7238662">
            <a:off x="7452143" y="1628500"/>
            <a:ext cx="74139" cy="72006"/>
          </a:xfrm>
          <a:prstGeom prst="rect">
            <a:avLst/>
          </a:prstGeom>
          <a:solidFill>
            <a:srgbClr val="CC34AF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496" y="1814940"/>
            <a:ext cx="1620000" cy="134672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uppo 2"/>
          <p:cNvGrpSpPr/>
          <p:nvPr/>
        </p:nvGrpSpPr>
        <p:grpSpPr>
          <a:xfrm>
            <a:off x="2464244" y="2569468"/>
            <a:ext cx="1621424" cy="1527011"/>
            <a:chOff x="4609528" y="3568436"/>
            <a:chExt cx="1621424" cy="1527011"/>
          </a:xfrm>
        </p:grpSpPr>
        <p:sp>
          <p:nvSpPr>
            <p:cNvPr id="9" name="CasellaDiTesto 8"/>
            <p:cNvSpPr txBox="1"/>
            <p:nvPr/>
          </p:nvSpPr>
          <p:spPr>
            <a:xfrm>
              <a:off x="4610372" y="3568437"/>
              <a:ext cx="1617812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000" dirty="0">
                  <a:latin typeface="Segoue UI"/>
                </a:rPr>
                <a:t>Edifici Strategici</a:t>
              </a:r>
            </a:p>
          </p:txBody>
        </p:sp>
        <p:sp>
          <p:nvSpPr>
            <p:cNvPr id="10" name="Rettangolo 9"/>
            <p:cNvSpPr/>
            <p:nvPr/>
          </p:nvSpPr>
          <p:spPr>
            <a:xfrm>
              <a:off x="4610372" y="3568436"/>
              <a:ext cx="288032" cy="246221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528" y="3849557"/>
              <a:ext cx="1621424" cy="124589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CasellaDiTesto 20"/>
            <p:cNvSpPr txBox="1"/>
            <p:nvPr/>
          </p:nvSpPr>
          <p:spPr>
            <a:xfrm>
              <a:off x="5419278" y="4602424"/>
              <a:ext cx="722673" cy="27699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600" dirty="0">
                  <a:latin typeface="Segoue UI"/>
                </a:rPr>
                <a:t>Stato Limite Operatività</a:t>
              </a:r>
              <a:endParaRPr lang="it-IT" sz="600" baseline="-25000" dirty="0">
                <a:latin typeface="Segoue UI"/>
              </a:endParaRPr>
            </a:p>
          </p:txBody>
        </p:sp>
      </p:grpSp>
      <p:sp>
        <p:nvSpPr>
          <p:cNvPr id="22" name="CasellaDiTesto 21"/>
          <p:cNvSpPr txBox="1"/>
          <p:nvPr/>
        </p:nvSpPr>
        <p:spPr>
          <a:xfrm>
            <a:off x="8226496" y="2628380"/>
            <a:ext cx="722673" cy="27699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" dirty="0">
                <a:latin typeface="Segoue UI"/>
              </a:rPr>
              <a:t>Stato Limite Collasso</a:t>
            </a:r>
            <a:endParaRPr lang="it-IT" sz="600" baseline="-25000" dirty="0">
              <a:latin typeface="Segoue UI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4636429" y="2897365"/>
            <a:ext cx="1531110" cy="2768447"/>
            <a:chOff x="4636429" y="2946553"/>
            <a:chExt cx="1531110" cy="2768447"/>
          </a:xfrm>
        </p:grpSpPr>
        <p:sp>
          <p:nvSpPr>
            <p:cNvPr id="7" name="CasellaDiTesto 6"/>
            <p:cNvSpPr txBox="1"/>
            <p:nvPr/>
          </p:nvSpPr>
          <p:spPr>
            <a:xfrm>
              <a:off x="4636429" y="2946554"/>
              <a:ext cx="1530000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000" dirty="0">
                  <a:latin typeface="Segoue UI"/>
                </a:rPr>
                <a:t>Aree di emergenza</a:t>
              </a:r>
            </a:p>
          </p:txBody>
        </p:sp>
        <p:sp>
          <p:nvSpPr>
            <p:cNvPr id="8" name="Rettangolo 7"/>
            <p:cNvSpPr/>
            <p:nvPr/>
          </p:nvSpPr>
          <p:spPr>
            <a:xfrm>
              <a:off x="4636429" y="2946553"/>
              <a:ext cx="288032" cy="246221"/>
            </a:xfrm>
            <a:prstGeom prst="rect">
              <a:avLst/>
            </a:prstGeom>
            <a:solidFill>
              <a:srgbClr val="0FBD38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4638061" y="3238836"/>
              <a:ext cx="1528368" cy="2462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it-IT" sz="1000" dirty="0">
                  <a:latin typeface="Segoue UI"/>
                </a:rPr>
                <a:t>Segmenti stradali</a:t>
              </a:r>
              <a:endParaRPr lang="it-IT" sz="1000" baseline="-25000" dirty="0">
                <a:latin typeface="Segoue UI"/>
              </a:endParaRPr>
            </a:p>
          </p:txBody>
        </p:sp>
        <p:cxnSp>
          <p:nvCxnSpPr>
            <p:cNvPr id="16" name="Connettore 1 15"/>
            <p:cNvCxnSpPr/>
            <p:nvPr/>
          </p:nvCxnSpPr>
          <p:spPr>
            <a:xfrm flipV="1">
              <a:off x="4694813" y="3360056"/>
              <a:ext cx="247479" cy="1890"/>
            </a:xfrm>
            <a:prstGeom prst="line">
              <a:avLst/>
            </a:prstGeom>
            <a:ln w="76200">
              <a:solidFill>
                <a:srgbClr val="FFAB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8061" y="3514009"/>
              <a:ext cx="1529478" cy="94896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8060" y="4491583"/>
              <a:ext cx="1528370" cy="122341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CasellaDiTesto 22"/>
            <p:cNvSpPr txBox="1"/>
            <p:nvPr/>
          </p:nvSpPr>
          <p:spPr>
            <a:xfrm>
              <a:off x="5381472" y="3871546"/>
              <a:ext cx="699504" cy="36933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600" dirty="0">
                  <a:latin typeface="Segoue UI"/>
                </a:rPr>
                <a:t>Liquefazione / Frana scivolamento</a:t>
              </a:r>
              <a:endParaRPr lang="it-IT" sz="600" baseline="-25000" dirty="0">
                <a:latin typeface="Segoue UI"/>
              </a:endParaRPr>
            </a:p>
          </p:txBody>
        </p:sp>
        <p:sp>
          <p:nvSpPr>
            <p:cNvPr id="24" name="CasellaDiTesto 23"/>
            <p:cNvSpPr txBox="1"/>
            <p:nvPr/>
          </p:nvSpPr>
          <p:spPr>
            <a:xfrm>
              <a:off x="5402800" y="5286449"/>
              <a:ext cx="699504" cy="184666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prstDash val="solid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600" dirty="0">
                  <a:latin typeface="Segoue UI"/>
                </a:rPr>
                <a:t>Frana crollo</a:t>
              </a:r>
              <a:endParaRPr lang="it-IT" sz="600" baseline="-25000" dirty="0">
                <a:latin typeface="Segoue UI"/>
              </a:endParaRPr>
            </a:p>
          </p:txBody>
        </p:sp>
      </p:grpSp>
      <p:pic>
        <p:nvPicPr>
          <p:cNvPr id="27" name="Immagine 26"/>
          <p:cNvPicPr>
            <a:picLocks noChangeAspect="1"/>
          </p:cNvPicPr>
          <p:nvPr/>
        </p:nvPicPr>
        <p:blipFill rotWithShape="1">
          <a:blip r:embed="rId8"/>
          <a:srcRect l="59551" r="20707"/>
          <a:stretch/>
        </p:blipFill>
        <p:spPr>
          <a:xfrm>
            <a:off x="8287200" y="648000"/>
            <a:ext cx="745616" cy="716952"/>
          </a:xfrm>
          <a:prstGeom prst="rect">
            <a:avLst/>
          </a:prstGeom>
        </p:spPr>
      </p:pic>
      <p:sp>
        <p:nvSpPr>
          <p:cNvPr id="25" name="CasellaDiTesto 24"/>
          <p:cNvSpPr txBox="1"/>
          <p:nvPr/>
        </p:nvSpPr>
        <p:spPr>
          <a:xfrm>
            <a:off x="6442418" y="1087965"/>
            <a:ext cx="1706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i="1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Software</a:t>
            </a:r>
            <a:r>
              <a:rPr lang="it-IT" sz="900" b="1" i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400" b="1" i="1" dirty="0" err="1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SoftIOCT</a:t>
            </a:r>
            <a:endParaRPr lang="it-IT" sz="14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28" name="Immagine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4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278200" y="4729708"/>
            <a:ext cx="864095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In termini di 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supporto alle decisioni</a:t>
            </a:r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, l’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operatività</a:t>
            </a:r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 può essere espressa 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come </a:t>
            </a:r>
            <a:r>
              <a:rPr lang="it-IT" b="1" i="1" dirty="0">
                <a:latin typeface="Segoe UI" panose="020B0502040204020203" pitchFamily="34" charset="0"/>
                <a:cs typeface="Segoe UI" panose="020B0502040204020203" pitchFamily="34" charset="0"/>
              </a:rPr>
              <a:t>performance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singole «componenti» del sistema strutturale di gestione dell’emergenza.</a:t>
            </a:r>
          </a:p>
        </p:txBody>
      </p:sp>
      <p:sp>
        <p:nvSpPr>
          <p:cNvPr id="96" name="CasellaDiTesto 95"/>
          <p:cNvSpPr txBox="1"/>
          <p:nvPr/>
        </p:nvSpPr>
        <p:spPr>
          <a:xfrm>
            <a:off x="314168" y="2477715"/>
            <a:ext cx="4257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>
                <a:latin typeface="Arial Narrow" panose="020B0606020202030204" pitchFamily="34" charset="0"/>
                <a:cs typeface="Arial" panose="020B0604020202020204" pitchFamily="34" charset="0"/>
              </a:rPr>
              <a:t>Indici di operatività delle singole </a:t>
            </a:r>
            <a:r>
              <a:rPr lang="it-IT" sz="1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componenti (</a:t>
            </a:r>
            <a:r>
              <a:rPr lang="it-IT" sz="1400" b="1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Tr</a:t>
            </a:r>
            <a:r>
              <a:rPr lang="it-IT" sz="1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 100 anni)</a:t>
            </a:r>
            <a:endParaRPr lang="it-IT" sz="14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uppo 1"/>
          <p:cNvGrpSpPr/>
          <p:nvPr/>
        </p:nvGrpSpPr>
        <p:grpSpPr>
          <a:xfrm>
            <a:off x="5095452" y="1156601"/>
            <a:ext cx="3797027" cy="3537655"/>
            <a:chOff x="5095452" y="1156601"/>
            <a:chExt cx="3797027" cy="3537655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xmlns="" id="{2998D89B-307E-4F0F-AF3A-6F1485810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5452" y="1418095"/>
              <a:ext cx="3598372" cy="3276161"/>
            </a:xfrm>
            <a:prstGeom prst="rect">
              <a:avLst/>
            </a:prstGeom>
          </p:spPr>
        </p:pic>
        <p:sp>
          <p:nvSpPr>
            <p:cNvPr id="16" name="Figura a mano libera 15"/>
            <p:cNvSpPr/>
            <p:nvPr/>
          </p:nvSpPr>
          <p:spPr>
            <a:xfrm>
              <a:off x="5737808" y="1645944"/>
              <a:ext cx="2419847" cy="2885661"/>
            </a:xfrm>
            <a:custGeom>
              <a:avLst/>
              <a:gdLst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269240 w 2275840"/>
                <a:gd name="connsiteY5" fmla="*/ 1960880 h 2941320"/>
                <a:gd name="connsiteX6" fmla="*/ 0 w 2275840"/>
                <a:gd name="connsiteY6" fmla="*/ 726440 h 2941320"/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428266 w 2275840"/>
                <a:gd name="connsiteY5" fmla="*/ 1873416 h 2941320"/>
                <a:gd name="connsiteX6" fmla="*/ 0 w 2275840"/>
                <a:gd name="connsiteY6" fmla="*/ 726440 h 2941320"/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1104127 w 2275840"/>
                <a:gd name="connsiteY5" fmla="*/ 1451997 h 2941320"/>
                <a:gd name="connsiteX6" fmla="*/ 0 w 2275840"/>
                <a:gd name="connsiteY6" fmla="*/ 726440 h 2941320"/>
                <a:gd name="connsiteX0" fmla="*/ 0 w 2275840"/>
                <a:gd name="connsiteY0" fmla="*/ 726440 h 2941320"/>
                <a:gd name="connsiteX1" fmla="*/ 1229360 w 2275840"/>
                <a:gd name="connsiteY1" fmla="*/ 0 h 2941320"/>
                <a:gd name="connsiteX2" fmla="*/ 2275840 w 2275840"/>
                <a:gd name="connsiteY2" fmla="*/ 838200 h 2941320"/>
                <a:gd name="connsiteX3" fmla="*/ 2133600 w 2275840"/>
                <a:gd name="connsiteY3" fmla="*/ 1945640 h 2941320"/>
                <a:gd name="connsiteX4" fmla="*/ 1188720 w 2275840"/>
                <a:gd name="connsiteY4" fmla="*/ 2941320 h 2941320"/>
                <a:gd name="connsiteX5" fmla="*/ 571389 w 2275840"/>
                <a:gd name="connsiteY5" fmla="*/ 1793903 h 2941320"/>
                <a:gd name="connsiteX6" fmla="*/ 0 w 2275840"/>
                <a:gd name="connsiteY6" fmla="*/ 726440 h 2941320"/>
                <a:gd name="connsiteX0" fmla="*/ 247595 w 1704451"/>
                <a:gd name="connsiteY0" fmla="*/ 1068346 h 2941320"/>
                <a:gd name="connsiteX1" fmla="*/ 657971 w 1704451"/>
                <a:gd name="connsiteY1" fmla="*/ 0 h 2941320"/>
                <a:gd name="connsiteX2" fmla="*/ 1704451 w 1704451"/>
                <a:gd name="connsiteY2" fmla="*/ 838200 h 2941320"/>
                <a:gd name="connsiteX3" fmla="*/ 1562211 w 1704451"/>
                <a:gd name="connsiteY3" fmla="*/ 1945640 h 2941320"/>
                <a:gd name="connsiteX4" fmla="*/ 617331 w 1704451"/>
                <a:gd name="connsiteY4" fmla="*/ 2941320 h 2941320"/>
                <a:gd name="connsiteX5" fmla="*/ 0 w 1704451"/>
                <a:gd name="connsiteY5" fmla="*/ 1793903 h 2941320"/>
                <a:gd name="connsiteX6" fmla="*/ 247595 w 1704451"/>
                <a:gd name="connsiteY6" fmla="*/ 1068346 h 2941320"/>
                <a:gd name="connsiteX0" fmla="*/ 0 w 2244035"/>
                <a:gd name="connsiteY0" fmla="*/ 734391 h 2941320"/>
                <a:gd name="connsiteX1" fmla="*/ 1197555 w 2244035"/>
                <a:gd name="connsiteY1" fmla="*/ 0 h 2941320"/>
                <a:gd name="connsiteX2" fmla="*/ 2244035 w 2244035"/>
                <a:gd name="connsiteY2" fmla="*/ 838200 h 2941320"/>
                <a:gd name="connsiteX3" fmla="*/ 2101795 w 2244035"/>
                <a:gd name="connsiteY3" fmla="*/ 1945640 h 2941320"/>
                <a:gd name="connsiteX4" fmla="*/ 1156915 w 2244035"/>
                <a:gd name="connsiteY4" fmla="*/ 2941320 h 2941320"/>
                <a:gd name="connsiteX5" fmla="*/ 539584 w 2244035"/>
                <a:gd name="connsiteY5" fmla="*/ 1793903 h 2941320"/>
                <a:gd name="connsiteX6" fmla="*/ 0 w 2244035"/>
                <a:gd name="connsiteY6" fmla="*/ 734391 h 2941320"/>
                <a:gd name="connsiteX0" fmla="*/ 0 w 2244035"/>
                <a:gd name="connsiteY0" fmla="*/ 138043 h 2344972"/>
                <a:gd name="connsiteX1" fmla="*/ 1157798 w 2244035"/>
                <a:gd name="connsiteY1" fmla="*/ 0 h 2344972"/>
                <a:gd name="connsiteX2" fmla="*/ 2244035 w 2244035"/>
                <a:gd name="connsiteY2" fmla="*/ 241852 h 2344972"/>
                <a:gd name="connsiteX3" fmla="*/ 2101795 w 2244035"/>
                <a:gd name="connsiteY3" fmla="*/ 1349292 h 2344972"/>
                <a:gd name="connsiteX4" fmla="*/ 1156915 w 2244035"/>
                <a:gd name="connsiteY4" fmla="*/ 2344972 h 2344972"/>
                <a:gd name="connsiteX5" fmla="*/ 539584 w 2244035"/>
                <a:gd name="connsiteY5" fmla="*/ 1197555 h 2344972"/>
                <a:gd name="connsiteX6" fmla="*/ 0 w 2244035"/>
                <a:gd name="connsiteY6" fmla="*/ 138043 h 2344972"/>
                <a:gd name="connsiteX0" fmla="*/ 0 w 2244035"/>
                <a:gd name="connsiteY0" fmla="*/ 654878 h 2861807"/>
                <a:gd name="connsiteX1" fmla="*/ 1181652 w 2244035"/>
                <a:gd name="connsiteY1" fmla="*/ 0 h 2861807"/>
                <a:gd name="connsiteX2" fmla="*/ 2244035 w 2244035"/>
                <a:gd name="connsiteY2" fmla="*/ 758687 h 2861807"/>
                <a:gd name="connsiteX3" fmla="*/ 2101795 w 2244035"/>
                <a:gd name="connsiteY3" fmla="*/ 1866127 h 2861807"/>
                <a:gd name="connsiteX4" fmla="*/ 1156915 w 2244035"/>
                <a:gd name="connsiteY4" fmla="*/ 2861807 h 2861807"/>
                <a:gd name="connsiteX5" fmla="*/ 539584 w 2244035"/>
                <a:gd name="connsiteY5" fmla="*/ 1714390 h 2861807"/>
                <a:gd name="connsiteX6" fmla="*/ 0 w 2244035"/>
                <a:gd name="connsiteY6" fmla="*/ 654878 h 2861807"/>
                <a:gd name="connsiteX0" fmla="*/ 0 w 2101795"/>
                <a:gd name="connsiteY0" fmla="*/ 654878 h 2861807"/>
                <a:gd name="connsiteX1" fmla="*/ 1181652 w 2101795"/>
                <a:gd name="connsiteY1" fmla="*/ 0 h 2861807"/>
                <a:gd name="connsiteX2" fmla="*/ 1655638 w 2101795"/>
                <a:gd name="connsiteY2" fmla="*/ 1029031 h 2861807"/>
                <a:gd name="connsiteX3" fmla="*/ 2101795 w 2101795"/>
                <a:gd name="connsiteY3" fmla="*/ 1866127 h 2861807"/>
                <a:gd name="connsiteX4" fmla="*/ 1156915 w 2101795"/>
                <a:gd name="connsiteY4" fmla="*/ 2861807 h 2861807"/>
                <a:gd name="connsiteX5" fmla="*/ 539584 w 2101795"/>
                <a:gd name="connsiteY5" fmla="*/ 1714390 h 2861807"/>
                <a:gd name="connsiteX6" fmla="*/ 0 w 2101795"/>
                <a:gd name="connsiteY6" fmla="*/ 654878 h 2861807"/>
                <a:gd name="connsiteX0" fmla="*/ 0 w 2101795"/>
                <a:gd name="connsiteY0" fmla="*/ 654878 h 2861807"/>
                <a:gd name="connsiteX1" fmla="*/ 1181652 w 2101795"/>
                <a:gd name="connsiteY1" fmla="*/ 0 h 2861807"/>
                <a:gd name="connsiteX2" fmla="*/ 2021398 w 2101795"/>
                <a:gd name="connsiteY2" fmla="*/ 870005 h 2861807"/>
                <a:gd name="connsiteX3" fmla="*/ 2101795 w 2101795"/>
                <a:gd name="connsiteY3" fmla="*/ 1866127 h 2861807"/>
                <a:gd name="connsiteX4" fmla="*/ 1156915 w 2101795"/>
                <a:gd name="connsiteY4" fmla="*/ 2861807 h 2861807"/>
                <a:gd name="connsiteX5" fmla="*/ 539584 w 2101795"/>
                <a:gd name="connsiteY5" fmla="*/ 1714390 h 2861807"/>
                <a:gd name="connsiteX6" fmla="*/ 0 w 2101795"/>
                <a:gd name="connsiteY6" fmla="*/ 654878 h 2861807"/>
                <a:gd name="connsiteX0" fmla="*/ 0 w 2507311"/>
                <a:gd name="connsiteY0" fmla="*/ 654878 h 2861807"/>
                <a:gd name="connsiteX1" fmla="*/ 1181652 w 2507311"/>
                <a:gd name="connsiteY1" fmla="*/ 0 h 2861807"/>
                <a:gd name="connsiteX2" fmla="*/ 2021398 w 2507311"/>
                <a:gd name="connsiteY2" fmla="*/ 870005 h 2861807"/>
                <a:gd name="connsiteX3" fmla="*/ 2507311 w 2507311"/>
                <a:gd name="connsiteY3" fmla="*/ 2120569 h 2861807"/>
                <a:gd name="connsiteX4" fmla="*/ 1156915 w 2507311"/>
                <a:gd name="connsiteY4" fmla="*/ 2861807 h 2861807"/>
                <a:gd name="connsiteX5" fmla="*/ 539584 w 2507311"/>
                <a:gd name="connsiteY5" fmla="*/ 1714390 h 2861807"/>
                <a:gd name="connsiteX6" fmla="*/ 0 w 2507311"/>
                <a:gd name="connsiteY6" fmla="*/ 654878 h 2861807"/>
                <a:gd name="connsiteX0" fmla="*/ 0 w 2507311"/>
                <a:gd name="connsiteY0" fmla="*/ 654878 h 2392680"/>
                <a:gd name="connsiteX1" fmla="*/ 1181652 w 2507311"/>
                <a:gd name="connsiteY1" fmla="*/ 0 h 2392680"/>
                <a:gd name="connsiteX2" fmla="*/ 2021398 w 2507311"/>
                <a:gd name="connsiteY2" fmla="*/ 870005 h 2392680"/>
                <a:gd name="connsiteX3" fmla="*/ 2507311 w 2507311"/>
                <a:gd name="connsiteY3" fmla="*/ 2120569 h 2392680"/>
                <a:gd name="connsiteX4" fmla="*/ 1307989 w 2507311"/>
                <a:gd name="connsiteY4" fmla="*/ 2392680 h 2392680"/>
                <a:gd name="connsiteX5" fmla="*/ 539584 w 2507311"/>
                <a:gd name="connsiteY5" fmla="*/ 1714390 h 2392680"/>
                <a:gd name="connsiteX6" fmla="*/ 0 w 2507311"/>
                <a:gd name="connsiteY6" fmla="*/ 654878 h 2392680"/>
                <a:gd name="connsiteX0" fmla="*/ 0 w 2507311"/>
                <a:gd name="connsiteY0" fmla="*/ 654878 h 2909515"/>
                <a:gd name="connsiteX1" fmla="*/ 1181652 w 2507311"/>
                <a:gd name="connsiteY1" fmla="*/ 0 h 2909515"/>
                <a:gd name="connsiteX2" fmla="*/ 2021398 w 2507311"/>
                <a:gd name="connsiteY2" fmla="*/ 870005 h 2909515"/>
                <a:gd name="connsiteX3" fmla="*/ 2507311 w 2507311"/>
                <a:gd name="connsiteY3" fmla="*/ 2120569 h 2909515"/>
                <a:gd name="connsiteX4" fmla="*/ 1180769 w 2507311"/>
                <a:gd name="connsiteY4" fmla="*/ 2909515 h 2909515"/>
                <a:gd name="connsiteX5" fmla="*/ 539584 w 2507311"/>
                <a:gd name="connsiteY5" fmla="*/ 1714390 h 2909515"/>
                <a:gd name="connsiteX6" fmla="*/ 0 w 2507311"/>
                <a:gd name="connsiteY6" fmla="*/ 654878 h 2909515"/>
                <a:gd name="connsiteX0" fmla="*/ 0 w 2292626"/>
                <a:gd name="connsiteY0" fmla="*/ 837758 h 2909515"/>
                <a:gd name="connsiteX1" fmla="*/ 966967 w 2292626"/>
                <a:gd name="connsiteY1" fmla="*/ 0 h 2909515"/>
                <a:gd name="connsiteX2" fmla="*/ 1806713 w 2292626"/>
                <a:gd name="connsiteY2" fmla="*/ 870005 h 2909515"/>
                <a:gd name="connsiteX3" fmla="*/ 2292626 w 2292626"/>
                <a:gd name="connsiteY3" fmla="*/ 2120569 h 2909515"/>
                <a:gd name="connsiteX4" fmla="*/ 966084 w 2292626"/>
                <a:gd name="connsiteY4" fmla="*/ 2909515 h 2909515"/>
                <a:gd name="connsiteX5" fmla="*/ 324899 w 2292626"/>
                <a:gd name="connsiteY5" fmla="*/ 1714390 h 2909515"/>
                <a:gd name="connsiteX6" fmla="*/ 0 w 2292626"/>
                <a:gd name="connsiteY6" fmla="*/ 837758 h 2909515"/>
                <a:gd name="connsiteX0" fmla="*/ 0 w 2475506"/>
                <a:gd name="connsiteY0" fmla="*/ 758244 h 2909515"/>
                <a:gd name="connsiteX1" fmla="*/ 1149847 w 2475506"/>
                <a:gd name="connsiteY1" fmla="*/ 0 h 2909515"/>
                <a:gd name="connsiteX2" fmla="*/ 1989593 w 2475506"/>
                <a:gd name="connsiteY2" fmla="*/ 870005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507779 w 2475506"/>
                <a:gd name="connsiteY5" fmla="*/ 1714390 h 2909515"/>
                <a:gd name="connsiteX6" fmla="*/ 0 w 2475506"/>
                <a:gd name="connsiteY6" fmla="*/ 758244 h 2909515"/>
                <a:gd name="connsiteX0" fmla="*/ 0 w 2475506"/>
                <a:gd name="connsiteY0" fmla="*/ 638975 h 2790246"/>
                <a:gd name="connsiteX1" fmla="*/ 1141895 w 2475506"/>
                <a:gd name="connsiteY1" fmla="*/ 0 h 2790246"/>
                <a:gd name="connsiteX2" fmla="*/ 1989593 w 2475506"/>
                <a:gd name="connsiteY2" fmla="*/ 750736 h 2790246"/>
                <a:gd name="connsiteX3" fmla="*/ 2475506 w 2475506"/>
                <a:gd name="connsiteY3" fmla="*/ 2001300 h 2790246"/>
                <a:gd name="connsiteX4" fmla="*/ 1148964 w 2475506"/>
                <a:gd name="connsiteY4" fmla="*/ 2790246 h 2790246"/>
                <a:gd name="connsiteX5" fmla="*/ 507779 w 2475506"/>
                <a:gd name="connsiteY5" fmla="*/ 1595121 h 2790246"/>
                <a:gd name="connsiteX6" fmla="*/ 0 w 2475506"/>
                <a:gd name="connsiteY6" fmla="*/ 638975 h 2790246"/>
                <a:gd name="connsiteX0" fmla="*/ 0 w 2475506"/>
                <a:gd name="connsiteY0" fmla="*/ 758244 h 2909515"/>
                <a:gd name="connsiteX1" fmla="*/ 1141895 w 2475506"/>
                <a:gd name="connsiteY1" fmla="*/ 0 h 2909515"/>
                <a:gd name="connsiteX2" fmla="*/ 1989593 w 2475506"/>
                <a:gd name="connsiteY2" fmla="*/ 870005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507779 w 2475506"/>
                <a:gd name="connsiteY5" fmla="*/ 1714390 h 2909515"/>
                <a:gd name="connsiteX6" fmla="*/ 0 w 2475506"/>
                <a:gd name="connsiteY6" fmla="*/ 758244 h 2909515"/>
                <a:gd name="connsiteX0" fmla="*/ 0 w 2475506"/>
                <a:gd name="connsiteY0" fmla="*/ 758244 h 2909515"/>
                <a:gd name="connsiteX1" fmla="*/ 1141895 w 2475506"/>
                <a:gd name="connsiteY1" fmla="*/ 0 h 2909515"/>
                <a:gd name="connsiteX2" fmla="*/ 2172473 w 2475506"/>
                <a:gd name="connsiteY2" fmla="*/ 822297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507779 w 2475506"/>
                <a:gd name="connsiteY5" fmla="*/ 1714390 h 2909515"/>
                <a:gd name="connsiteX6" fmla="*/ 0 w 2475506"/>
                <a:gd name="connsiteY6" fmla="*/ 758244 h 2909515"/>
                <a:gd name="connsiteX0" fmla="*/ 0 w 2475506"/>
                <a:gd name="connsiteY0" fmla="*/ 758244 h 2909515"/>
                <a:gd name="connsiteX1" fmla="*/ 1141895 w 2475506"/>
                <a:gd name="connsiteY1" fmla="*/ 0 h 2909515"/>
                <a:gd name="connsiteX2" fmla="*/ 2172473 w 2475506"/>
                <a:gd name="connsiteY2" fmla="*/ 822297 h 2909515"/>
                <a:gd name="connsiteX3" fmla="*/ 2475506 w 2475506"/>
                <a:gd name="connsiteY3" fmla="*/ 2120569 h 2909515"/>
                <a:gd name="connsiteX4" fmla="*/ 1148964 w 2475506"/>
                <a:gd name="connsiteY4" fmla="*/ 2909515 h 2909515"/>
                <a:gd name="connsiteX5" fmla="*/ 380558 w 2475506"/>
                <a:gd name="connsiteY5" fmla="*/ 1841611 h 2909515"/>
                <a:gd name="connsiteX6" fmla="*/ 0 w 2475506"/>
                <a:gd name="connsiteY6" fmla="*/ 758244 h 2909515"/>
                <a:gd name="connsiteX0" fmla="*/ 0 w 2475506"/>
                <a:gd name="connsiteY0" fmla="*/ 758244 h 2424486"/>
                <a:gd name="connsiteX1" fmla="*/ 1141895 w 2475506"/>
                <a:gd name="connsiteY1" fmla="*/ 0 h 2424486"/>
                <a:gd name="connsiteX2" fmla="*/ 2172473 w 2475506"/>
                <a:gd name="connsiteY2" fmla="*/ 822297 h 2424486"/>
                <a:gd name="connsiteX3" fmla="*/ 2475506 w 2475506"/>
                <a:gd name="connsiteY3" fmla="*/ 2120569 h 2424486"/>
                <a:gd name="connsiteX4" fmla="*/ 1164867 w 2475506"/>
                <a:gd name="connsiteY4" fmla="*/ 2424486 h 2424486"/>
                <a:gd name="connsiteX5" fmla="*/ 380558 w 2475506"/>
                <a:gd name="connsiteY5" fmla="*/ 1841611 h 2424486"/>
                <a:gd name="connsiteX6" fmla="*/ 0 w 2475506"/>
                <a:gd name="connsiteY6" fmla="*/ 758244 h 2424486"/>
                <a:gd name="connsiteX0" fmla="*/ 0 w 2475506"/>
                <a:gd name="connsiteY0" fmla="*/ 758244 h 2885661"/>
                <a:gd name="connsiteX1" fmla="*/ 1141895 w 2475506"/>
                <a:gd name="connsiteY1" fmla="*/ 0 h 2885661"/>
                <a:gd name="connsiteX2" fmla="*/ 2172473 w 2475506"/>
                <a:gd name="connsiteY2" fmla="*/ 822297 h 2885661"/>
                <a:gd name="connsiteX3" fmla="*/ 2475506 w 2475506"/>
                <a:gd name="connsiteY3" fmla="*/ 2120569 h 2885661"/>
                <a:gd name="connsiteX4" fmla="*/ 1141013 w 2475506"/>
                <a:gd name="connsiteY4" fmla="*/ 2885661 h 2885661"/>
                <a:gd name="connsiteX5" fmla="*/ 380558 w 2475506"/>
                <a:gd name="connsiteY5" fmla="*/ 1841611 h 2885661"/>
                <a:gd name="connsiteX6" fmla="*/ 0 w 2475506"/>
                <a:gd name="connsiteY6" fmla="*/ 758244 h 2885661"/>
                <a:gd name="connsiteX0" fmla="*/ 0 w 2172473"/>
                <a:gd name="connsiteY0" fmla="*/ 758244 h 2885661"/>
                <a:gd name="connsiteX1" fmla="*/ 1141895 w 2172473"/>
                <a:gd name="connsiteY1" fmla="*/ 0 h 2885661"/>
                <a:gd name="connsiteX2" fmla="*/ 2172473 w 2172473"/>
                <a:gd name="connsiteY2" fmla="*/ 822297 h 2885661"/>
                <a:gd name="connsiteX3" fmla="*/ 2077940 w 2172473"/>
                <a:gd name="connsiteY3" fmla="*/ 1977445 h 2885661"/>
                <a:gd name="connsiteX4" fmla="*/ 1141013 w 2172473"/>
                <a:gd name="connsiteY4" fmla="*/ 2885661 h 2885661"/>
                <a:gd name="connsiteX5" fmla="*/ 380558 w 2172473"/>
                <a:gd name="connsiteY5" fmla="*/ 1841611 h 2885661"/>
                <a:gd name="connsiteX6" fmla="*/ 0 w 2172473"/>
                <a:gd name="connsiteY6" fmla="*/ 758244 h 2885661"/>
                <a:gd name="connsiteX0" fmla="*/ 0 w 2419847"/>
                <a:gd name="connsiteY0" fmla="*/ 758244 h 2885661"/>
                <a:gd name="connsiteX1" fmla="*/ 1141895 w 2419847"/>
                <a:gd name="connsiteY1" fmla="*/ 0 h 2885661"/>
                <a:gd name="connsiteX2" fmla="*/ 2172473 w 2419847"/>
                <a:gd name="connsiteY2" fmla="*/ 822297 h 2885661"/>
                <a:gd name="connsiteX3" fmla="*/ 2419847 w 2419847"/>
                <a:gd name="connsiteY3" fmla="*/ 2144423 h 2885661"/>
                <a:gd name="connsiteX4" fmla="*/ 1141013 w 2419847"/>
                <a:gd name="connsiteY4" fmla="*/ 2885661 h 2885661"/>
                <a:gd name="connsiteX5" fmla="*/ 380558 w 2419847"/>
                <a:gd name="connsiteY5" fmla="*/ 1841611 h 2885661"/>
                <a:gd name="connsiteX6" fmla="*/ 0 w 2419847"/>
                <a:gd name="connsiteY6" fmla="*/ 758244 h 288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9847" h="2885661">
                  <a:moveTo>
                    <a:pt x="0" y="758244"/>
                  </a:moveTo>
                  <a:lnTo>
                    <a:pt x="1141895" y="0"/>
                  </a:lnTo>
                  <a:lnTo>
                    <a:pt x="2172473" y="822297"/>
                  </a:lnTo>
                  <a:lnTo>
                    <a:pt x="2419847" y="2144423"/>
                  </a:lnTo>
                  <a:lnTo>
                    <a:pt x="1141013" y="2885661"/>
                  </a:lnTo>
                  <a:lnTo>
                    <a:pt x="380558" y="1841611"/>
                  </a:lnTo>
                  <a:lnTo>
                    <a:pt x="0" y="758244"/>
                  </a:lnTo>
                  <a:close/>
                </a:path>
              </a:pathLst>
            </a:custGeom>
            <a:pattFill prst="wdUpDiag">
              <a:fgClr>
                <a:schemeClr val="accent5">
                  <a:lumMod val="50000"/>
                </a:schemeClr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7" name="Fumetto 2 16"/>
            <p:cNvSpPr/>
            <p:nvPr/>
          </p:nvSpPr>
          <p:spPr>
            <a:xfrm>
              <a:off x="7452320" y="1156601"/>
              <a:ext cx="1440159" cy="764924"/>
            </a:xfrm>
            <a:prstGeom prst="wedgeRoundRectCallout">
              <a:avLst>
                <a:gd name="adj1" fmla="val -72118"/>
                <a:gd name="adj2" fmla="val 131201"/>
                <a:gd name="adj3" fmla="val 16667"/>
              </a:avLst>
            </a:prstGeom>
            <a:solidFill>
              <a:sysClr val="window" lastClr="FFFFFF"/>
            </a:solidFill>
            <a:ln w="3175" cap="flat" cmpd="sng" algn="ctr">
              <a:solidFill>
                <a:srgbClr val="0034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IOCT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it-IT" sz="2400" b="1" kern="0" dirty="0">
                  <a:latin typeface="Calibri"/>
                </a:rPr>
                <a:t>0.547</a:t>
              </a:r>
              <a:endParaRPr kumimoji="0" lang="it-IT" sz="12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8" name="Oggetto 7">
            <a:extLst>
              <a:ext uri="{FF2B5EF4-FFF2-40B4-BE49-F238E27FC236}">
                <a16:creationId xmlns:a16="http://schemas.microsoft.com/office/drawing/2014/main" xmlns="" id="{E049DA54-7A7C-44C7-A427-9B7E6CFF85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375963"/>
              </p:ext>
            </p:extLst>
          </p:nvPr>
        </p:nvGraphicFramePr>
        <p:xfrm>
          <a:off x="374210" y="2750294"/>
          <a:ext cx="4106863" cy="140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4" name="CorelDRAW" r:id="rId5" imgW="4107145" imgH="1402850" progId="CorelDraw.Graphic.19">
                  <p:embed/>
                </p:oleObj>
              </mc:Choice>
              <mc:Fallback>
                <p:oleObj name="CorelDRAW" r:id="rId5" imgW="4107145" imgH="1402850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210" y="2750294"/>
                        <a:ext cx="4106863" cy="140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251520" y="1201316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INDICI DI EFFICIENZA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251520" y="1828455"/>
            <a:ext cx="7056784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Obiettivi specifici: Operatività sistema emergenza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251520" y="1545899"/>
            <a:ext cx="5040560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Obiettivo generale: Operatività risorse strutturali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6" name="Immagine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0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278200" y="4729708"/>
            <a:ext cx="864095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In termini di 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supporto alle decisioni</a:t>
            </a:r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, l’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operatività</a:t>
            </a:r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 può essere espressa 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come </a:t>
            </a:r>
            <a:r>
              <a:rPr lang="it-IT" b="1" i="1" dirty="0">
                <a:latin typeface="Segoe UI" panose="020B0502040204020203" pitchFamily="34" charset="0"/>
                <a:cs typeface="Segoe UI" panose="020B0502040204020203" pitchFamily="34" charset="0"/>
              </a:rPr>
              <a:t>performance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delle </a:t>
            </a:r>
            <a:r>
              <a:rPr lang="it-IT" b="1" dirty="0">
                <a:latin typeface="Segoe UI" panose="020B0502040204020203" pitchFamily="34" charset="0"/>
                <a:cs typeface="Segoe UI" panose="020B0502040204020203" pitchFamily="34" charset="0"/>
              </a:rPr>
              <a:t>singole «componenti» del sistema strutturale di gestione dell’emergenza.</a:t>
            </a:r>
          </a:p>
        </p:txBody>
      </p:sp>
      <p:grpSp>
        <p:nvGrpSpPr>
          <p:cNvPr id="2" name="Gruppo 1"/>
          <p:cNvGrpSpPr/>
          <p:nvPr/>
        </p:nvGrpSpPr>
        <p:grpSpPr>
          <a:xfrm>
            <a:off x="5095452" y="748310"/>
            <a:ext cx="3823707" cy="3945946"/>
            <a:chOff x="5095452" y="748310"/>
            <a:chExt cx="3823707" cy="3945946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xmlns="" id="{2998D89B-307E-4F0F-AF3A-6F14858106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5452" y="1418095"/>
              <a:ext cx="3598372" cy="3276161"/>
            </a:xfrm>
            <a:prstGeom prst="rect">
              <a:avLst/>
            </a:prstGeom>
          </p:spPr>
        </p:pic>
        <p:sp>
          <p:nvSpPr>
            <p:cNvPr id="18" name="Figura a mano libera 17"/>
            <p:cNvSpPr/>
            <p:nvPr/>
          </p:nvSpPr>
          <p:spPr>
            <a:xfrm>
              <a:off x="5556507" y="1557045"/>
              <a:ext cx="2663907" cy="2989691"/>
            </a:xfrm>
            <a:custGeom>
              <a:avLst/>
              <a:gdLst>
                <a:gd name="connsiteX0" fmla="*/ 0 w 1304014"/>
                <a:gd name="connsiteY0" fmla="*/ 0 h 2293951"/>
                <a:gd name="connsiteX1" fmla="*/ 0 w 1304014"/>
                <a:gd name="connsiteY1" fmla="*/ 1518699 h 2293951"/>
                <a:gd name="connsiteX2" fmla="*/ 1304014 w 1304014"/>
                <a:gd name="connsiteY2" fmla="*/ 2293951 h 2293951"/>
                <a:gd name="connsiteX3" fmla="*/ 385639 w 1304014"/>
                <a:gd name="connsiteY3" fmla="*/ 1284135 h 2293951"/>
                <a:gd name="connsiteX4" fmla="*/ 99392 w 1304014"/>
                <a:gd name="connsiteY4" fmla="*/ 51683 h 2293951"/>
                <a:gd name="connsiteX5" fmla="*/ 0 w 1304014"/>
                <a:gd name="connsiteY5" fmla="*/ 0 h 2293951"/>
                <a:gd name="connsiteX0" fmla="*/ 0 w 1304014"/>
                <a:gd name="connsiteY0" fmla="*/ 0 h 2293951"/>
                <a:gd name="connsiteX1" fmla="*/ 0 w 1304014"/>
                <a:gd name="connsiteY1" fmla="*/ 1518699 h 2293951"/>
                <a:gd name="connsiteX2" fmla="*/ 1304014 w 1304014"/>
                <a:gd name="connsiteY2" fmla="*/ 2293951 h 2293951"/>
                <a:gd name="connsiteX3" fmla="*/ 711642 w 1304014"/>
                <a:gd name="connsiteY3" fmla="*/ 1133060 h 2293951"/>
                <a:gd name="connsiteX4" fmla="*/ 99392 w 1304014"/>
                <a:gd name="connsiteY4" fmla="*/ 51683 h 2293951"/>
                <a:gd name="connsiteX5" fmla="*/ 0 w 1304014"/>
                <a:gd name="connsiteY5" fmla="*/ 0 h 2293951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711642 w 1331845"/>
                <a:gd name="connsiteY3" fmla="*/ 1916264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139148 w 1331845"/>
                <a:gd name="connsiteY3" fmla="*/ 922351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35781 w 1331845"/>
                <a:gd name="connsiteY3" fmla="*/ 882594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155051 w 1331845"/>
                <a:gd name="connsiteY3" fmla="*/ 826935 h 3077155"/>
                <a:gd name="connsiteX4" fmla="*/ 1331845 w 1331845"/>
                <a:gd name="connsiteY4" fmla="*/ 0 h 3077155"/>
                <a:gd name="connsiteX5" fmla="*/ 0 w 1331845"/>
                <a:gd name="connsiteY5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317860 w 1331845"/>
                <a:gd name="connsiteY3" fmla="*/ 2017185 h 3077155"/>
                <a:gd name="connsiteX4" fmla="*/ 155051 w 1331845"/>
                <a:gd name="connsiteY4" fmla="*/ 826935 h 3077155"/>
                <a:gd name="connsiteX5" fmla="*/ 1331845 w 1331845"/>
                <a:gd name="connsiteY5" fmla="*/ 0 h 3077155"/>
                <a:gd name="connsiteX6" fmla="*/ 0 w 1331845"/>
                <a:gd name="connsiteY6" fmla="*/ 783204 h 3077155"/>
                <a:gd name="connsiteX0" fmla="*/ 0 w 1331845"/>
                <a:gd name="connsiteY0" fmla="*/ 783204 h 3077155"/>
                <a:gd name="connsiteX1" fmla="*/ 0 w 1331845"/>
                <a:gd name="connsiteY1" fmla="*/ 2301903 h 3077155"/>
                <a:gd name="connsiteX2" fmla="*/ 1304014 w 1331845"/>
                <a:gd name="connsiteY2" fmla="*/ 3077155 h 3077155"/>
                <a:gd name="connsiteX3" fmla="*/ 699523 w 1331845"/>
                <a:gd name="connsiteY3" fmla="*/ 1929720 h 3077155"/>
                <a:gd name="connsiteX4" fmla="*/ 155051 w 1331845"/>
                <a:gd name="connsiteY4" fmla="*/ 826935 h 3077155"/>
                <a:gd name="connsiteX5" fmla="*/ 1331845 w 1331845"/>
                <a:gd name="connsiteY5" fmla="*/ 0 h 3077155"/>
                <a:gd name="connsiteX6" fmla="*/ 0 w 1331845"/>
                <a:gd name="connsiteY6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1331845 w 2703251"/>
                <a:gd name="connsiteY6" fmla="*/ 0 h 3077155"/>
                <a:gd name="connsiteX7" fmla="*/ 0 w 2703251"/>
                <a:gd name="connsiteY7" fmla="*/ 783204 h 3077155"/>
                <a:gd name="connsiteX0" fmla="*/ 0 w 2706237"/>
                <a:gd name="connsiteY0" fmla="*/ 783204 h 3077155"/>
                <a:gd name="connsiteX1" fmla="*/ 0 w 2706237"/>
                <a:gd name="connsiteY1" fmla="*/ 2301903 h 3077155"/>
                <a:gd name="connsiteX2" fmla="*/ 1304014 w 2706237"/>
                <a:gd name="connsiteY2" fmla="*/ 3077155 h 3077155"/>
                <a:gd name="connsiteX3" fmla="*/ 699523 w 2706237"/>
                <a:gd name="connsiteY3" fmla="*/ 1929720 h 3077155"/>
                <a:gd name="connsiteX4" fmla="*/ 155051 w 2706237"/>
                <a:gd name="connsiteY4" fmla="*/ 826935 h 3077155"/>
                <a:gd name="connsiteX5" fmla="*/ 2703251 w 2706237"/>
                <a:gd name="connsiteY5" fmla="*/ 2311383 h 3077155"/>
                <a:gd name="connsiteX6" fmla="*/ 2639641 w 2706237"/>
                <a:gd name="connsiteY6" fmla="*/ 760879 h 3077155"/>
                <a:gd name="connsiteX7" fmla="*/ 1331845 w 2706237"/>
                <a:gd name="connsiteY7" fmla="*/ 0 h 3077155"/>
                <a:gd name="connsiteX8" fmla="*/ 0 w 2706237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68782"/>
                <a:gd name="connsiteY0" fmla="*/ 783204 h 3077155"/>
                <a:gd name="connsiteX1" fmla="*/ 0 w 2768782"/>
                <a:gd name="connsiteY1" fmla="*/ 2301903 h 3077155"/>
                <a:gd name="connsiteX2" fmla="*/ 1304014 w 2768782"/>
                <a:gd name="connsiteY2" fmla="*/ 3077155 h 3077155"/>
                <a:gd name="connsiteX3" fmla="*/ 699523 w 2768782"/>
                <a:gd name="connsiteY3" fmla="*/ 1929720 h 3077155"/>
                <a:gd name="connsiteX4" fmla="*/ 155051 w 2768782"/>
                <a:gd name="connsiteY4" fmla="*/ 826935 h 3077155"/>
                <a:gd name="connsiteX5" fmla="*/ 2703251 w 2768782"/>
                <a:gd name="connsiteY5" fmla="*/ 2311383 h 3077155"/>
                <a:gd name="connsiteX6" fmla="*/ 2639641 w 2768782"/>
                <a:gd name="connsiteY6" fmla="*/ 760879 h 3077155"/>
                <a:gd name="connsiteX7" fmla="*/ 1331845 w 2768782"/>
                <a:gd name="connsiteY7" fmla="*/ 0 h 3077155"/>
                <a:gd name="connsiteX8" fmla="*/ 0 w 2768782"/>
                <a:gd name="connsiteY8" fmla="*/ 783204 h 3077155"/>
                <a:gd name="connsiteX0" fmla="*/ 0 w 2715161"/>
                <a:gd name="connsiteY0" fmla="*/ 783204 h 3077155"/>
                <a:gd name="connsiteX1" fmla="*/ 0 w 2715161"/>
                <a:gd name="connsiteY1" fmla="*/ 2301903 h 3077155"/>
                <a:gd name="connsiteX2" fmla="*/ 1304014 w 2715161"/>
                <a:gd name="connsiteY2" fmla="*/ 3077155 h 3077155"/>
                <a:gd name="connsiteX3" fmla="*/ 699523 w 2715161"/>
                <a:gd name="connsiteY3" fmla="*/ 1929720 h 3077155"/>
                <a:gd name="connsiteX4" fmla="*/ 155051 w 2715161"/>
                <a:gd name="connsiteY4" fmla="*/ 826935 h 3077155"/>
                <a:gd name="connsiteX5" fmla="*/ 2703251 w 2715161"/>
                <a:gd name="connsiteY5" fmla="*/ 2311383 h 3077155"/>
                <a:gd name="connsiteX6" fmla="*/ 2639641 w 2715161"/>
                <a:gd name="connsiteY6" fmla="*/ 760879 h 3077155"/>
                <a:gd name="connsiteX7" fmla="*/ 1331845 w 2715161"/>
                <a:gd name="connsiteY7" fmla="*/ 0 h 3077155"/>
                <a:gd name="connsiteX8" fmla="*/ 0 w 2715161"/>
                <a:gd name="connsiteY8" fmla="*/ 783204 h 3077155"/>
                <a:gd name="connsiteX0" fmla="*/ 0 w 2715161"/>
                <a:gd name="connsiteY0" fmla="*/ 783204 h 3077155"/>
                <a:gd name="connsiteX1" fmla="*/ 0 w 2715161"/>
                <a:gd name="connsiteY1" fmla="*/ 2301903 h 3077155"/>
                <a:gd name="connsiteX2" fmla="*/ 1304014 w 2715161"/>
                <a:gd name="connsiteY2" fmla="*/ 3077155 h 3077155"/>
                <a:gd name="connsiteX3" fmla="*/ 699523 w 2715161"/>
                <a:gd name="connsiteY3" fmla="*/ 1929720 h 3077155"/>
                <a:gd name="connsiteX4" fmla="*/ 155051 w 2715161"/>
                <a:gd name="connsiteY4" fmla="*/ 826935 h 3077155"/>
                <a:gd name="connsiteX5" fmla="*/ 2703251 w 2715161"/>
                <a:gd name="connsiteY5" fmla="*/ 2311383 h 3077155"/>
                <a:gd name="connsiteX6" fmla="*/ 2639641 w 2715161"/>
                <a:gd name="connsiteY6" fmla="*/ 760879 h 3077155"/>
                <a:gd name="connsiteX7" fmla="*/ 1331845 w 2715161"/>
                <a:gd name="connsiteY7" fmla="*/ 0 h 3077155"/>
                <a:gd name="connsiteX8" fmla="*/ 0 w 2715161"/>
                <a:gd name="connsiteY8" fmla="*/ 783204 h 3077155"/>
                <a:gd name="connsiteX0" fmla="*/ 0 w 2773179"/>
                <a:gd name="connsiteY0" fmla="*/ 783204 h 3077155"/>
                <a:gd name="connsiteX1" fmla="*/ 0 w 2773179"/>
                <a:gd name="connsiteY1" fmla="*/ 2301903 h 3077155"/>
                <a:gd name="connsiteX2" fmla="*/ 1304014 w 2773179"/>
                <a:gd name="connsiteY2" fmla="*/ 3077155 h 3077155"/>
                <a:gd name="connsiteX3" fmla="*/ 699523 w 2773179"/>
                <a:gd name="connsiteY3" fmla="*/ 1929720 h 3077155"/>
                <a:gd name="connsiteX4" fmla="*/ 155051 w 2773179"/>
                <a:gd name="connsiteY4" fmla="*/ 826935 h 3077155"/>
                <a:gd name="connsiteX5" fmla="*/ 2703251 w 2773179"/>
                <a:gd name="connsiteY5" fmla="*/ 2311383 h 3077155"/>
                <a:gd name="connsiteX6" fmla="*/ 2639641 w 2773179"/>
                <a:gd name="connsiteY6" fmla="*/ 760879 h 3077155"/>
                <a:gd name="connsiteX7" fmla="*/ 1331845 w 2773179"/>
                <a:gd name="connsiteY7" fmla="*/ 0 h 3077155"/>
                <a:gd name="connsiteX8" fmla="*/ 0 w 277317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807689"/>
                <a:gd name="connsiteY0" fmla="*/ 783204 h 3077155"/>
                <a:gd name="connsiteX1" fmla="*/ 0 w 2807689"/>
                <a:gd name="connsiteY1" fmla="*/ 2301903 h 3077155"/>
                <a:gd name="connsiteX2" fmla="*/ 1304014 w 2807689"/>
                <a:gd name="connsiteY2" fmla="*/ 3077155 h 3077155"/>
                <a:gd name="connsiteX3" fmla="*/ 699523 w 2807689"/>
                <a:gd name="connsiteY3" fmla="*/ 1929720 h 3077155"/>
                <a:gd name="connsiteX4" fmla="*/ 155051 w 2807689"/>
                <a:gd name="connsiteY4" fmla="*/ 826935 h 3077155"/>
                <a:gd name="connsiteX5" fmla="*/ 2703251 w 2807689"/>
                <a:gd name="connsiteY5" fmla="*/ 2311383 h 3077155"/>
                <a:gd name="connsiteX6" fmla="*/ 2639641 w 2807689"/>
                <a:gd name="connsiteY6" fmla="*/ 760879 h 3077155"/>
                <a:gd name="connsiteX7" fmla="*/ 1331845 w 2807689"/>
                <a:gd name="connsiteY7" fmla="*/ 0 h 3077155"/>
                <a:gd name="connsiteX8" fmla="*/ 0 w 2807689"/>
                <a:gd name="connsiteY8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2639641 w 2703251"/>
                <a:gd name="connsiteY6" fmla="*/ 760879 h 3077155"/>
                <a:gd name="connsiteX7" fmla="*/ 1331845 w 2703251"/>
                <a:gd name="connsiteY7" fmla="*/ 0 h 3077155"/>
                <a:gd name="connsiteX8" fmla="*/ 0 w 2703251"/>
                <a:gd name="connsiteY8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2639641 w 2703251"/>
                <a:gd name="connsiteY6" fmla="*/ 760879 h 3077155"/>
                <a:gd name="connsiteX7" fmla="*/ 1331845 w 2703251"/>
                <a:gd name="connsiteY7" fmla="*/ 0 h 3077155"/>
                <a:gd name="connsiteX8" fmla="*/ 0 w 2703251"/>
                <a:gd name="connsiteY8" fmla="*/ 783204 h 3077155"/>
                <a:gd name="connsiteX0" fmla="*/ 0 w 2703251"/>
                <a:gd name="connsiteY0" fmla="*/ 783204 h 3077155"/>
                <a:gd name="connsiteX1" fmla="*/ 0 w 2703251"/>
                <a:gd name="connsiteY1" fmla="*/ 2301903 h 3077155"/>
                <a:gd name="connsiteX2" fmla="*/ 1304014 w 2703251"/>
                <a:gd name="connsiteY2" fmla="*/ 3077155 h 3077155"/>
                <a:gd name="connsiteX3" fmla="*/ 699523 w 2703251"/>
                <a:gd name="connsiteY3" fmla="*/ 1929720 h 3077155"/>
                <a:gd name="connsiteX4" fmla="*/ 155051 w 2703251"/>
                <a:gd name="connsiteY4" fmla="*/ 826935 h 3077155"/>
                <a:gd name="connsiteX5" fmla="*/ 2703251 w 2703251"/>
                <a:gd name="connsiteY5" fmla="*/ 2311383 h 3077155"/>
                <a:gd name="connsiteX6" fmla="*/ 2639641 w 2703251"/>
                <a:gd name="connsiteY6" fmla="*/ 760879 h 3077155"/>
                <a:gd name="connsiteX7" fmla="*/ 1331845 w 2703251"/>
                <a:gd name="connsiteY7" fmla="*/ 0 h 3077155"/>
                <a:gd name="connsiteX8" fmla="*/ 0 w 2703251"/>
                <a:gd name="connsiteY8" fmla="*/ 783204 h 3077155"/>
                <a:gd name="connsiteX0" fmla="*/ 0 w 2666925"/>
                <a:gd name="connsiteY0" fmla="*/ 783204 h 3077155"/>
                <a:gd name="connsiteX1" fmla="*/ 0 w 2666925"/>
                <a:gd name="connsiteY1" fmla="*/ 2301903 h 3077155"/>
                <a:gd name="connsiteX2" fmla="*/ 1304014 w 2666925"/>
                <a:gd name="connsiteY2" fmla="*/ 3077155 h 3077155"/>
                <a:gd name="connsiteX3" fmla="*/ 699523 w 2666925"/>
                <a:gd name="connsiteY3" fmla="*/ 1929720 h 3077155"/>
                <a:gd name="connsiteX4" fmla="*/ 155051 w 2666925"/>
                <a:gd name="connsiteY4" fmla="*/ 826935 h 3077155"/>
                <a:gd name="connsiteX5" fmla="*/ 2655543 w 2666925"/>
                <a:gd name="connsiteY5" fmla="*/ 2287529 h 3077155"/>
                <a:gd name="connsiteX6" fmla="*/ 2639641 w 2666925"/>
                <a:gd name="connsiteY6" fmla="*/ 760879 h 3077155"/>
                <a:gd name="connsiteX7" fmla="*/ 1331845 w 2666925"/>
                <a:gd name="connsiteY7" fmla="*/ 0 h 3077155"/>
                <a:gd name="connsiteX8" fmla="*/ 0 w 2666925"/>
                <a:gd name="connsiteY8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2655543 w 2676261"/>
                <a:gd name="connsiteY5" fmla="*/ 2287529 h 3077155"/>
                <a:gd name="connsiteX6" fmla="*/ 2639641 w 2676261"/>
                <a:gd name="connsiteY6" fmla="*/ 760879 h 3077155"/>
                <a:gd name="connsiteX7" fmla="*/ 1331845 w 2676261"/>
                <a:gd name="connsiteY7" fmla="*/ 0 h 3077155"/>
                <a:gd name="connsiteX8" fmla="*/ 0 w 2676261"/>
                <a:gd name="connsiteY8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574166 w 2676261"/>
                <a:gd name="connsiteY5" fmla="*/ 585950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804754 w 2676261"/>
                <a:gd name="connsiteY5" fmla="*/ 339460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80433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415140 w 2676261"/>
                <a:gd name="connsiteY5" fmla="*/ 140677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655543 w 2676261"/>
                <a:gd name="connsiteY6" fmla="*/ 2287529 h 3077155"/>
                <a:gd name="connsiteX7" fmla="*/ 2639641 w 2676261"/>
                <a:gd name="connsiteY7" fmla="*/ 760879 h 3077155"/>
                <a:gd name="connsiteX8" fmla="*/ 1331845 w 2676261"/>
                <a:gd name="connsiteY8" fmla="*/ 0 h 3077155"/>
                <a:gd name="connsiteX9" fmla="*/ 0 w 2676261"/>
                <a:gd name="connsiteY9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94368 w 2676261"/>
                <a:gd name="connsiteY6" fmla="*/ 107893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94368 w 2676261"/>
                <a:gd name="connsiteY6" fmla="*/ 107893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218222 w 2676261"/>
                <a:gd name="connsiteY6" fmla="*/ 1063028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699523 w 2676261"/>
                <a:gd name="connsiteY3" fmla="*/ 1929720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437130 w 2676261"/>
                <a:gd name="connsiteY3" fmla="*/ 2009233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77155"/>
                <a:gd name="connsiteX1" fmla="*/ 0 w 2676261"/>
                <a:gd name="connsiteY1" fmla="*/ 2301903 h 3077155"/>
                <a:gd name="connsiteX2" fmla="*/ 1304014 w 2676261"/>
                <a:gd name="connsiteY2" fmla="*/ 3077155 h 3077155"/>
                <a:gd name="connsiteX3" fmla="*/ 572302 w 2676261"/>
                <a:gd name="connsiteY3" fmla="*/ 1969476 h 3077155"/>
                <a:gd name="connsiteX4" fmla="*/ 155051 w 2676261"/>
                <a:gd name="connsiteY4" fmla="*/ 826935 h 3077155"/>
                <a:gd name="connsiteX5" fmla="*/ 1351530 w 2676261"/>
                <a:gd name="connsiteY5" fmla="*/ 196336 h 3077155"/>
                <a:gd name="connsiteX6" fmla="*/ 2178466 w 2676261"/>
                <a:gd name="connsiteY6" fmla="*/ 1086881 h 3077155"/>
                <a:gd name="connsiteX7" fmla="*/ 2655543 w 2676261"/>
                <a:gd name="connsiteY7" fmla="*/ 2287529 h 3077155"/>
                <a:gd name="connsiteX8" fmla="*/ 2639641 w 2676261"/>
                <a:gd name="connsiteY8" fmla="*/ 760879 h 3077155"/>
                <a:gd name="connsiteX9" fmla="*/ 1331845 w 2676261"/>
                <a:gd name="connsiteY9" fmla="*/ 0 h 3077155"/>
                <a:gd name="connsiteX10" fmla="*/ 0 w 2676261"/>
                <a:gd name="connsiteY10" fmla="*/ 783204 h 3077155"/>
                <a:gd name="connsiteX0" fmla="*/ 0 w 2676261"/>
                <a:gd name="connsiteY0" fmla="*/ 783204 h 3029448"/>
                <a:gd name="connsiteX1" fmla="*/ 0 w 2676261"/>
                <a:gd name="connsiteY1" fmla="*/ 2301903 h 3029448"/>
                <a:gd name="connsiteX2" fmla="*/ 1304014 w 2676261"/>
                <a:gd name="connsiteY2" fmla="*/ 3029448 h 3029448"/>
                <a:gd name="connsiteX3" fmla="*/ 572302 w 2676261"/>
                <a:gd name="connsiteY3" fmla="*/ 1969476 h 3029448"/>
                <a:gd name="connsiteX4" fmla="*/ 155051 w 2676261"/>
                <a:gd name="connsiteY4" fmla="*/ 826935 h 3029448"/>
                <a:gd name="connsiteX5" fmla="*/ 1351530 w 2676261"/>
                <a:gd name="connsiteY5" fmla="*/ 196336 h 3029448"/>
                <a:gd name="connsiteX6" fmla="*/ 2178466 w 2676261"/>
                <a:gd name="connsiteY6" fmla="*/ 1086881 h 3029448"/>
                <a:gd name="connsiteX7" fmla="*/ 2655543 w 2676261"/>
                <a:gd name="connsiteY7" fmla="*/ 2287529 h 3029448"/>
                <a:gd name="connsiteX8" fmla="*/ 2639641 w 2676261"/>
                <a:gd name="connsiteY8" fmla="*/ 760879 h 3029448"/>
                <a:gd name="connsiteX9" fmla="*/ 1331845 w 2676261"/>
                <a:gd name="connsiteY9" fmla="*/ 0 h 3029448"/>
                <a:gd name="connsiteX10" fmla="*/ 0 w 2676261"/>
                <a:gd name="connsiteY10" fmla="*/ 783204 h 3029448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55051 w 2676261"/>
                <a:gd name="connsiteY4" fmla="*/ 826935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27830 w 2676261"/>
                <a:gd name="connsiteY4" fmla="*/ 850789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51530 w 2676261"/>
                <a:gd name="connsiteY5" fmla="*/ 196336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51530 w 2676261"/>
                <a:gd name="connsiteY5" fmla="*/ 100921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43579 w 2676261"/>
                <a:gd name="connsiteY5" fmla="*/ 53214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178466 w 2676261"/>
                <a:gd name="connsiteY6" fmla="*/ 1086881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289785 w 2676261"/>
                <a:gd name="connsiteY6" fmla="*/ 991466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377249 w 2676261"/>
                <a:gd name="connsiteY6" fmla="*/ 888099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76261"/>
                <a:gd name="connsiteY0" fmla="*/ 783204 h 3005594"/>
                <a:gd name="connsiteX1" fmla="*/ 0 w 2676261"/>
                <a:gd name="connsiteY1" fmla="*/ 2301903 h 3005594"/>
                <a:gd name="connsiteX2" fmla="*/ 1319917 w 2676261"/>
                <a:gd name="connsiteY2" fmla="*/ 3005594 h 3005594"/>
                <a:gd name="connsiteX3" fmla="*/ 572302 w 2676261"/>
                <a:gd name="connsiteY3" fmla="*/ 1969476 h 3005594"/>
                <a:gd name="connsiteX4" fmla="*/ 170954 w 2676261"/>
                <a:gd name="connsiteY4" fmla="*/ 850789 h 3005594"/>
                <a:gd name="connsiteX5" fmla="*/ 1319725 w 2676261"/>
                <a:gd name="connsiteY5" fmla="*/ 85019 h 3005594"/>
                <a:gd name="connsiteX6" fmla="*/ 2353395 w 2676261"/>
                <a:gd name="connsiteY6" fmla="*/ 896050 h 3005594"/>
                <a:gd name="connsiteX7" fmla="*/ 2655543 w 2676261"/>
                <a:gd name="connsiteY7" fmla="*/ 2287529 h 3005594"/>
                <a:gd name="connsiteX8" fmla="*/ 2639641 w 2676261"/>
                <a:gd name="connsiteY8" fmla="*/ 760879 h 3005594"/>
                <a:gd name="connsiteX9" fmla="*/ 1331845 w 2676261"/>
                <a:gd name="connsiteY9" fmla="*/ 0 h 3005594"/>
                <a:gd name="connsiteX10" fmla="*/ 0 w 2676261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85019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3005594"/>
                <a:gd name="connsiteX1" fmla="*/ 0 w 2663907"/>
                <a:gd name="connsiteY1" fmla="*/ 2301903 h 3005594"/>
                <a:gd name="connsiteX2" fmla="*/ 1319917 w 2663907"/>
                <a:gd name="connsiteY2" fmla="*/ 3005594 h 3005594"/>
                <a:gd name="connsiteX3" fmla="*/ 572302 w 2663907"/>
                <a:gd name="connsiteY3" fmla="*/ 1969476 h 3005594"/>
                <a:gd name="connsiteX4" fmla="*/ 170954 w 2663907"/>
                <a:gd name="connsiteY4" fmla="*/ 850789 h 3005594"/>
                <a:gd name="connsiteX5" fmla="*/ 1319725 w 2663907"/>
                <a:gd name="connsiteY5" fmla="*/ 100921 h 3005594"/>
                <a:gd name="connsiteX6" fmla="*/ 2353395 w 2663907"/>
                <a:gd name="connsiteY6" fmla="*/ 896050 h 3005594"/>
                <a:gd name="connsiteX7" fmla="*/ 2591933 w 2663907"/>
                <a:gd name="connsiteY7" fmla="*/ 2231870 h 3005594"/>
                <a:gd name="connsiteX8" fmla="*/ 2639641 w 2663907"/>
                <a:gd name="connsiteY8" fmla="*/ 760879 h 3005594"/>
                <a:gd name="connsiteX9" fmla="*/ 1331845 w 2663907"/>
                <a:gd name="connsiteY9" fmla="*/ 0 h 3005594"/>
                <a:gd name="connsiteX10" fmla="*/ 0 w 2663907"/>
                <a:gd name="connsiteY10" fmla="*/ 783204 h 3005594"/>
                <a:gd name="connsiteX0" fmla="*/ 0 w 2663907"/>
                <a:gd name="connsiteY0" fmla="*/ 783204 h 2989691"/>
                <a:gd name="connsiteX1" fmla="*/ 0 w 2663907"/>
                <a:gd name="connsiteY1" fmla="*/ 2301903 h 2989691"/>
                <a:gd name="connsiteX2" fmla="*/ 1304014 w 2663907"/>
                <a:gd name="connsiteY2" fmla="*/ 2989691 h 2989691"/>
                <a:gd name="connsiteX3" fmla="*/ 572302 w 2663907"/>
                <a:gd name="connsiteY3" fmla="*/ 1969476 h 2989691"/>
                <a:gd name="connsiteX4" fmla="*/ 170954 w 2663907"/>
                <a:gd name="connsiteY4" fmla="*/ 850789 h 2989691"/>
                <a:gd name="connsiteX5" fmla="*/ 1319725 w 2663907"/>
                <a:gd name="connsiteY5" fmla="*/ 100921 h 2989691"/>
                <a:gd name="connsiteX6" fmla="*/ 2353395 w 2663907"/>
                <a:gd name="connsiteY6" fmla="*/ 896050 h 2989691"/>
                <a:gd name="connsiteX7" fmla="*/ 2591933 w 2663907"/>
                <a:gd name="connsiteY7" fmla="*/ 2231870 h 2989691"/>
                <a:gd name="connsiteX8" fmla="*/ 2639641 w 2663907"/>
                <a:gd name="connsiteY8" fmla="*/ 760879 h 2989691"/>
                <a:gd name="connsiteX9" fmla="*/ 1331845 w 2663907"/>
                <a:gd name="connsiteY9" fmla="*/ 0 h 2989691"/>
                <a:gd name="connsiteX10" fmla="*/ 0 w 2663907"/>
                <a:gd name="connsiteY10" fmla="*/ 783204 h 2989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3907" h="2989691">
                  <a:moveTo>
                    <a:pt x="0" y="783204"/>
                  </a:moveTo>
                  <a:lnTo>
                    <a:pt x="0" y="2301903"/>
                  </a:lnTo>
                  <a:lnTo>
                    <a:pt x="1304014" y="2989691"/>
                  </a:lnTo>
                  <a:cubicBezTo>
                    <a:pt x="1009752" y="2479992"/>
                    <a:pt x="802955" y="2288343"/>
                    <a:pt x="572302" y="1969476"/>
                  </a:cubicBezTo>
                  <a:cubicBezTo>
                    <a:pt x="390811" y="1601881"/>
                    <a:pt x="372386" y="1338469"/>
                    <a:pt x="170954" y="850789"/>
                  </a:cubicBezTo>
                  <a:cubicBezTo>
                    <a:pt x="438649" y="712967"/>
                    <a:pt x="987791" y="297461"/>
                    <a:pt x="1319725" y="100921"/>
                  </a:cubicBezTo>
                  <a:cubicBezTo>
                    <a:pt x="1866345" y="532534"/>
                    <a:pt x="2136060" y="682690"/>
                    <a:pt x="2353395" y="896050"/>
                  </a:cubicBezTo>
                  <a:cubicBezTo>
                    <a:pt x="2451462" y="1268436"/>
                    <a:pt x="2501819" y="1895264"/>
                    <a:pt x="2591933" y="2231870"/>
                  </a:cubicBezTo>
                  <a:cubicBezTo>
                    <a:pt x="2581331" y="1805151"/>
                    <a:pt x="2717764" y="1173532"/>
                    <a:pt x="2639641" y="760879"/>
                  </a:cubicBezTo>
                  <a:lnTo>
                    <a:pt x="1331845" y="0"/>
                  </a:lnTo>
                  <a:lnTo>
                    <a:pt x="0" y="783204"/>
                  </a:lnTo>
                  <a:close/>
                </a:path>
              </a:pathLst>
            </a:custGeom>
            <a:pattFill prst="wdUpDiag">
              <a:fgClr>
                <a:srgbClr val="C00000"/>
              </a:fgClr>
              <a:bgClr>
                <a:schemeClr val="bg1"/>
              </a:bgClr>
            </a:patt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sp>
          <p:nvSpPr>
            <p:cNvPr id="20" name="Fumetto 2 19"/>
            <p:cNvSpPr/>
            <p:nvPr/>
          </p:nvSpPr>
          <p:spPr>
            <a:xfrm>
              <a:off x="6695632" y="748310"/>
              <a:ext cx="2223527" cy="569896"/>
            </a:xfrm>
            <a:prstGeom prst="wedgeRoundRectCallout">
              <a:avLst>
                <a:gd name="adj1" fmla="val -16833"/>
                <a:gd name="adj2" fmla="val 164010"/>
                <a:gd name="adj3" fmla="val 16667"/>
              </a:avLst>
            </a:prstGeom>
            <a:solidFill>
              <a:sysClr val="window" lastClr="FFFFFF"/>
            </a:solidFill>
            <a:ln w="3175" cap="flat" cmpd="sng" algn="ctr">
              <a:solidFill>
                <a:srgbClr val="003466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6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Costo per la</a:t>
              </a:r>
              <a:r>
                <a:rPr kumimoji="0" lang="it-IT" sz="1600" b="0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it-IT" sz="1600" b="1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massima operatività strutturale</a:t>
              </a:r>
              <a:endParaRPr kumimoji="0" lang="it-IT" sz="10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Rettangolo 12"/>
          <p:cNvSpPr/>
          <p:nvPr/>
        </p:nvSpPr>
        <p:spPr>
          <a:xfrm>
            <a:off x="251520" y="1201316"/>
            <a:ext cx="504056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INDICI DI EFFICIENZA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251520" y="1828455"/>
            <a:ext cx="7056784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Obiettivi specifici: Operatività sistema emergenza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251520" y="1545899"/>
            <a:ext cx="5040560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Obiettivo generale: Operatività risorse strutturali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314168" y="2477715"/>
            <a:ext cx="4257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>
                <a:latin typeface="Arial Narrow" panose="020B0606020202030204" pitchFamily="34" charset="0"/>
                <a:cs typeface="Arial" panose="020B0604020202020204" pitchFamily="34" charset="0"/>
              </a:rPr>
              <a:t>Indici di operatività delle singole </a:t>
            </a:r>
            <a:r>
              <a:rPr lang="it-IT" sz="1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componenti (</a:t>
            </a:r>
            <a:r>
              <a:rPr lang="it-IT" sz="1400" b="1" dirty="0" err="1" smtClean="0">
                <a:latin typeface="Arial Narrow" panose="020B0606020202030204" pitchFamily="34" charset="0"/>
                <a:cs typeface="Arial" panose="020B0604020202020204" pitchFamily="34" charset="0"/>
              </a:rPr>
              <a:t>Tr</a:t>
            </a:r>
            <a:r>
              <a:rPr lang="it-IT" sz="14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 100 anni)</a:t>
            </a:r>
            <a:endParaRPr lang="it-IT" sz="14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Oggetto 15">
            <a:extLst>
              <a:ext uri="{FF2B5EF4-FFF2-40B4-BE49-F238E27FC236}">
                <a16:creationId xmlns:a16="http://schemas.microsoft.com/office/drawing/2014/main" xmlns="" id="{E049DA54-7A7C-44C7-A427-9B7E6CFF85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796236"/>
              </p:ext>
            </p:extLst>
          </p:nvPr>
        </p:nvGraphicFramePr>
        <p:xfrm>
          <a:off x="374210" y="2750294"/>
          <a:ext cx="4106863" cy="140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9" name="CorelDRAW" r:id="rId6" imgW="4107145" imgH="1402850" progId="CorelDraw.Graphic.19">
                  <p:embed/>
                </p:oleObj>
              </mc:Choice>
              <mc:Fallback>
                <p:oleObj name="CorelDRAW" r:id="rId6" imgW="4107145" imgH="1402850" progId="CorelDraw.Graphic.19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4210" y="2750294"/>
                        <a:ext cx="4106863" cy="140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078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537" y="1154739"/>
            <a:ext cx="6745759" cy="454177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Ovale 1"/>
          <p:cNvSpPr/>
          <p:nvPr/>
        </p:nvSpPr>
        <p:spPr>
          <a:xfrm>
            <a:off x="5003968" y="3308594"/>
            <a:ext cx="216000" cy="216000"/>
          </a:xfrm>
          <a:prstGeom prst="ellipse">
            <a:avLst/>
          </a:prstGeom>
          <a:solidFill>
            <a:srgbClr val="4A7EBB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e 7"/>
          <p:cNvSpPr/>
          <p:nvPr/>
        </p:nvSpPr>
        <p:spPr>
          <a:xfrm>
            <a:off x="4787944" y="2444498"/>
            <a:ext cx="216000" cy="216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e 8"/>
          <p:cNvSpPr/>
          <p:nvPr/>
        </p:nvSpPr>
        <p:spPr>
          <a:xfrm>
            <a:off x="2542537" y="4316714"/>
            <a:ext cx="216000" cy="216000"/>
          </a:xfrm>
          <a:prstGeom prst="ellipse">
            <a:avLst/>
          </a:prstGeom>
          <a:solidFill>
            <a:srgbClr val="5064B4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e 9"/>
          <p:cNvSpPr/>
          <p:nvPr/>
        </p:nvSpPr>
        <p:spPr>
          <a:xfrm>
            <a:off x="1331560" y="2529737"/>
            <a:ext cx="72008" cy="7200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Ovale 11"/>
          <p:cNvSpPr/>
          <p:nvPr/>
        </p:nvSpPr>
        <p:spPr>
          <a:xfrm>
            <a:off x="1331560" y="2660522"/>
            <a:ext cx="72008" cy="72008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e 12"/>
          <p:cNvSpPr/>
          <p:nvPr/>
        </p:nvSpPr>
        <p:spPr>
          <a:xfrm>
            <a:off x="1331560" y="2791307"/>
            <a:ext cx="72008" cy="72008"/>
          </a:xfrm>
          <a:prstGeom prst="ellipse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033" y="3308594"/>
            <a:ext cx="1440000" cy="649472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1968" y="1828248"/>
            <a:ext cx="1440000" cy="657842"/>
          </a:xfrm>
          <a:prstGeom prst="rect">
            <a:avLst/>
          </a:prstGeom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8" y="4081636"/>
            <a:ext cx="1440000" cy="73314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5148064" y="701415"/>
            <a:ext cx="36663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Pianificazione delle misure sugli ES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34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t="6382" b="14687"/>
          <a:stretch/>
        </p:blipFill>
        <p:spPr>
          <a:xfrm>
            <a:off x="43571" y="1417340"/>
            <a:ext cx="5663675" cy="2016224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1" y="3576120"/>
            <a:ext cx="9073571" cy="2307035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6084167" y="1586106"/>
            <a:ext cx="2600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>
                <a:solidFill>
                  <a:srgbClr val="22A72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✔ PIANTE</a:t>
            </a:r>
            <a:r>
              <a:rPr lang="it-IT" sz="1600" b="1" i="1" dirty="0">
                <a:solidFill>
                  <a:srgbClr val="22A72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6084168" y="1972059"/>
            <a:ext cx="259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>
                <a:solidFill>
                  <a:srgbClr val="22A72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✔ ALTEZZE D’INTERPIANO</a:t>
            </a:r>
            <a:r>
              <a:rPr lang="it-IT" sz="1600" b="1" i="1" dirty="0">
                <a:solidFill>
                  <a:srgbClr val="22A72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6091221" y="1085353"/>
            <a:ext cx="297079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ES001: coordinamento: COM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576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451" y="1231354"/>
            <a:ext cx="6400800" cy="4362450"/>
          </a:xfrm>
          <a:prstGeom prst="rect">
            <a:avLst/>
          </a:prstGeom>
          <a:ln>
            <a:noFill/>
          </a:ln>
        </p:spPr>
      </p:pic>
      <p:sp>
        <p:nvSpPr>
          <p:cNvPr id="12" name="Figura a mano libera 11"/>
          <p:cNvSpPr/>
          <p:nvPr/>
        </p:nvSpPr>
        <p:spPr>
          <a:xfrm>
            <a:off x="4094968" y="1394437"/>
            <a:ext cx="2456953" cy="1932167"/>
          </a:xfrm>
          <a:custGeom>
            <a:avLst/>
            <a:gdLst>
              <a:gd name="connsiteX0" fmla="*/ 0 w 2456953"/>
              <a:gd name="connsiteY0" fmla="*/ 0 h 1932167"/>
              <a:gd name="connsiteX1" fmla="*/ 2456953 w 2456953"/>
              <a:gd name="connsiteY1" fmla="*/ 23854 h 1932167"/>
              <a:gd name="connsiteX2" fmla="*/ 2425148 w 2456953"/>
              <a:gd name="connsiteY2" fmla="*/ 1932167 h 1932167"/>
              <a:gd name="connsiteX3" fmla="*/ 0 w 2456953"/>
              <a:gd name="connsiteY3" fmla="*/ 1900361 h 1932167"/>
              <a:gd name="connsiteX4" fmla="*/ 0 w 2456953"/>
              <a:gd name="connsiteY4" fmla="*/ 0 h 1932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56953" h="1932167">
                <a:moveTo>
                  <a:pt x="0" y="0"/>
                </a:moveTo>
                <a:lnTo>
                  <a:pt x="2456953" y="23854"/>
                </a:lnTo>
                <a:lnTo>
                  <a:pt x="2425148" y="1932167"/>
                </a:lnTo>
                <a:lnTo>
                  <a:pt x="0" y="190036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asellaDiTesto 13"/>
          <p:cNvSpPr txBox="1"/>
          <p:nvPr/>
        </p:nvSpPr>
        <p:spPr>
          <a:xfrm>
            <a:off x="4971843" y="5067960"/>
            <a:ext cx="1791496" cy="3385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12 </a:t>
            </a:r>
            <a:r>
              <a:rPr lang="it-IT" sz="1600" b="1" i="1" dirty="0" err="1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p.ti</a:t>
            </a:r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di misura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899592" y="4103422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I6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7322282" y="3773768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I7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5994956" y="2820574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I8</a:t>
            </a:r>
          </a:p>
        </p:txBody>
      </p:sp>
      <p:sp>
        <p:nvSpPr>
          <p:cNvPr id="32" name="CasellaDiTesto 31"/>
          <p:cNvSpPr txBox="1"/>
          <p:nvPr/>
        </p:nvSpPr>
        <p:spPr>
          <a:xfrm>
            <a:off x="3324320" y="3205849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I5</a:t>
            </a:r>
          </a:p>
        </p:txBody>
      </p:sp>
      <p:sp>
        <p:nvSpPr>
          <p:cNvPr id="34" name="CasellaDiTesto 33"/>
          <p:cNvSpPr txBox="1"/>
          <p:nvPr/>
        </p:nvSpPr>
        <p:spPr>
          <a:xfrm>
            <a:off x="3727734" y="3272455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I4</a:t>
            </a:r>
          </a:p>
        </p:txBody>
      </p:sp>
      <p:sp>
        <p:nvSpPr>
          <p:cNvPr id="36" name="CasellaDiTesto 35"/>
          <p:cNvSpPr txBox="1"/>
          <p:nvPr/>
        </p:nvSpPr>
        <p:spPr>
          <a:xfrm>
            <a:off x="2518590" y="2360603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I3</a:t>
            </a:r>
          </a:p>
        </p:txBody>
      </p:sp>
      <p:sp>
        <p:nvSpPr>
          <p:cNvPr id="38" name="CasellaDiTesto 37"/>
          <p:cNvSpPr txBox="1"/>
          <p:nvPr/>
        </p:nvSpPr>
        <p:spPr>
          <a:xfrm>
            <a:off x="2394395" y="2180547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I2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3855942" y="1079062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</a:t>
            </a:r>
          </a:p>
        </p:txBody>
      </p:sp>
      <p:sp>
        <p:nvSpPr>
          <p:cNvPr id="42" name="CasellaDiTesto 41"/>
          <p:cNvSpPr txBox="1"/>
          <p:nvPr/>
        </p:nvSpPr>
        <p:spPr>
          <a:xfrm>
            <a:off x="5964844" y="2586266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I9</a:t>
            </a:r>
          </a:p>
        </p:txBody>
      </p:sp>
      <p:sp>
        <p:nvSpPr>
          <p:cNvPr id="44" name="CasellaDiTesto 43"/>
          <p:cNvSpPr txBox="1"/>
          <p:nvPr/>
        </p:nvSpPr>
        <p:spPr>
          <a:xfrm>
            <a:off x="7421625" y="1755880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I10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2957932" y="1386485"/>
            <a:ext cx="1137036" cy="993913"/>
          </a:xfrm>
          <a:custGeom>
            <a:avLst/>
            <a:gdLst>
              <a:gd name="connsiteX0" fmla="*/ 7951 w 1137036"/>
              <a:gd name="connsiteY0" fmla="*/ 0 h 993913"/>
              <a:gd name="connsiteX1" fmla="*/ 1137036 w 1137036"/>
              <a:gd name="connsiteY1" fmla="*/ 7952 h 993913"/>
              <a:gd name="connsiteX2" fmla="*/ 1137036 w 1137036"/>
              <a:gd name="connsiteY2" fmla="*/ 993913 h 993913"/>
              <a:gd name="connsiteX3" fmla="*/ 0 w 1137036"/>
              <a:gd name="connsiteY3" fmla="*/ 978011 h 993913"/>
              <a:gd name="connsiteX4" fmla="*/ 7951 w 1137036"/>
              <a:gd name="connsiteY4" fmla="*/ 0 h 99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7036" h="993913">
                <a:moveTo>
                  <a:pt x="7951" y="0"/>
                </a:moveTo>
                <a:lnTo>
                  <a:pt x="1137036" y="7952"/>
                </a:lnTo>
                <a:lnTo>
                  <a:pt x="1137036" y="993913"/>
                </a:lnTo>
                <a:lnTo>
                  <a:pt x="0" y="978011"/>
                </a:lnTo>
                <a:cubicBezTo>
                  <a:pt x="2650" y="652007"/>
                  <a:pt x="5301" y="326004"/>
                  <a:pt x="7951" y="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igura a mano libera 14"/>
          <p:cNvSpPr/>
          <p:nvPr/>
        </p:nvSpPr>
        <p:spPr>
          <a:xfrm>
            <a:off x="3002078" y="2360603"/>
            <a:ext cx="1095375" cy="933450"/>
          </a:xfrm>
          <a:custGeom>
            <a:avLst/>
            <a:gdLst>
              <a:gd name="connsiteX0" fmla="*/ 1090613 w 1095375"/>
              <a:gd name="connsiteY0" fmla="*/ 19050 h 933450"/>
              <a:gd name="connsiteX1" fmla="*/ 0 w 1095375"/>
              <a:gd name="connsiteY1" fmla="*/ 0 h 933450"/>
              <a:gd name="connsiteX2" fmla="*/ 9525 w 1095375"/>
              <a:gd name="connsiteY2" fmla="*/ 919163 h 933450"/>
              <a:gd name="connsiteX3" fmla="*/ 1095375 w 1095375"/>
              <a:gd name="connsiteY3" fmla="*/ 933450 h 933450"/>
              <a:gd name="connsiteX4" fmla="*/ 1090613 w 1095375"/>
              <a:gd name="connsiteY4" fmla="*/ 1905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5375" h="933450">
                <a:moveTo>
                  <a:pt x="1090613" y="19050"/>
                </a:moveTo>
                <a:lnTo>
                  <a:pt x="0" y="0"/>
                </a:lnTo>
                <a:lnTo>
                  <a:pt x="9525" y="919163"/>
                </a:lnTo>
                <a:lnTo>
                  <a:pt x="1095375" y="933450"/>
                </a:lnTo>
                <a:cubicBezTo>
                  <a:pt x="1093788" y="631825"/>
                  <a:pt x="1092200" y="330200"/>
                  <a:pt x="1090613" y="19050"/>
                </a:cubicBez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Figura a mano libera 18"/>
          <p:cNvSpPr/>
          <p:nvPr/>
        </p:nvSpPr>
        <p:spPr>
          <a:xfrm>
            <a:off x="1462203" y="2852728"/>
            <a:ext cx="6115050" cy="1403350"/>
          </a:xfrm>
          <a:custGeom>
            <a:avLst/>
            <a:gdLst>
              <a:gd name="connsiteX0" fmla="*/ 2432050 w 6115050"/>
              <a:gd name="connsiteY0" fmla="*/ 438150 h 1403350"/>
              <a:gd name="connsiteX1" fmla="*/ 2438400 w 6115050"/>
              <a:gd name="connsiteY1" fmla="*/ 647700 h 1403350"/>
              <a:gd name="connsiteX2" fmla="*/ 0 w 6115050"/>
              <a:gd name="connsiteY2" fmla="*/ 615950 h 1403350"/>
              <a:gd name="connsiteX3" fmla="*/ 12700 w 6115050"/>
              <a:gd name="connsiteY3" fmla="*/ 1358900 h 1403350"/>
              <a:gd name="connsiteX4" fmla="*/ 2660650 w 6115050"/>
              <a:gd name="connsiteY4" fmla="*/ 1403350 h 1403350"/>
              <a:gd name="connsiteX5" fmla="*/ 2660650 w 6115050"/>
              <a:gd name="connsiteY5" fmla="*/ 971550 h 1403350"/>
              <a:gd name="connsiteX6" fmla="*/ 6096000 w 6115050"/>
              <a:gd name="connsiteY6" fmla="*/ 996950 h 1403350"/>
              <a:gd name="connsiteX7" fmla="*/ 6115050 w 6115050"/>
              <a:gd name="connsiteY7" fmla="*/ 19050 h 1403350"/>
              <a:gd name="connsiteX8" fmla="*/ 5067300 w 6115050"/>
              <a:gd name="connsiteY8" fmla="*/ 0 h 1403350"/>
              <a:gd name="connsiteX9" fmla="*/ 5060950 w 6115050"/>
              <a:gd name="connsiteY9" fmla="*/ 476250 h 1403350"/>
              <a:gd name="connsiteX10" fmla="*/ 2432050 w 6115050"/>
              <a:gd name="connsiteY10" fmla="*/ 438150 h 140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115050" h="1403350">
                <a:moveTo>
                  <a:pt x="2432050" y="438150"/>
                </a:moveTo>
                <a:lnTo>
                  <a:pt x="2438400" y="647700"/>
                </a:lnTo>
                <a:lnTo>
                  <a:pt x="0" y="615950"/>
                </a:lnTo>
                <a:lnTo>
                  <a:pt x="12700" y="1358900"/>
                </a:lnTo>
                <a:lnTo>
                  <a:pt x="2660650" y="1403350"/>
                </a:lnTo>
                <a:lnTo>
                  <a:pt x="2660650" y="971550"/>
                </a:lnTo>
                <a:lnTo>
                  <a:pt x="6096000" y="996950"/>
                </a:lnTo>
                <a:lnTo>
                  <a:pt x="6115050" y="19050"/>
                </a:lnTo>
                <a:lnTo>
                  <a:pt x="5067300" y="0"/>
                </a:lnTo>
                <a:cubicBezTo>
                  <a:pt x="5065183" y="158750"/>
                  <a:pt x="5063067" y="317500"/>
                  <a:pt x="5060950" y="476250"/>
                </a:cubicBezTo>
                <a:lnTo>
                  <a:pt x="2432050" y="43815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Figura a mano libera 19"/>
          <p:cNvSpPr/>
          <p:nvPr/>
        </p:nvSpPr>
        <p:spPr>
          <a:xfrm>
            <a:off x="6529503" y="1925628"/>
            <a:ext cx="1085850" cy="933450"/>
          </a:xfrm>
          <a:custGeom>
            <a:avLst/>
            <a:gdLst>
              <a:gd name="connsiteX0" fmla="*/ 1047750 w 1085850"/>
              <a:gd name="connsiteY0" fmla="*/ 933450 h 933450"/>
              <a:gd name="connsiteX1" fmla="*/ 1085850 w 1085850"/>
              <a:gd name="connsiteY1" fmla="*/ 6350 h 933450"/>
              <a:gd name="connsiteX2" fmla="*/ 19050 w 1085850"/>
              <a:gd name="connsiteY2" fmla="*/ 0 h 933450"/>
              <a:gd name="connsiteX3" fmla="*/ 0 w 1085850"/>
              <a:gd name="connsiteY3" fmla="*/ 927100 h 933450"/>
              <a:gd name="connsiteX4" fmla="*/ 1047750 w 1085850"/>
              <a:gd name="connsiteY4" fmla="*/ 933450 h 933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5850" h="933450">
                <a:moveTo>
                  <a:pt x="1047750" y="933450"/>
                </a:moveTo>
                <a:lnTo>
                  <a:pt x="1085850" y="6350"/>
                </a:lnTo>
                <a:lnTo>
                  <a:pt x="19050" y="0"/>
                </a:lnTo>
                <a:lnTo>
                  <a:pt x="0" y="927100"/>
                </a:lnTo>
                <a:lnTo>
                  <a:pt x="1047750" y="933450"/>
                </a:lnTo>
                <a:close/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e 44"/>
          <p:cNvSpPr/>
          <p:nvPr/>
        </p:nvSpPr>
        <p:spPr>
          <a:xfrm>
            <a:off x="4015174" y="1378890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e 45"/>
          <p:cNvSpPr/>
          <p:nvPr/>
        </p:nvSpPr>
        <p:spPr>
          <a:xfrm>
            <a:off x="2899501" y="2308390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e 46"/>
          <p:cNvSpPr/>
          <p:nvPr/>
        </p:nvSpPr>
        <p:spPr>
          <a:xfrm>
            <a:off x="2997628" y="2339044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e 47"/>
          <p:cNvSpPr/>
          <p:nvPr/>
        </p:nvSpPr>
        <p:spPr>
          <a:xfrm>
            <a:off x="4029447" y="3223933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e 48"/>
          <p:cNvSpPr/>
          <p:nvPr/>
        </p:nvSpPr>
        <p:spPr>
          <a:xfrm>
            <a:off x="3855942" y="3286246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e 49"/>
          <p:cNvSpPr/>
          <p:nvPr/>
        </p:nvSpPr>
        <p:spPr>
          <a:xfrm>
            <a:off x="1462203" y="4175843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e 50"/>
          <p:cNvSpPr/>
          <p:nvPr/>
        </p:nvSpPr>
        <p:spPr>
          <a:xfrm>
            <a:off x="6509430" y="1403605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e 51"/>
          <p:cNvSpPr/>
          <p:nvPr/>
        </p:nvSpPr>
        <p:spPr>
          <a:xfrm>
            <a:off x="4122940" y="3223933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e 52"/>
          <p:cNvSpPr/>
          <p:nvPr/>
        </p:nvSpPr>
        <p:spPr>
          <a:xfrm>
            <a:off x="6531649" y="2852812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e 54"/>
          <p:cNvSpPr/>
          <p:nvPr/>
        </p:nvSpPr>
        <p:spPr>
          <a:xfrm>
            <a:off x="7541150" y="3790942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e 55"/>
          <p:cNvSpPr/>
          <p:nvPr/>
        </p:nvSpPr>
        <p:spPr>
          <a:xfrm>
            <a:off x="7551704" y="1936046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CasellaDiTesto 56"/>
          <p:cNvSpPr txBox="1"/>
          <p:nvPr/>
        </p:nvSpPr>
        <p:spPr>
          <a:xfrm>
            <a:off x="4029447" y="2977058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I12</a:t>
            </a:r>
          </a:p>
        </p:txBody>
      </p:sp>
      <p:sp>
        <p:nvSpPr>
          <p:cNvPr id="58" name="Ovale 57"/>
          <p:cNvSpPr/>
          <p:nvPr/>
        </p:nvSpPr>
        <p:spPr>
          <a:xfrm>
            <a:off x="6505781" y="2784570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CasellaDiTesto 58"/>
          <p:cNvSpPr txBox="1"/>
          <p:nvPr/>
        </p:nvSpPr>
        <p:spPr>
          <a:xfrm>
            <a:off x="6383426" y="1231354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I11</a:t>
            </a:r>
          </a:p>
        </p:txBody>
      </p:sp>
      <p:cxnSp>
        <p:nvCxnSpPr>
          <p:cNvPr id="60" name="Connettore 1 59"/>
          <p:cNvCxnSpPr>
            <a:stCxn id="46" idx="7"/>
            <a:endCxn id="45" idx="3"/>
          </p:cNvCxnSpPr>
          <p:nvPr/>
        </p:nvCxnSpPr>
        <p:spPr>
          <a:xfrm flipV="1">
            <a:off x="2960964" y="1440353"/>
            <a:ext cx="1064755" cy="87858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1 60"/>
          <p:cNvCxnSpPr/>
          <p:nvPr/>
        </p:nvCxnSpPr>
        <p:spPr>
          <a:xfrm>
            <a:off x="3067107" y="2411052"/>
            <a:ext cx="997292" cy="84824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>
            <a:stCxn id="50" idx="7"/>
            <a:endCxn id="49" idx="2"/>
          </p:cNvCxnSpPr>
          <p:nvPr/>
        </p:nvCxnSpPr>
        <p:spPr>
          <a:xfrm flipV="1">
            <a:off x="1523666" y="3322250"/>
            <a:ext cx="2332276" cy="86413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>
            <a:endCxn id="55" idx="2"/>
          </p:cNvCxnSpPr>
          <p:nvPr/>
        </p:nvCxnSpPr>
        <p:spPr>
          <a:xfrm>
            <a:off x="3917405" y="3323398"/>
            <a:ext cx="3623745" cy="50354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1 65"/>
          <p:cNvCxnSpPr>
            <a:stCxn id="53" idx="6"/>
            <a:endCxn id="55" idx="2"/>
          </p:cNvCxnSpPr>
          <p:nvPr/>
        </p:nvCxnSpPr>
        <p:spPr>
          <a:xfrm>
            <a:off x="6603657" y="2888816"/>
            <a:ext cx="937493" cy="93813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1 68"/>
          <p:cNvCxnSpPr>
            <a:endCxn id="56" idx="3"/>
          </p:cNvCxnSpPr>
          <p:nvPr/>
        </p:nvCxnSpPr>
        <p:spPr>
          <a:xfrm flipV="1">
            <a:off x="6554894" y="1997509"/>
            <a:ext cx="1007355" cy="77843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1 70"/>
          <p:cNvCxnSpPr/>
          <p:nvPr/>
        </p:nvCxnSpPr>
        <p:spPr>
          <a:xfrm flipV="1">
            <a:off x="4179747" y="1453660"/>
            <a:ext cx="2342808" cy="177027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63" name="Rettangolo 62"/>
          <p:cNvSpPr/>
          <p:nvPr/>
        </p:nvSpPr>
        <p:spPr>
          <a:xfrm>
            <a:off x="5791271" y="805537"/>
            <a:ext cx="297661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ES001: coordinamento: COM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5" name="Immagin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0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29" y="3505572"/>
            <a:ext cx="9073571" cy="2447318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29" y="1109126"/>
            <a:ext cx="4947598" cy="226023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508103" y="1586106"/>
            <a:ext cx="2600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>
                <a:solidFill>
                  <a:srgbClr val="22A72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✔ PIANTE</a:t>
            </a:r>
            <a:r>
              <a:rPr lang="it-IT" sz="1600" b="1" i="1" dirty="0">
                <a:solidFill>
                  <a:srgbClr val="22A72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508104" y="1972059"/>
            <a:ext cx="259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>
                <a:solidFill>
                  <a:srgbClr val="22A72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✔ ALTEZZE D’INTERPIANO</a:t>
            </a:r>
            <a:r>
              <a:rPr lang="it-IT" sz="1600" b="1" i="1" dirty="0">
                <a:solidFill>
                  <a:srgbClr val="22A72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5515157" y="1085353"/>
            <a:ext cx="362884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ES002: soccorso sanitario: P.O. Melfi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92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5431638" y="1713189"/>
            <a:ext cx="3528392" cy="3168000"/>
            <a:chOff x="-180528" y="841276"/>
            <a:chExt cx="4680000" cy="4422771"/>
          </a:xfrm>
        </p:grpSpPr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80528" y="841276"/>
              <a:ext cx="4680000" cy="44227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Rettangolo 2"/>
            <p:cNvSpPr/>
            <p:nvPr/>
          </p:nvSpPr>
          <p:spPr>
            <a:xfrm>
              <a:off x="3275856" y="3433564"/>
              <a:ext cx="360040" cy="576064"/>
            </a:xfrm>
            <a:prstGeom prst="rect">
              <a:avLst/>
            </a:prstGeom>
            <a:solidFill>
              <a:srgbClr val="FE0003"/>
            </a:solidFill>
            <a:ln>
              <a:solidFill>
                <a:srgbClr val="FE000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5417329" y="1364932"/>
            <a:ext cx="3528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CORPO G</a:t>
            </a:r>
            <a:endParaRPr lang="it-IT" sz="1600" b="1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417331" y="1027724"/>
            <a:ext cx="3528392" cy="4638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asellaDiTesto 20"/>
          <p:cNvSpPr txBox="1"/>
          <p:nvPr/>
        </p:nvSpPr>
        <p:spPr>
          <a:xfrm rot="16200000">
            <a:off x="4146446" y="4056375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PADIGLIONE SELEZIONATO</a:t>
            </a:r>
            <a:endParaRPr lang="it-IT" sz="1600" b="1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2" name="Immagin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34" y="2277409"/>
            <a:ext cx="4032448" cy="163277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23" name="CasellaDiTesto 22"/>
          <p:cNvSpPr txBox="1"/>
          <p:nvPr/>
        </p:nvSpPr>
        <p:spPr>
          <a:xfrm>
            <a:off x="721925" y="5327258"/>
            <a:ext cx="5419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it-IT" sz="1600" b="1" i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 INDIPENDENZA DINAMICA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724538" y="4873724"/>
            <a:ext cx="5431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it-IT" sz="1600" b="1" i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 VULNERABILITA’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724538" y="1202691"/>
            <a:ext cx="54173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 smtClean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1) FUNZIONI </a:t>
            </a:r>
            <a:r>
              <a:rPr lang="it-IT" sz="1600" b="1" i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ESPLETATE NEL PADIGLIONE 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164951" y="1564112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Funzioni essenziali per mantenere completamente operativo un ospedale dopo un terremoto</a:t>
            </a:r>
          </a:p>
        </p:txBody>
      </p:sp>
      <p:sp>
        <p:nvSpPr>
          <p:cNvPr id="5" name="Rettangolo 4"/>
          <p:cNvSpPr/>
          <p:nvPr/>
        </p:nvSpPr>
        <p:spPr>
          <a:xfrm>
            <a:off x="796709" y="4038702"/>
            <a:ext cx="1170000" cy="576064"/>
          </a:xfrm>
          <a:prstGeom prst="rect">
            <a:avLst/>
          </a:prstGeom>
          <a:solidFill>
            <a:srgbClr val="C0C0C0"/>
          </a:solidFill>
          <a:ln w="12700">
            <a:solidFill>
              <a:srgbClr val="505F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Connettore 4 8"/>
          <p:cNvCxnSpPr>
            <a:endCxn id="5" idx="1"/>
          </p:cNvCxnSpPr>
          <p:nvPr/>
        </p:nvCxnSpPr>
        <p:spPr>
          <a:xfrm rot="16200000" flipH="1">
            <a:off x="-63911" y="3466114"/>
            <a:ext cx="1609656" cy="111583"/>
          </a:xfrm>
          <a:prstGeom prst="bentConnector2">
            <a:avLst/>
          </a:prstGeom>
          <a:ln w="12700">
            <a:solidFill>
              <a:srgbClr val="505F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ttangolo 30"/>
          <p:cNvSpPr/>
          <p:nvPr/>
        </p:nvSpPr>
        <p:spPr>
          <a:xfrm>
            <a:off x="2122484" y="4038702"/>
            <a:ext cx="1170000" cy="576064"/>
          </a:xfrm>
          <a:prstGeom prst="rect">
            <a:avLst/>
          </a:prstGeom>
          <a:solidFill>
            <a:srgbClr val="C0C0C0"/>
          </a:solidFill>
          <a:ln w="12700">
            <a:solidFill>
              <a:srgbClr val="505F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ttangolo 31"/>
          <p:cNvSpPr/>
          <p:nvPr/>
        </p:nvSpPr>
        <p:spPr>
          <a:xfrm>
            <a:off x="3431897" y="4038702"/>
            <a:ext cx="1170000" cy="576064"/>
          </a:xfrm>
          <a:prstGeom prst="rect">
            <a:avLst/>
          </a:prstGeom>
          <a:solidFill>
            <a:srgbClr val="C0C0C0"/>
          </a:solidFill>
          <a:ln w="12700">
            <a:solidFill>
              <a:srgbClr val="505F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Connettore 4 33"/>
          <p:cNvCxnSpPr>
            <a:endCxn id="32" idx="3"/>
          </p:cNvCxnSpPr>
          <p:nvPr/>
        </p:nvCxnSpPr>
        <p:spPr>
          <a:xfrm rot="5400000">
            <a:off x="3857912" y="3461064"/>
            <a:ext cx="1609656" cy="121685"/>
          </a:xfrm>
          <a:prstGeom prst="bentConnector2">
            <a:avLst/>
          </a:prstGeom>
          <a:ln w="12700">
            <a:solidFill>
              <a:srgbClr val="505F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1 36"/>
          <p:cNvCxnSpPr>
            <a:stCxn id="5" idx="3"/>
            <a:endCxn id="31" idx="1"/>
          </p:cNvCxnSpPr>
          <p:nvPr/>
        </p:nvCxnSpPr>
        <p:spPr>
          <a:xfrm>
            <a:off x="1966709" y="4326734"/>
            <a:ext cx="155775" cy="0"/>
          </a:xfrm>
          <a:prstGeom prst="line">
            <a:avLst/>
          </a:prstGeom>
          <a:ln>
            <a:solidFill>
              <a:srgbClr val="505F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>
            <a:stCxn id="31" idx="3"/>
            <a:endCxn id="32" idx="1"/>
          </p:cNvCxnSpPr>
          <p:nvPr/>
        </p:nvCxnSpPr>
        <p:spPr>
          <a:xfrm>
            <a:off x="3292484" y="4326734"/>
            <a:ext cx="139413" cy="0"/>
          </a:xfrm>
          <a:prstGeom prst="line">
            <a:avLst/>
          </a:prstGeom>
          <a:ln>
            <a:solidFill>
              <a:srgbClr val="505FF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/>
          <p:cNvSpPr txBox="1"/>
          <p:nvPr/>
        </p:nvSpPr>
        <p:spPr>
          <a:xfrm>
            <a:off x="2132587" y="4080512"/>
            <a:ext cx="1159897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10" b="1" dirty="0" err="1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Main</a:t>
            </a:r>
            <a:r>
              <a:rPr lang="it-IT" sz="1210" b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210" b="1" dirty="0" err="1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entrance</a:t>
            </a:r>
            <a:endParaRPr lang="it-IT" sz="1210" b="1" dirty="0">
              <a:solidFill>
                <a:srgbClr val="FE0003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806812" y="4074862"/>
            <a:ext cx="1145589" cy="464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10" b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Emergency room</a:t>
            </a:r>
          </a:p>
        </p:txBody>
      </p:sp>
      <p:sp>
        <p:nvSpPr>
          <p:cNvPr id="45" name="CasellaDiTesto 44"/>
          <p:cNvSpPr txBox="1"/>
          <p:nvPr/>
        </p:nvSpPr>
        <p:spPr>
          <a:xfrm>
            <a:off x="3442000" y="4080512"/>
            <a:ext cx="115989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10" b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Strategic connection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r>
              <a:rPr lang="it-IT" dirty="0">
                <a:solidFill>
                  <a:schemeClr val="accent1"/>
                </a:solidFill>
              </a:rPr>
              <a:t/>
            </a:r>
            <a:br>
              <a:rPr lang="it-IT" dirty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386340" y="629939"/>
            <a:ext cx="3650156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ES002: soccorso sanitario: P.O. Melfi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0" name="Immagin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8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br>
              <a:rPr lang="it-IT" dirty="0" smtClean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7" y="983551"/>
            <a:ext cx="4680000" cy="442277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CasellaDiTesto 10"/>
          <p:cNvSpPr txBox="1"/>
          <p:nvPr/>
        </p:nvSpPr>
        <p:spPr>
          <a:xfrm>
            <a:off x="21327" y="1180612"/>
            <a:ext cx="91226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CORPO G </a:t>
            </a:r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(1970-1975) </a:t>
            </a:r>
          </a:p>
        </p:txBody>
      </p:sp>
      <p:graphicFrame>
        <p:nvGraphicFramePr>
          <p:cNvPr id="25" name="Tabella 24"/>
          <p:cNvGraphicFramePr>
            <a:graphicFrameLocks noGrp="1"/>
          </p:cNvGraphicFramePr>
          <p:nvPr/>
        </p:nvGraphicFramePr>
        <p:xfrm>
          <a:off x="5966349" y="4369668"/>
          <a:ext cx="2196000" cy="7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1°P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Pronto</a:t>
                      </a:r>
                      <a:r>
                        <a:rPr lang="en-GB" sz="1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="1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Soccorso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Sale </a:t>
                      </a:r>
                      <a:r>
                        <a:rPr lang="en-GB" sz="12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Operatorie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CasellaDiTesto 25"/>
          <p:cNvSpPr txBox="1"/>
          <p:nvPr/>
        </p:nvSpPr>
        <p:spPr>
          <a:xfrm>
            <a:off x="5085598" y="2767021"/>
            <a:ext cx="38519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Sup</a:t>
            </a:r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= 382.50 mq 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5052597" y="3167295"/>
            <a:ext cx="38519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V= 1089 mc 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4591216" y="2351523"/>
            <a:ext cx="4525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h</a:t>
            </a:r>
            <a:r>
              <a:rPr lang="it-IT" sz="9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=3.20m; h</a:t>
            </a:r>
            <a:r>
              <a:rPr lang="it-IT" sz="9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=4.30m   </a:t>
            </a:r>
          </a:p>
          <a:p>
            <a:pPr algn="ctr"/>
            <a:r>
              <a:rPr lang="it-IT" sz="16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sp>
        <p:nvSpPr>
          <p:cNvPr id="3" name="Rettangolo 2"/>
          <p:cNvSpPr/>
          <p:nvPr/>
        </p:nvSpPr>
        <p:spPr>
          <a:xfrm>
            <a:off x="3477711" y="3575839"/>
            <a:ext cx="360040" cy="576064"/>
          </a:xfrm>
          <a:prstGeom prst="rect">
            <a:avLst/>
          </a:prstGeom>
          <a:solidFill>
            <a:srgbClr val="FE0003"/>
          </a:solidFill>
          <a:ln>
            <a:solidFill>
              <a:srgbClr val="FE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ttangolo 15"/>
          <p:cNvSpPr/>
          <p:nvPr/>
        </p:nvSpPr>
        <p:spPr>
          <a:xfrm>
            <a:off x="5386340" y="629939"/>
            <a:ext cx="3650156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ES002: soccorso sanitario: P.O. Melfi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7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8"/>
          <a:stretch/>
        </p:blipFill>
        <p:spPr>
          <a:xfrm>
            <a:off x="4866499" y="3430751"/>
            <a:ext cx="4046353" cy="2045399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4804043" y="4448494"/>
            <a:ext cx="2549376" cy="1185343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4880695" y="4508851"/>
            <a:ext cx="702121" cy="7003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/>
              <a:t>Pe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71"/>
          <a:stretch/>
        </p:blipFill>
        <p:spPr>
          <a:xfrm>
            <a:off x="251520" y="1136643"/>
            <a:ext cx="4369681" cy="1092420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829"/>
          <a:stretch/>
        </p:blipFill>
        <p:spPr>
          <a:xfrm>
            <a:off x="4621201" y="1057300"/>
            <a:ext cx="4369681" cy="1191616"/>
          </a:xfrm>
          <a:prstGeom prst="rect">
            <a:avLst/>
          </a:prstGeom>
        </p:spPr>
      </p:pic>
      <p:sp>
        <p:nvSpPr>
          <p:cNvPr id="11" name="Rettangolo 10"/>
          <p:cNvSpPr/>
          <p:nvPr/>
        </p:nvSpPr>
        <p:spPr>
          <a:xfrm>
            <a:off x="8444672" y="2073004"/>
            <a:ext cx="546210" cy="23409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68"/>
          <a:stretch/>
        </p:blipFill>
        <p:spPr>
          <a:xfrm>
            <a:off x="280121" y="2308481"/>
            <a:ext cx="4369681" cy="1138887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32"/>
          <a:stretch/>
        </p:blipFill>
        <p:spPr>
          <a:xfrm>
            <a:off x="4621201" y="2277902"/>
            <a:ext cx="4369681" cy="1123862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8444672" y="3213278"/>
            <a:ext cx="546210" cy="188486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70"/>
          <a:stretch/>
        </p:blipFill>
        <p:spPr>
          <a:xfrm>
            <a:off x="277258" y="3409364"/>
            <a:ext cx="4375407" cy="1130424"/>
          </a:xfrm>
          <a:prstGeom prst="rect">
            <a:avLst/>
          </a:prstGeom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201" y="4461759"/>
            <a:ext cx="1162286" cy="1151985"/>
          </a:xfrm>
          <a:prstGeom prst="rect">
            <a:avLst/>
          </a:prstGeom>
        </p:spPr>
      </p:pic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58" t="49130"/>
          <a:stretch/>
        </p:blipFill>
        <p:spPr>
          <a:xfrm>
            <a:off x="1320284" y="4452526"/>
            <a:ext cx="3300917" cy="1170450"/>
          </a:xfrm>
          <a:prstGeom prst="rect">
            <a:avLst/>
          </a:prstGeom>
        </p:spPr>
      </p:pic>
      <p:sp>
        <p:nvSpPr>
          <p:cNvPr id="19" name="Rettangolo 18"/>
          <p:cNvSpPr/>
          <p:nvPr/>
        </p:nvSpPr>
        <p:spPr>
          <a:xfrm>
            <a:off x="4103592" y="5437134"/>
            <a:ext cx="546210" cy="234090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headEnd type="arrow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9" r="75659"/>
          <a:stretch/>
        </p:blipFill>
        <p:spPr>
          <a:xfrm>
            <a:off x="257246" y="4441676"/>
            <a:ext cx="1065002" cy="117206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1" name="Immagine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8" r="50563" b="52171"/>
          <a:stretch/>
        </p:blipFill>
        <p:spPr>
          <a:xfrm>
            <a:off x="1331639" y="1137474"/>
            <a:ext cx="1080121" cy="10924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2" name="Immagin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9" t="50982" r="25323"/>
          <a:stretch/>
        </p:blipFill>
        <p:spPr>
          <a:xfrm>
            <a:off x="6804248" y="1129308"/>
            <a:ext cx="1080120" cy="11196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Chi siamo</a:t>
            </a: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20" name="Immagin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12" b="52171"/>
          <a:stretch/>
        </p:blipFill>
        <p:spPr>
          <a:xfrm>
            <a:off x="3522999" y="1152207"/>
            <a:ext cx="1065697" cy="109242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1648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548" y="3509189"/>
            <a:ext cx="3559590" cy="2135754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2754" y="1192033"/>
            <a:ext cx="3585835" cy="2185527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67" y="1294823"/>
            <a:ext cx="4219918" cy="3845434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5376710" y="1002109"/>
            <a:ext cx="2790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rgbClr val="FF006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IMPALCATO PRIMO PIANO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4967999" y="3300581"/>
            <a:ext cx="36081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rgbClr val="FF006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IMPALCATO SECONDO PIANO (COPERTURA)</a:t>
            </a:r>
          </a:p>
        </p:txBody>
      </p:sp>
      <p:sp>
        <p:nvSpPr>
          <p:cNvPr id="7" name="Rettangolo 6"/>
          <p:cNvSpPr/>
          <p:nvPr/>
        </p:nvSpPr>
        <p:spPr>
          <a:xfrm>
            <a:off x="5070912" y="1284527"/>
            <a:ext cx="3389520" cy="1984233"/>
          </a:xfrm>
          <a:prstGeom prst="rect">
            <a:avLst/>
          </a:prstGeom>
          <a:noFill/>
          <a:ln w="28575">
            <a:solidFill>
              <a:srgbClr val="FE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4" name="Rettangolo 23"/>
          <p:cNvSpPr/>
          <p:nvPr/>
        </p:nvSpPr>
        <p:spPr>
          <a:xfrm>
            <a:off x="5070912" y="3574291"/>
            <a:ext cx="3389520" cy="548064"/>
          </a:xfrm>
          <a:prstGeom prst="rect">
            <a:avLst/>
          </a:prstGeom>
          <a:noFill/>
          <a:ln w="28575">
            <a:solidFill>
              <a:srgbClr val="FE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8" name="Ovale 17"/>
          <p:cNvSpPr/>
          <p:nvPr/>
        </p:nvSpPr>
        <p:spPr>
          <a:xfrm>
            <a:off x="8415648" y="1234677"/>
            <a:ext cx="72007" cy="61949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9" name="Ovale 18"/>
          <p:cNvSpPr/>
          <p:nvPr/>
        </p:nvSpPr>
        <p:spPr>
          <a:xfrm>
            <a:off x="5050448" y="3197766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0" name="Ovale 19"/>
          <p:cNvSpPr/>
          <p:nvPr/>
        </p:nvSpPr>
        <p:spPr>
          <a:xfrm>
            <a:off x="8413510" y="3549036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1" name="Ovale 30"/>
          <p:cNvSpPr/>
          <p:nvPr/>
        </p:nvSpPr>
        <p:spPr>
          <a:xfrm>
            <a:off x="3627143" y="4127116"/>
            <a:ext cx="72008" cy="72008"/>
          </a:xfrm>
          <a:prstGeom prst="ellipse">
            <a:avLst/>
          </a:prstGeom>
          <a:solidFill>
            <a:srgbClr val="92D050"/>
          </a:solidFill>
          <a:ln w="127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cxnSp>
        <p:nvCxnSpPr>
          <p:cNvPr id="9" name="Connettore 1 8"/>
          <p:cNvCxnSpPr>
            <a:stCxn id="19" idx="7"/>
            <a:endCxn id="18" idx="3"/>
          </p:cNvCxnSpPr>
          <p:nvPr/>
        </p:nvCxnSpPr>
        <p:spPr>
          <a:xfrm flipV="1">
            <a:off x="5111911" y="1287554"/>
            <a:ext cx="3314282" cy="192075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 flipV="1">
            <a:off x="5070912" y="3602183"/>
            <a:ext cx="3389520" cy="51479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1 33"/>
          <p:cNvCxnSpPr>
            <a:stCxn id="16" idx="1"/>
            <a:endCxn id="17" idx="5"/>
          </p:cNvCxnSpPr>
          <p:nvPr/>
        </p:nvCxnSpPr>
        <p:spPr>
          <a:xfrm flipH="1" flipV="1">
            <a:off x="3480797" y="3165965"/>
            <a:ext cx="438889" cy="74310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1 34"/>
          <p:cNvCxnSpPr>
            <a:stCxn id="31" idx="0"/>
            <a:endCxn id="49" idx="4"/>
          </p:cNvCxnSpPr>
          <p:nvPr/>
        </p:nvCxnSpPr>
        <p:spPr>
          <a:xfrm flipH="1" flipV="1">
            <a:off x="3615095" y="3169666"/>
            <a:ext cx="48052" cy="957450"/>
          </a:xfrm>
          <a:prstGeom prst="line">
            <a:avLst/>
          </a:prstGeom>
          <a:ln w="19050">
            <a:solidFill>
              <a:srgbClr val="0066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1 35"/>
          <p:cNvCxnSpPr>
            <a:stCxn id="49" idx="1"/>
          </p:cNvCxnSpPr>
          <p:nvPr/>
        </p:nvCxnSpPr>
        <p:spPr>
          <a:xfrm flipH="1" flipV="1">
            <a:off x="3438557" y="2793915"/>
            <a:ext cx="151079" cy="314288"/>
          </a:xfrm>
          <a:prstGeom prst="line">
            <a:avLst/>
          </a:prstGeom>
          <a:ln w="19050">
            <a:solidFill>
              <a:srgbClr val="0066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e 48"/>
          <p:cNvSpPr/>
          <p:nvPr/>
        </p:nvSpPr>
        <p:spPr>
          <a:xfrm>
            <a:off x="3579091" y="3097658"/>
            <a:ext cx="72008" cy="72008"/>
          </a:xfrm>
          <a:prstGeom prst="ellipse">
            <a:avLst/>
          </a:prstGeom>
          <a:solidFill>
            <a:srgbClr val="92D050"/>
          </a:solidFill>
          <a:ln w="127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7" name="Ovale 16"/>
          <p:cNvSpPr/>
          <p:nvPr/>
        </p:nvSpPr>
        <p:spPr>
          <a:xfrm>
            <a:off x="3419334" y="3104502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2" name="CasellaDiTesto 61"/>
          <p:cNvSpPr txBox="1"/>
          <p:nvPr/>
        </p:nvSpPr>
        <p:spPr>
          <a:xfrm>
            <a:off x="3091316" y="2951469"/>
            <a:ext cx="38745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</a:t>
            </a:r>
          </a:p>
        </p:txBody>
      </p:sp>
      <p:sp>
        <p:nvSpPr>
          <p:cNvPr id="63" name="CasellaDiTesto 62"/>
          <p:cNvSpPr txBox="1"/>
          <p:nvPr/>
        </p:nvSpPr>
        <p:spPr>
          <a:xfrm>
            <a:off x="3920775" y="3744666"/>
            <a:ext cx="40893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I2</a:t>
            </a:r>
          </a:p>
        </p:txBody>
      </p:sp>
      <p:sp>
        <p:nvSpPr>
          <p:cNvPr id="64" name="CasellaDiTesto 63"/>
          <p:cNvSpPr txBox="1"/>
          <p:nvPr/>
        </p:nvSpPr>
        <p:spPr>
          <a:xfrm>
            <a:off x="3475865" y="4199124"/>
            <a:ext cx="49648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66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II8</a:t>
            </a:r>
          </a:p>
        </p:txBody>
      </p:sp>
      <p:sp>
        <p:nvSpPr>
          <p:cNvPr id="65" name="CasellaDiTesto 64"/>
          <p:cNvSpPr txBox="1"/>
          <p:nvPr/>
        </p:nvSpPr>
        <p:spPr>
          <a:xfrm>
            <a:off x="3518988" y="2829919"/>
            <a:ext cx="4762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66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II6</a:t>
            </a:r>
          </a:p>
        </p:txBody>
      </p:sp>
      <p:sp>
        <p:nvSpPr>
          <p:cNvPr id="67" name="CasellaDiTesto 66"/>
          <p:cNvSpPr txBox="1"/>
          <p:nvPr/>
        </p:nvSpPr>
        <p:spPr>
          <a:xfrm>
            <a:off x="2979008" y="2491604"/>
            <a:ext cx="77694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66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II5</a:t>
            </a:r>
          </a:p>
        </p:txBody>
      </p:sp>
      <p:sp>
        <p:nvSpPr>
          <p:cNvPr id="68" name="CasellaDiTesto 67"/>
          <p:cNvSpPr txBox="1"/>
          <p:nvPr/>
        </p:nvSpPr>
        <p:spPr>
          <a:xfrm>
            <a:off x="4490470" y="3972594"/>
            <a:ext cx="77694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II3</a:t>
            </a:r>
          </a:p>
        </p:txBody>
      </p:sp>
      <p:sp>
        <p:nvSpPr>
          <p:cNvPr id="69" name="CasellaDiTesto 68"/>
          <p:cNvSpPr txBox="1"/>
          <p:nvPr/>
        </p:nvSpPr>
        <p:spPr>
          <a:xfrm>
            <a:off x="4680174" y="3125787"/>
            <a:ext cx="44228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I2</a:t>
            </a:r>
          </a:p>
        </p:txBody>
      </p:sp>
      <p:sp>
        <p:nvSpPr>
          <p:cNvPr id="70" name="CasellaDiTesto 69"/>
          <p:cNvSpPr txBox="1"/>
          <p:nvPr/>
        </p:nvSpPr>
        <p:spPr>
          <a:xfrm>
            <a:off x="8483259" y="1050938"/>
            <a:ext cx="39112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</a:t>
            </a:r>
          </a:p>
        </p:txBody>
      </p:sp>
      <p:sp>
        <p:nvSpPr>
          <p:cNvPr id="71" name="CasellaDiTesto 70"/>
          <p:cNvSpPr txBox="1"/>
          <p:nvPr/>
        </p:nvSpPr>
        <p:spPr>
          <a:xfrm>
            <a:off x="8437552" y="3383183"/>
            <a:ext cx="52439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II1</a:t>
            </a:r>
          </a:p>
        </p:txBody>
      </p:sp>
      <p:sp>
        <p:nvSpPr>
          <p:cNvPr id="41" name="Rettangolo 40"/>
          <p:cNvSpPr/>
          <p:nvPr/>
        </p:nvSpPr>
        <p:spPr>
          <a:xfrm>
            <a:off x="5072214" y="4116976"/>
            <a:ext cx="3389520" cy="1452120"/>
          </a:xfrm>
          <a:prstGeom prst="rect">
            <a:avLst/>
          </a:prstGeom>
          <a:noFill/>
          <a:ln w="28575">
            <a:solidFill>
              <a:srgbClr val="FE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40" name="Ovale 39"/>
          <p:cNvSpPr/>
          <p:nvPr/>
        </p:nvSpPr>
        <p:spPr>
          <a:xfrm>
            <a:off x="5057800" y="4086190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cxnSp>
        <p:nvCxnSpPr>
          <p:cNvPr id="51" name="Connettore 1 50"/>
          <p:cNvCxnSpPr>
            <a:stCxn id="55" idx="0"/>
            <a:endCxn id="17" idx="4"/>
          </p:cNvCxnSpPr>
          <p:nvPr/>
        </p:nvCxnSpPr>
        <p:spPr>
          <a:xfrm flipH="1" flipV="1">
            <a:off x="3455338" y="3176510"/>
            <a:ext cx="145737" cy="721345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>
            <a:stCxn id="63" idx="1"/>
          </p:cNvCxnSpPr>
          <p:nvPr/>
        </p:nvCxnSpPr>
        <p:spPr>
          <a:xfrm flipH="1" flipV="1">
            <a:off x="3634813" y="3129813"/>
            <a:ext cx="285962" cy="76874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e 38"/>
          <p:cNvSpPr/>
          <p:nvPr/>
        </p:nvSpPr>
        <p:spPr>
          <a:xfrm>
            <a:off x="3624541" y="3097594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55" name="Ovale 54"/>
          <p:cNvSpPr/>
          <p:nvPr/>
        </p:nvSpPr>
        <p:spPr>
          <a:xfrm>
            <a:off x="3565071" y="3897855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56" name="CasellaDiTesto 55"/>
          <p:cNvSpPr txBox="1"/>
          <p:nvPr/>
        </p:nvSpPr>
        <p:spPr>
          <a:xfrm>
            <a:off x="3036469" y="3817372"/>
            <a:ext cx="47592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II3</a:t>
            </a:r>
          </a:p>
        </p:txBody>
      </p:sp>
      <p:sp>
        <p:nvSpPr>
          <p:cNvPr id="57" name="CasellaDiTesto 56"/>
          <p:cNvSpPr txBox="1"/>
          <p:nvPr/>
        </p:nvSpPr>
        <p:spPr>
          <a:xfrm>
            <a:off x="3819545" y="3000052"/>
            <a:ext cx="45392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II4</a:t>
            </a:r>
          </a:p>
        </p:txBody>
      </p:sp>
      <p:cxnSp>
        <p:nvCxnSpPr>
          <p:cNvPr id="59" name="Connettore 1 58"/>
          <p:cNvCxnSpPr/>
          <p:nvPr/>
        </p:nvCxnSpPr>
        <p:spPr>
          <a:xfrm flipV="1">
            <a:off x="5104508" y="4124382"/>
            <a:ext cx="3355924" cy="142825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e 29"/>
          <p:cNvSpPr/>
          <p:nvPr/>
        </p:nvSpPr>
        <p:spPr>
          <a:xfrm>
            <a:off x="5046067" y="5522519"/>
            <a:ext cx="78875" cy="58190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61" name="Ovale 60"/>
          <p:cNvSpPr/>
          <p:nvPr/>
        </p:nvSpPr>
        <p:spPr>
          <a:xfrm>
            <a:off x="8413510" y="4083662"/>
            <a:ext cx="74145" cy="61206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72" name="CasellaDiTesto 71"/>
          <p:cNvSpPr txBox="1"/>
          <p:nvPr/>
        </p:nvSpPr>
        <p:spPr>
          <a:xfrm>
            <a:off x="8437552" y="3933859"/>
            <a:ext cx="45392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II4</a:t>
            </a:r>
          </a:p>
        </p:txBody>
      </p:sp>
      <p:sp>
        <p:nvSpPr>
          <p:cNvPr id="32" name="Ovale 31"/>
          <p:cNvSpPr/>
          <p:nvPr/>
        </p:nvSpPr>
        <p:spPr>
          <a:xfrm>
            <a:off x="3396919" y="2767372"/>
            <a:ext cx="72008" cy="72008"/>
          </a:xfrm>
          <a:prstGeom prst="ellipse">
            <a:avLst/>
          </a:prstGeom>
          <a:solidFill>
            <a:srgbClr val="92D050"/>
          </a:solidFill>
          <a:ln w="127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6" name="Ovale 15"/>
          <p:cNvSpPr/>
          <p:nvPr/>
        </p:nvSpPr>
        <p:spPr>
          <a:xfrm>
            <a:off x="3909141" y="3898528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82" name="CasellaDiTesto 81"/>
          <p:cNvSpPr txBox="1"/>
          <p:nvPr/>
        </p:nvSpPr>
        <p:spPr>
          <a:xfrm>
            <a:off x="1504741" y="5190536"/>
            <a:ext cx="1791496" cy="3385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10 </a:t>
            </a:r>
            <a:r>
              <a:rPr lang="it-IT" sz="1600" b="1" i="1" dirty="0" err="1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p.ti</a:t>
            </a:r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di misura</a:t>
            </a:r>
          </a:p>
        </p:txBody>
      </p:sp>
      <p:sp>
        <p:nvSpPr>
          <p:cNvPr id="46" name="CasellaDiTesto 45"/>
          <p:cNvSpPr txBox="1"/>
          <p:nvPr/>
        </p:nvSpPr>
        <p:spPr>
          <a:xfrm>
            <a:off x="2804851" y="2950613"/>
            <a:ext cx="473159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II1,</a:t>
            </a:r>
          </a:p>
        </p:txBody>
      </p:sp>
      <p:sp>
        <p:nvSpPr>
          <p:cNvPr id="48" name="CasellaDiTesto 47"/>
          <p:cNvSpPr txBox="1"/>
          <p:nvPr/>
        </p:nvSpPr>
        <p:spPr>
          <a:xfrm>
            <a:off x="4097305" y="3744666"/>
            <a:ext cx="505642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,II2</a:t>
            </a:r>
          </a:p>
        </p:txBody>
      </p:sp>
      <p:sp>
        <p:nvSpPr>
          <p:cNvPr id="76" name="CasellaDiTesto 75"/>
          <p:cNvSpPr txBox="1"/>
          <p:nvPr/>
        </p:nvSpPr>
        <p:spPr>
          <a:xfrm>
            <a:off x="4656023" y="5453553"/>
            <a:ext cx="45392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II2</a:t>
            </a:r>
          </a:p>
        </p:txBody>
      </p:sp>
      <p:sp>
        <p:nvSpPr>
          <p:cNvPr id="77" name="CasellaDiTesto 76"/>
          <p:cNvSpPr txBox="1"/>
          <p:nvPr/>
        </p:nvSpPr>
        <p:spPr>
          <a:xfrm>
            <a:off x="3762240" y="2825978"/>
            <a:ext cx="49379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>
                <a:solidFill>
                  <a:srgbClr val="00660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,II7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br>
              <a:rPr lang="it-IT" dirty="0" smtClean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58" name="Rettangolo 57"/>
          <p:cNvSpPr/>
          <p:nvPr/>
        </p:nvSpPr>
        <p:spPr>
          <a:xfrm>
            <a:off x="5386340" y="629939"/>
            <a:ext cx="3650156" cy="42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ES002: soccorso sanitario: P.O. Melfi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0" name="Immagine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90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00" y="3505572"/>
            <a:ext cx="9073571" cy="2447318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00" y="1109126"/>
            <a:ext cx="4565528" cy="2324437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508103" y="1586106"/>
            <a:ext cx="2600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>
                <a:solidFill>
                  <a:srgbClr val="22A722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✔ PIANTE</a:t>
            </a:r>
            <a:r>
              <a:rPr lang="it-IT" sz="1600" b="1" i="1" dirty="0">
                <a:solidFill>
                  <a:srgbClr val="22A72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508104" y="1972059"/>
            <a:ext cx="259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>
                <a:solidFill>
                  <a:srgbClr val="FE0003"/>
                </a:solidFill>
                <a:latin typeface="Segoe UI Symbol" panose="020B0502040204020203" pitchFamily="34" charset="0"/>
                <a:ea typeface="Segoe UI Symbol" panose="020B0502040204020203" pitchFamily="34" charset="0"/>
                <a:cs typeface="Segoe UI" panose="020B0502040204020203" pitchFamily="34" charset="0"/>
              </a:rPr>
              <a:t>✖ ALTEZZE D’INTERPIANO</a:t>
            </a:r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br>
              <a:rPr lang="it-IT" dirty="0" smtClean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5519191" y="1085353"/>
            <a:ext cx="3449331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ES003: Intervento operativo : VV.F.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3" name="Immagin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3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25" y="1455412"/>
            <a:ext cx="4752528" cy="3529886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063" y="1063058"/>
            <a:ext cx="3960000" cy="2710838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2115" y="3871675"/>
            <a:ext cx="3599695" cy="1801867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1259632" y="3085014"/>
            <a:ext cx="9506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Uffici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224411" y="3505572"/>
            <a:ext cx="1533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Autorimessa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2545890" y="2035795"/>
            <a:ext cx="1533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Castello di Manovra</a:t>
            </a:r>
          </a:p>
        </p:txBody>
      </p:sp>
      <p:cxnSp>
        <p:nvCxnSpPr>
          <p:cNvPr id="15" name="Connettore 1 14"/>
          <p:cNvCxnSpPr/>
          <p:nvPr/>
        </p:nvCxnSpPr>
        <p:spPr>
          <a:xfrm flipV="1">
            <a:off x="2699792" y="2266627"/>
            <a:ext cx="216024" cy="1404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6372200" y="1407476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Autorimessa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4698056" y="1399087"/>
            <a:ext cx="1533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rgbClr val="FF006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IMPALCATO PRIMO PIANO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4849063" y="3750491"/>
            <a:ext cx="37705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solidFill>
                  <a:srgbClr val="FF006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IMPALCATO SECONDO PIANO (COPERTURA)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1575256" y="2035795"/>
            <a:ext cx="9506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Locali tecnici</a:t>
            </a:r>
          </a:p>
        </p:txBody>
      </p:sp>
      <p:sp>
        <p:nvSpPr>
          <p:cNvPr id="28" name="Figura a mano libera 27"/>
          <p:cNvSpPr/>
          <p:nvPr/>
        </p:nvSpPr>
        <p:spPr>
          <a:xfrm>
            <a:off x="5604051" y="4029729"/>
            <a:ext cx="2862730" cy="1601694"/>
          </a:xfrm>
          <a:custGeom>
            <a:avLst/>
            <a:gdLst>
              <a:gd name="connsiteX0" fmla="*/ 0 w 2862730"/>
              <a:gd name="connsiteY0" fmla="*/ 215153 h 1601694"/>
              <a:gd name="connsiteX1" fmla="*/ 1601695 w 2862730"/>
              <a:gd name="connsiteY1" fmla="*/ 221129 h 1601694"/>
              <a:gd name="connsiteX2" fmla="*/ 1601695 w 2862730"/>
              <a:gd name="connsiteY2" fmla="*/ 5976 h 1601694"/>
              <a:gd name="connsiteX3" fmla="*/ 1906495 w 2862730"/>
              <a:gd name="connsiteY3" fmla="*/ 0 h 1601694"/>
              <a:gd name="connsiteX4" fmla="*/ 1912471 w 2862730"/>
              <a:gd name="connsiteY4" fmla="*/ 221129 h 1601694"/>
              <a:gd name="connsiteX5" fmla="*/ 2862730 w 2862730"/>
              <a:gd name="connsiteY5" fmla="*/ 221129 h 1601694"/>
              <a:gd name="connsiteX6" fmla="*/ 2856753 w 2862730"/>
              <a:gd name="connsiteY6" fmla="*/ 1601694 h 1601694"/>
              <a:gd name="connsiteX7" fmla="*/ 2611718 w 2862730"/>
              <a:gd name="connsiteY7" fmla="*/ 1595717 h 1601694"/>
              <a:gd name="connsiteX8" fmla="*/ 2611718 w 2862730"/>
              <a:gd name="connsiteY8" fmla="*/ 1440329 h 1601694"/>
              <a:gd name="connsiteX9" fmla="*/ 0 w 2862730"/>
              <a:gd name="connsiteY9" fmla="*/ 1440329 h 1601694"/>
              <a:gd name="connsiteX10" fmla="*/ 0 w 2862730"/>
              <a:gd name="connsiteY10" fmla="*/ 215153 h 160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2730" h="1601694">
                <a:moveTo>
                  <a:pt x="0" y="215153"/>
                </a:moveTo>
                <a:lnTo>
                  <a:pt x="1601695" y="221129"/>
                </a:lnTo>
                <a:lnTo>
                  <a:pt x="1601695" y="5976"/>
                </a:lnTo>
                <a:lnTo>
                  <a:pt x="1906495" y="0"/>
                </a:lnTo>
                <a:lnTo>
                  <a:pt x="1912471" y="221129"/>
                </a:lnTo>
                <a:lnTo>
                  <a:pt x="2862730" y="221129"/>
                </a:lnTo>
                <a:cubicBezTo>
                  <a:pt x="2860738" y="681317"/>
                  <a:pt x="2858745" y="1141506"/>
                  <a:pt x="2856753" y="1601694"/>
                </a:cubicBezTo>
                <a:lnTo>
                  <a:pt x="2611718" y="1595717"/>
                </a:lnTo>
                <a:lnTo>
                  <a:pt x="2611718" y="1440329"/>
                </a:lnTo>
                <a:lnTo>
                  <a:pt x="0" y="1440329"/>
                </a:lnTo>
                <a:lnTo>
                  <a:pt x="0" y="215153"/>
                </a:lnTo>
                <a:close/>
              </a:path>
            </a:pathLst>
          </a:custGeom>
          <a:noFill/>
          <a:ln>
            <a:solidFill>
              <a:srgbClr val="FE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Figura a mano libera 28"/>
          <p:cNvSpPr/>
          <p:nvPr/>
        </p:nvSpPr>
        <p:spPr>
          <a:xfrm>
            <a:off x="5593976" y="2023325"/>
            <a:ext cx="2862730" cy="1601694"/>
          </a:xfrm>
          <a:custGeom>
            <a:avLst/>
            <a:gdLst>
              <a:gd name="connsiteX0" fmla="*/ 0 w 2862730"/>
              <a:gd name="connsiteY0" fmla="*/ 215153 h 1601694"/>
              <a:gd name="connsiteX1" fmla="*/ 1601695 w 2862730"/>
              <a:gd name="connsiteY1" fmla="*/ 221129 h 1601694"/>
              <a:gd name="connsiteX2" fmla="*/ 1601695 w 2862730"/>
              <a:gd name="connsiteY2" fmla="*/ 5976 h 1601694"/>
              <a:gd name="connsiteX3" fmla="*/ 1906495 w 2862730"/>
              <a:gd name="connsiteY3" fmla="*/ 0 h 1601694"/>
              <a:gd name="connsiteX4" fmla="*/ 1912471 w 2862730"/>
              <a:gd name="connsiteY4" fmla="*/ 221129 h 1601694"/>
              <a:gd name="connsiteX5" fmla="*/ 2862730 w 2862730"/>
              <a:gd name="connsiteY5" fmla="*/ 221129 h 1601694"/>
              <a:gd name="connsiteX6" fmla="*/ 2856753 w 2862730"/>
              <a:gd name="connsiteY6" fmla="*/ 1601694 h 1601694"/>
              <a:gd name="connsiteX7" fmla="*/ 2611718 w 2862730"/>
              <a:gd name="connsiteY7" fmla="*/ 1595717 h 1601694"/>
              <a:gd name="connsiteX8" fmla="*/ 2611718 w 2862730"/>
              <a:gd name="connsiteY8" fmla="*/ 1440329 h 1601694"/>
              <a:gd name="connsiteX9" fmla="*/ 0 w 2862730"/>
              <a:gd name="connsiteY9" fmla="*/ 1440329 h 1601694"/>
              <a:gd name="connsiteX10" fmla="*/ 0 w 2862730"/>
              <a:gd name="connsiteY10" fmla="*/ 215153 h 160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62730" h="1601694">
                <a:moveTo>
                  <a:pt x="0" y="215153"/>
                </a:moveTo>
                <a:lnTo>
                  <a:pt x="1601695" y="221129"/>
                </a:lnTo>
                <a:lnTo>
                  <a:pt x="1601695" y="5976"/>
                </a:lnTo>
                <a:lnTo>
                  <a:pt x="1906495" y="0"/>
                </a:lnTo>
                <a:lnTo>
                  <a:pt x="1912471" y="221129"/>
                </a:lnTo>
                <a:lnTo>
                  <a:pt x="2862730" y="221129"/>
                </a:lnTo>
                <a:cubicBezTo>
                  <a:pt x="2860738" y="681317"/>
                  <a:pt x="2858745" y="1141506"/>
                  <a:pt x="2856753" y="1601694"/>
                </a:cubicBezTo>
                <a:lnTo>
                  <a:pt x="2611718" y="1595717"/>
                </a:lnTo>
                <a:lnTo>
                  <a:pt x="2611718" y="1440329"/>
                </a:lnTo>
                <a:lnTo>
                  <a:pt x="0" y="1440329"/>
                </a:lnTo>
                <a:lnTo>
                  <a:pt x="0" y="215153"/>
                </a:lnTo>
                <a:close/>
              </a:path>
            </a:pathLst>
          </a:custGeom>
          <a:noFill/>
          <a:ln w="28575">
            <a:solidFill>
              <a:srgbClr val="FE00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Connettore 1 33"/>
          <p:cNvCxnSpPr/>
          <p:nvPr/>
        </p:nvCxnSpPr>
        <p:spPr>
          <a:xfrm flipH="1" flipV="1">
            <a:off x="1581332" y="2361750"/>
            <a:ext cx="803570" cy="207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e 45"/>
          <p:cNvSpPr/>
          <p:nvPr/>
        </p:nvSpPr>
        <p:spPr>
          <a:xfrm>
            <a:off x="5557972" y="3433564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e 46"/>
          <p:cNvSpPr/>
          <p:nvPr/>
        </p:nvSpPr>
        <p:spPr>
          <a:xfrm>
            <a:off x="8420702" y="2230623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e 47"/>
          <p:cNvSpPr/>
          <p:nvPr/>
        </p:nvSpPr>
        <p:spPr>
          <a:xfrm>
            <a:off x="5568047" y="5423827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e 48"/>
          <p:cNvSpPr/>
          <p:nvPr/>
        </p:nvSpPr>
        <p:spPr>
          <a:xfrm>
            <a:off x="8430777" y="4215650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e 49"/>
          <p:cNvSpPr/>
          <p:nvPr/>
        </p:nvSpPr>
        <p:spPr>
          <a:xfrm>
            <a:off x="1555287" y="2319552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e 50"/>
          <p:cNvSpPr/>
          <p:nvPr/>
        </p:nvSpPr>
        <p:spPr>
          <a:xfrm>
            <a:off x="1763688" y="4369668"/>
            <a:ext cx="72008" cy="72008"/>
          </a:xfrm>
          <a:prstGeom prst="ellipse">
            <a:avLst/>
          </a:prstGeom>
          <a:solidFill>
            <a:srgbClr val="00206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3" name="Connettore 1 52"/>
          <p:cNvCxnSpPr>
            <a:stCxn id="46" idx="7"/>
          </p:cNvCxnSpPr>
          <p:nvPr/>
        </p:nvCxnSpPr>
        <p:spPr>
          <a:xfrm flipV="1">
            <a:off x="5619435" y="2293345"/>
            <a:ext cx="2801267" cy="115076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1 55"/>
          <p:cNvCxnSpPr>
            <a:stCxn id="50" idx="4"/>
            <a:endCxn id="51" idx="0"/>
          </p:cNvCxnSpPr>
          <p:nvPr/>
        </p:nvCxnSpPr>
        <p:spPr>
          <a:xfrm>
            <a:off x="1591291" y="2391560"/>
            <a:ext cx="208401" cy="197810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/>
          <p:nvPr/>
        </p:nvCxnSpPr>
        <p:spPr>
          <a:xfrm flipV="1">
            <a:off x="5629509" y="4279292"/>
            <a:ext cx="2801267" cy="1150764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/>
          <p:cNvSpPr txBox="1"/>
          <p:nvPr/>
        </p:nvSpPr>
        <p:spPr>
          <a:xfrm>
            <a:off x="1504741" y="5190536"/>
            <a:ext cx="1791496" cy="33855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 </a:t>
            </a:r>
            <a:r>
              <a:rPr lang="it-IT" sz="1600" b="1" i="1" dirty="0" err="1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p.ti</a:t>
            </a:r>
            <a:r>
              <a:rPr lang="it-IT" sz="1600" b="1" i="1" dirty="0">
                <a:solidFill>
                  <a:srgbClr val="FE0003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di misura</a:t>
            </a:r>
          </a:p>
        </p:txBody>
      </p:sp>
      <p:sp>
        <p:nvSpPr>
          <p:cNvPr id="62" name="CasellaDiTesto 61"/>
          <p:cNvSpPr txBox="1"/>
          <p:nvPr/>
        </p:nvSpPr>
        <p:spPr>
          <a:xfrm>
            <a:off x="870432" y="2133354"/>
            <a:ext cx="75686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I1, II1</a:t>
            </a:r>
          </a:p>
        </p:txBody>
      </p:sp>
      <p:sp>
        <p:nvSpPr>
          <p:cNvPr id="63" name="CasellaDiTesto 62"/>
          <p:cNvSpPr txBox="1"/>
          <p:nvPr/>
        </p:nvSpPr>
        <p:spPr>
          <a:xfrm>
            <a:off x="1818038" y="4233998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I2, II2</a:t>
            </a:r>
          </a:p>
        </p:txBody>
      </p:sp>
      <p:sp>
        <p:nvSpPr>
          <p:cNvPr id="64" name="CasellaDiTesto 63"/>
          <p:cNvSpPr txBox="1"/>
          <p:nvPr/>
        </p:nvSpPr>
        <p:spPr>
          <a:xfrm>
            <a:off x="5086566" y="5455140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II1</a:t>
            </a:r>
          </a:p>
        </p:txBody>
      </p:sp>
      <p:sp>
        <p:nvSpPr>
          <p:cNvPr id="65" name="CasellaDiTesto 64"/>
          <p:cNvSpPr txBox="1"/>
          <p:nvPr/>
        </p:nvSpPr>
        <p:spPr>
          <a:xfrm>
            <a:off x="5076491" y="3412667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I1</a:t>
            </a:r>
          </a:p>
        </p:txBody>
      </p:sp>
      <p:sp>
        <p:nvSpPr>
          <p:cNvPr id="66" name="CasellaDiTesto 65"/>
          <p:cNvSpPr txBox="1"/>
          <p:nvPr/>
        </p:nvSpPr>
        <p:spPr>
          <a:xfrm>
            <a:off x="8287546" y="1981206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I2</a:t>
            </a:r>
          </a:p>
        </p:txBody>
      </p:sp>
      <p:sp>
        <p:nvSpPr>
          <p:cNvPr id="67" name="CasellaDiTesto 66"/>
          <p:cNvSpPr txBox="1"/>
          <p:nvPr/>
        </p:nvSpPr>
        <p:spPr>
          <a:xfrm>
            <a:off x="8292316" y="4014152"/>
            <a:ext cx="77694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>
                <a:solidFill>
                  <a:srgbClr val="0070C0"/>
                </a:solidFill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II2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0270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Contesto Territoriale pilota: </a:t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Rionero in Vulture</a:t>
            </a:r>
            <a:br>
              <a:rPr lang="it-IT" dirty="0" smtClean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5386340" y="629939"/>
            <a:ext cx="36501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600" b="1" i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ES003: intervento operativo: VV.F.</a:t>
            </a:r>
            <a:endParaRPr lang="it-IT" sz="1600" b="1" i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8" name="Immagine 3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07914" y="49188"/>
            <a:ext cx="536494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78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4178675"/>
            <a:ext cx="1627773" cy="153632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5776" y="625252"/>
            <a:ext cx="6718374" cy="5035732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</a:t>
            </a:r>
            <a:r>
              <a:rPr lang="it-IT" dirty="0" smtClean="0"/>
              <a:t>percorso</a:t>
            </a:r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000" y="2890800"/>
            <a:ext cx="926672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51520" y="1201316"/>
            <a:ext cx="8352928" cy="3961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it-IT" sz="1900" b="1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Programmare gli interventi </a:t>
            </a:r>
            <a:r>
              <a:rPr lang="it-IT" sz="1900" b="1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per il miglioramento dell’operatività </a:t>
            </a:r>
            <a:r>
              <a:rPr lang="it-IT" sz="1900" b="1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del sistema di gestione delle emergenze ed effettuare il monitoraggio dell’efficacia degli interventi</a:t>
            </a:r>
          </a:p>
          <a:p>
            <a:pPr>
              <a:lnSpc>
                <a:spcPct val="107000"/>
              </a:lnSpc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 </a:t>
            </a:r>
            <a:endParaRPr lang="it-IT" sz="1600" dirty="0" smtClean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07000"/>
              </a:lnSpc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PROBLEMATICHE</a:t>
            </a:r>
            <a:r>
              <a:rPr lang="it-IT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  DA  AFFRONTARE</a:t>
            </a:r>
            <a:endParaRPr lang="it-IT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342896" indent="-342896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Analisi benefici-costi</a:t>
            </a:r>
          </a:p>
          <a:p>
            <a:pPr marL="342896" indent="-342896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Definizione dei benchmark regionali-nazionali</a:t>
            </a:r>
          </a:p>
          <a:p>
            <a:pPr marL="342896" indent="-342896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Integrazione multi-rischio</a:t>
            </a:r>
            <a:endParaRPr lang="it-IT" dirty="0">
              <a:solidFill>
                <a:srgbClr val="000000"/>
              </a:solidFill>
              <a:latin typeface="Segoe UI" panose="020B0502040204020203" pitchFamily="34" charset="0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marL="342896" indent="-342896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endParaRPr lang="it-IT" dirty="0">
              <a:solidFill>
                <a:srgbClr val="000000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>
              <a:lnSpc>
                <a:spcPct val="107000"/>
              </a:lnSpc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STRUMENTI </a:t>
            </a:r>
            <a:r>
              <a:rPr lang="it-IT" dirty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DA SVILUPPARE</a:t>
            </a:r>
            <a:endParaRPr lang="it-IT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342896" indent="-342896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Applicativo per simulare il miglioramento delle </a:t>
            </a:r>
            <a:r>
              <a:rPr lang="it-IT" i="1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performance</a:t>
            </a: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di un sistema di gestione delle emergenze a seguito dei possibili interventi.</a:t>
            </a:r>
          </a:p>
          <a:p>
            <a:pPr marL="342896" indent="-342896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it-IT" dirty="0" smtClean="0">
                <a:solidFill>
                  <a:srgbClr val="000000"/>
                </a:solidFill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Applicativo per il monitoraggio degli interventi realizzati.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75" y="140270"/>
            <a:ext cx="6036205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Programmazione e monitoraggio degli interventi</a:t>
            </a:r>
            <a:br>
              <a:rPr lang="it-IT" dirty="0" smtClean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68400"/>
            <a:ext cx="47552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21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075" y="140270"/>
            <a:ext cx="6036205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/>
            </a:r>
            <a:br>
              <a:rPr lang="it-IT" dirty="0" smtClean="0">
                <a:solidFill>
                  <a:schemeClr val="accent1"/>
                </a:solidFill>
              </a:rPr>
            </a:br>
            <a:r>
              <a:rPr lang="it-IT" dirty="0" smtClean="0">
                <a:solidFill>
                  <a:schemeClr val="accent1"/>
                </a:solidFill>
              </a:rPr>
              <a:t>Programmazione e monitoraggio degli interventi</a:t>
            </a:r>
            <a:br>
              <a:rPr lang="it-IT" dirty="0" smtClean="0">
                <a:solidFill>
                  <a:schemeClr val="accent1"/>
                </a:solidFill>
              </a:rPr>
            </a:br>
            <a:endParaRPr lang="it-IT" dirty="0">
              <a:solidFill>
                <a:schemeClr val="accent1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352" y="68400"/>
            <a:ext cx="475529" cy="493819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1" r="17990"/>
          <a:stretch/>
        </p:blipFill>
        <p:spPr>
          <a:xfrm>
            <a:off x="1835696" y="1269065"/>
            <a:ext cx="5472608" cy="4291544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8" name="Rettangolo 7"/>
          <p:cNvSpPr/>
          <p:nvPr/>
        </p:nvSpPr>
        <p:spPr>
          <a:xfrm>
            <a:off x="5148064" y="899733"/>
            <a:ext cx="2268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https://govrisv.cnr.it/</a:t>
            </a:r>
          </a:p>
        </p:txBody>
      </p:sp>
    </p:spTree>
    <p:extLst>
      <p:ext uri="{BB962C8B-B14F-4D97-AF65-F5344CB8AC3E}">
        <p14:creationId xmlns:p14="http://schemas.microsoft.com/office/powerpoint/2010/main" val="148852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Stato di avanzamento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1129308"/>
            <a:ext cx="8424936" cy="4248472"/>
          </a:xfrm>
        </p:spPr>
        <p:txBody>
          <a:bodyPr>
            <a:noAutofit/>
          </a:bodyPr>
          <a:lstStyle/>
          <a:p>
            <a:pPr marL="538158" indent="-360359">
              <a:spcAft>
                <a:spcPts val="600"/>
              </a:spcAft>
            </a:pPr>
            <a:r>
              <a:rPr lang="it-IT" sz="1900" dirty="0" smtClean="0"/>
              <a:t>È stato individuato il percorso che conduce al miglioramento del sistema di gestione delle emergenze e abbiamo iniziato a percorrerlo.</a:t>
            </a:r>
          </a:p>
          <a:p>
            <a:pPr marL="538158" indent="-360359">
              <a:spcAft>
                <a:spcPts val="600"/>
              </a:spcAft>
            </a:pPr>
            <a:r>
              <a:rPr lang="it-IT" sz="1900" dirty="0" smtClean="0"/>
              <a:t>È in corso l’individuazione dei Contesti Territoriali e dei principali elementi del sistema di gestione delle emergenze.</a:t>
            </a:r>
          </a:p>
          <a:p>
            <a:pPr marL="538158" indent="-360359">
              <a:spcAft>
                <a:spcPts val="600"/>
              </a:spcAft>
            </a:pPr>
            <a:r>
              <a:rPr lang="it-IT" sz="1900" dirty="0" smtClean="0"/>
              <a:t>È in corso la definizione di indicatori e indici per caratterizzare i Contesti Territoriali.</a:t>
            </a:r>
          </a:p>
          <a:p>
            <a:pPr marL="538158" indent="-360359">
              <a:spcAft>
                <a:spcPts val="600"/>
              </a:spcAft>
            </a:pPr>
            <a:r>
              <a:rPr lang="it-IT" sz="1900" dirty="0" smtClean="0"/>
              <a:t>Stiamo realizzando gli studi prototipali finalizzati alla valutazione dell’operatività strutturale del sistema di gestione delle emergenze.</a:t>
            </a:r>
          </a:p>
          <a:p>
            <a:pPr marL="538158" indent="-360359">
              <a:spcAft>
                <a:spcPts val="600"/>
              </a:spcAft>
            </a:pPr>
            <a:r>
              <a:rPr lang="it-IT" sz="1900" dirty="0" smtClean="0"/>
              <a:t>Stiamo avviando la realizzazione degli strumenti indirizzati alla programmazione e al monitoraggio degli interventi.</a:t>
            </a:r>
          </a:p>
          <a:p>
            <a:pPr marL="177799" indent="0" algn="ctr">
              <a:spcBef>
                <a:spcPts val="1800"/>
              </a:spcBef>
              <a:spcAft>
                <a:spcPts val="600"/>
              </a:spcAft>
              <a:buNone/>
            </a:pPr>
            <a:r>
              <a:rPr lang="it-IT" sz="2100" dirty="0" smtClean="0"/>
              <a:t>Appuntamento al prossimo workshop per il resto della storia. Grazie.</a:t>
            </a:r>
          </a:p>
          <a:p>
            <a:pPr marL="538158" indent="-360359"/>
            <a:endParaRPr lang="it-IT" sz="1900" dirty="0"/>
          </a:p>
        </p:txBody>
      </p:sp>
    </p:spTree>
    <p:extLst>
      <p:ext uri="{BB962C8B-B14F-4D97-AF65-F5344CB8AC3E}">
        <p14:creationId xmlns:p14="http://schemas.microsoft.com/office/powerpoint/2010/main" val="242482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0" y="352695"/>
            <a:ext cx="8316416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PON GOVERNANCE 2014-2020</a:t>
            </a:r>
            <a:b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it-IT" sz="2000" b="1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RISCHIO SISMICO, VULCANICO E IDROGEOLOGICO</a:t>
            </a:r>
            <a: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it-IT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endParaRPr lang="it-IT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251520" y="1057301"/>
            <a:ext cx="8640960" cy="4464496"/>
          </a:xfrm>
          <a:prstGeom prst="rect">
            <a:avLst/>
          </a:prstGeom>
        </p:spPr>
        <p:txBody>
          <a:bodyPr numCol="2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800" b="1" dirty="0"/>
              <a:t>DIPARTIMENTO DELLA PROTEZIONE CIVILE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Struttura responsabile dell’attuazione del Programma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Angelo Borrelli (responsabile), Lucia Palermo (supporto)</a:t>
            </a:r>
          </a:p>
          <a:p>
            <a:pPr marL="0" indent="0">
              <a:buNone/>
            </a:pPr>
            <a:r>
              <a:rPr lang="it-IT" sz="800" i="1" dirty="0"/>
              <a:t>Unità di coordinamento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Fabrizio Bramerini, Angelo Corazza, Biagio Costa, Italo Giulivo</a:t>
            </a:r>
            <a:r>
              <a:rPr lang="it-IT" sz="800"/>
              <a:t>, Agostino </a:t>
            </a:r>
            <a:r>
              <a:rPr lang="it-IT" sz="800" dirty="0" err="1"/>
              <a:t>Miozzo</a:t>
            </a:r>
            <a:r>
              <a:rPr lang="it-IT" sz="800" dirty="0"/>
              <a:t>, Francesca Romana Paneforte, Gianfranco Sorchetti</a:t>
            </a:r>
          </a:p>
          <a:p>
            <a:pPr marL="0" indent="0">
              <a:buNone/>
            </a:pPr>
            <a:r>
              <a:rPr lang="it-IT" sz="800" i="1" dirty="0"/>
              <a:t>Unità operativa rischi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Paola Bertuccioli, Sergio Castenetto, Stefano Ciolli, Andrea Duro, Emilio De Francesco, Marco </a:t>
            </a:r>
            <a:r>
              <a:rPr lang="it-IT" sz="800" dirty="0" err="1"/>
              <a:t>Falzacappa</a:t>
            </a:r>
            <a:r>
              <a:rPr lang="it-IT" sz="800" dirty="0"/>
              <a:t>, Antonio Gioia, Pietro Giordano, Antonella Gorini, Giuseppe Naso, Stefania Renzulli, Daniele Spina</a:t>
            </a:r>
          </a:p>
          <a:p>
            <a:pPr marL="0" indent="0">
              <a:buNone/>
            </a:pPr>
            <a:r>
              <a:rPr lang="it-IT" sz="800" i="1" dirty="0"/>
              <a:t>Unità di raccordo DPC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Sara Babusci, Pierluigi Cara, Gianluca </a:t>
            </a:r>
            <a:r>
              <a:rPr lang="it-IT" sz="800" dirty="0" err="1"/>
              <a:t>Garro</a:t>
            </a:r>
            <a:r>
              <a:rPr lang="it-IT" sz="800" dirty="0"/>
              <a:t>, Valter Germani, Biagio Prezioso, Sara </a:t>
            </a:r>
            <a:r>
              <a:rPr lang="it-IT" sz="800" dirty="0" err="1"/>
              <a:t>Petrinelli</a:t>
            </a:r>
            <a:r>
              <a:rPr lang="it-IT" sz="800" dirty="0"/>
              <a:t>, Marco Rossitto</a:t>
            </a:r>
          </a:p>
          <a:p>
            <a:pPr marL="0" indent="0">
              <a:buNone/>
            </a:pPr>
            <a:r>
              <a:rPr lang="it-IT" sz="800" i="1" dirty="0"/>
              <a:t>Unità amministrativa e finanziaria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Pietro Colicchio, Francesca De Sandro, Stefania Nardella, Ada Paolucci, Vincenzo Vigorita</a:t>
            </a:r>
          </a:p>
          <a:p>
            <a:pPr marL="0" indent="0">
              <a:buNone/>
            </a:pPr>
            <a:r>
              <a:rPr lang="it-IT" sz="800" i="1" dirty="0"/>
              <a:t> Hanno fatto parte della struttura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Gabriella Carunchio, Luciano Cavarra, Lavinia Di Meo, Francesca Giuliani, Natale Mazzei, Paolo Molinari, Anna Natili, Roberto Oreficini Rosi, Sisto Russo, Chiara Salustri Galli, Maurilio Silvestri</a:t>
            </a:r>
          </a:p>
          <a:p>
            <a:pPr marL="0" indent="0">
              <a:buNone/>
            </a:pPr>
            <a:r>
              <a:rPr lang="it-IT" sz="800" b="1" dirty="0"/>
              <a:t>REGIONI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Referenti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Campania: Mauro </a:t>
            </a:r>
            <a:r>
              <a:rPr lang="it-IT" sz="800" dirty="0" err="1"/>
              <a:t>Biafore</a:t>
            </a:r>
            <a:r>
              <a:rPr lang="it-IT" sz="800" dirty="0"/>
              <a:t> (coordinatore), Claudia Campobasso, Luigi Cristiano, Luigi Gentilella, Maurizio Giannattasio, Francesca Maggiò, Celestino Rampino; Puglia: Tiziana Bisantino, Marco Greco, Franco Intini, Pierluigi Loiacono, Giuseppe Pastore, Francesco Ronco, Giuseppe Tedeschi (coordinatore), Isabella Trulli; Calabria: Francesco Russo (coordinatore), Giuseppe Iiritano, Carlo Tansi, Luigi Giuseppe Zinno; Sicilia: Nicola Alleruzzo, Aldo Guadagnino, Antonio Torrisi.</a:t>
            </a:r>
          </a:p>
          <a:p>
            <a:pPr marL="0" indent="0">
              <a:buNone/>
            </a:pPr>
            <a:r>
              <a:rPr lang="it-IT" sz="800" b="1" dirty="0"/>
              <a:t>CNR-IGAG (operatore economico rischio sismico e vulcanico)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Massimiliano Moscatelli (referente)</a:t>
            </a:r>
          </a:p>
          <a:p>
            <a:pPr marL="0" indent="0">
              <a:buNone/>
            </a:pPr>
            <a:r>
              <a:rPr lang="it-IT" sz="800" i="1" dirty="0"/>
              <a:t>Struttura tecnica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Gianluca Carbone, Giuseppe Cosentino, Francesco Fazzio, Marco Modica, Federico Mori, Edoardo Peronace, Andrea Rampa, Francesco Stigliano (coordinatore operativo)</a:t>
            </a:r>
          </a:p>
          <a:p>
            <a:pPr marL="0" indent="0">
              <a:buNone/>
            </a:pPr>
            <a:r>
              <a:rPr lang="it-IT" sz="800" dirty="0"/>
              <a:t>Eleonora Cianci, Rosa Marina </a:t>
            </a:r>
            <a:r>
              <a:rPr lang="it-IT" sz="800" dirty="0" err="1"/>
              <a:t>Donolo</a:t>
            </a:r>
            <a:r>
              <a:rPr lang="it-IT" sz="800" dirty="0"/>
              <a:t>, Stefania </a:t>
            </a:r>
            <a:r>
              <a:rPr lang="it-IT" sz="800" dirty="0" err="1"/>
              <a:t>Fabozzi</a:t>
            </a:r>
            <a:r>
              <a:rPr lang="it-IT" sz="800" dirty="0"/>
              <a:t>, Gaetano Falcone, Angelo Gigliotti, Amerigo </a:t>
            </a:r>
            <a:r>
              <a:rPr lang="it-IT" sz="800" dirty="0" err="1"/>
              <a:t>Mendicelli</a:t>
            </a:r>
            <a:r>
              <a:rPr lang="it-IT" sz="800" dirty="0"/>
              <a:t>, Marco </a:t>
            </a:r>
            <a:r>
              <a:rPr lang="it-IT" sz="800" dirty="0" err="1"/>
              <a:t>Nocentini</a:t>
            </a:r>
            <a:r>
              <a:rPr lang="it-IT" sz="800" dirty="0"/>
              <a:t>, Giuseppe </a:t>
            </a:r>
            <a:r>
              <a:rPr lang="it-IT" sz="800" dirty="0" err="1"/>
              <a:t>Occhipinti</a:t>
            </a:r>
            <a:r>
              <a:rPr lang="it-IT" sz="800" dirty="0"/>
              <a:t>, Federica Polpetta, Attilio Porchia, Gino Romagnoli, Valentina Tomassoni, Vitantonio Vacca</a:t>
            </a:r>
          </a:p>
          <a:p>
            <a:pPr marL="0" indent="0">
              <a:buNone/>
            </a:pPr>
            <a:r>
              <a:rPr lang="it-IT" sz="800" i="1" dirty="0"/>
              <a:t>Struttura gestionale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Lucia Paciucci (coordinatrice gestionale), Francesco </a:t>
            </a:r>
            <a:r>
              <a:rPr lang="it-IT" sz="800" dirty="0" err="1"/>
              <a:t>Petracchini</a:t>
            </a:r>
            <a:r>
              <a:rPr lang="it-IT" sz="800" dirty="0"/>
              <a:t>, Laura Ragazzi</a:t>
            </a:r>
          </a:p>
          <a:p>
            <a:pPr marL="0" indent="0">
              <a:buNone/>
            </a:pPr>
            <a:r>
              <a:rPr lang="it-IT" sz="800" i="1" dirty="0" err="1"/>
              <a:t>Referee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Paolo </a:t>
            </a:r>
            <a:r>
              <a:rPr lang="it-IT" sz="800" dirty="0" err="1"/>
              <a:t>Boncio</a:t>
            </a:r>
            <a:r>
              <a:rPr lang="it-IT" sz="800" dirty="0"/>
              <a:t>, Paolo Clemente, Maria Ioannilli, Massimo Mazzanti, Roberto Santacroce, Carlo </a:t>
            </a:r>
            <a:r>
              <a:rPr lang="it-IT" sz="800" dirty="0" err="1"/>
              <a:t>Viggiani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 </a:t>
            </a:r>
            <a:endParaRPr lang="it-IT" sz="800" dirty="0"/>
          </a:p>
          <a:p>
            <a:pPr marL="0" indent="0">
              <a:buNone/>
            </a:pPr>
            <a:r>
              <a:rPr lang="it-IT" sz="800" b="1" dirty="0"/>
              <a:t>ATI FONDAZIONE CIMA (operatore economico rischio idrogeologico)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Luca Ferraris (referente)</a:t>
            </a:r>
          </a:p>
          <a:p>
            <a:pPr marL="0" indent="0">
              <a:buNone/>
            </a:pPr>
            <a:r>
              <a:rPr lang="it-IT" sz="800" i="1" dirty="0"/>
              <a:t>Struttura tecnica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Giovanna Capparelli, Davide Luciano De Luca, Piernicola </a:t>
            </a:r>
            <a:r>
              <a:rPr lang="it-IT" sz="800" dirty="0" err="1"/>
              <a:t>Lollino</a:t>
            </a:r>
            <a:r>
              <a:rPr lang="it-IT" sz="800" dirty="0"/>
              <a:t>, Marco Mancini, Giovanni Menduni, Olga Petrucci, Francesco Silvestro, Eva </a:t>
            </a:r>
            <a:r>
              <a:rPr lang="it-IT" sz="800" dirty="0" err="1"/>
              <a:t>Trasforini</a:t>
            </a:r>
            <a:r>
              <a:rPr lang="it-IT" sz="800" dirty="0"/>
              <a:t>, Pasquale Versace (coordinatore operativo)</a:t>
            </a:r>
          </a:p>
          <a:p>
            <a:pPr marL="0" indent="0">
              <a:buNone/>
            </a:pPr>
            <a:r>
              <a:rPr lang="it-IT" sz="800" dirty="0"/>
              <a:t>Massimiliano </a:t>
            </a:r>
            <a:r>
              <a:rPr lang="it-IT" sz="800" dirty="0" err="1"/>
              <a:t>Alvioli</a:t>
            </a:r>
            <a:r>
              <a:rPr lang="it-IT" sz="800" dirty="0"/>
              <a:t>, Daniela Biondi, Francesco Bucci, Francesco </a:t>
            </a:r>
            <a:r>
              <a:rPr lang="it-IT" sz="800" dirty="0" err="1"/>
              <a:t>Cruscomagno</a:t>
            </a:r>
            <a:r>
              <a:rPr lang="it-IT" sz="800" dirty="0"/>
              <a:t>, Michele del Vecchio, Marco Donnini, Federica Fiorucci, Luciano Galasso, Stefano  </a:t>
            </a:r>
            <a:r>
              <a:rPr lang="it-IT" sz="800" dirty="0" err="1"/>
              <a:t>Gariano</a:t>
            </a:r>
            <a:r>
              <a:rPr lang="it-IT" sz="800" dirty="0"/>
              <a:t>, Rocco Masi, Massimo Melillo, Maria Antonia Pedone, Luca Pisano, Enrico Ponte, Danilo Spina, Fabio Violante</a:t>
            </a:r>
          </a:p>
          <a:p>
            <a:pPr marL="0" indent="0">
              <a:buNone/>
            </a:pPr>
            <a:r>
              <a:rPr lang="it-IT" sz="800" dirty="0"/>
              <a:t> </a:t>
            </a:r>
          </a:p>
          <a:p>
            <a:pPr marL="0" indent="0">
              <a:buNone/>
            </a:pPr>
            <a:r>
              <a:rPr lang="it-IT" sz="800" b="1" dirty="0"/>
              <a:t>COMMISSIONE TECNICA INTERISTITUZIONALE</a:t>
            </a:r>
            <a:endParaRPr lang="it-IT" sz="800" dirty="0"/>
          </a:p>
          <a:p>
            <a:pPr marL="0" indent="0">
              <a:buNone/>
            </a:pPr>
            <a:r>
              <a:rPr lang="it-IT" sz="800" dirty="0"/>
              <a:t>Mauro Dolce (DPC, presidente)</a:t>
            </a:r>
          </a:p>
          <a:p>
            <a:pPr marL="0" indent="0">
              <a:buNone/>
            </a:pPr>
            <a:r>
              <a:rPr lang="it-IT" sz="800" dirty="0"/>
              <a:t>Laura Albani (ANCI), Salvo </a:t>
            </a:r>
            <a:r>
              <a:rPr lang="it-IT" sz="800" dirty="0" err="1"/>
              <a:t>Anzà</a:t>
            </a:r>
            <a:r>
              <a:rPr lang="it-IT" sz="800" dirty="0"/>
              <a:t> (Autorità di distretto idrografico della Sicilia), Walter Baricchi Consiglio nazionale degli architetti pianificatori paesaggisti e conservatori), Lorenzo Benedetto (Consiglio nazionale dei geologi), Michele Brigante (Consiglio nazionale degli ingegneri), Gennaro </a:t>
            </a:r>
            <a:r>
              <a:rPr lang="it-IT" sz="800" dirty="0" err="1"/>
              <a:t>Capasso</a:t>
            </a:r>
            <a:r>
              <a:rPr lang="it-IT" sz="800" dirty="0"/>
              <a:t> (Autorità di distretto idrografico dell’Appennino meridionale), Vincenzo Chieppa (Ministero delle infrastrutture e dei trasporti), Luigi D’Angelo (DPC), Lucia Di Lauro (Regione Puglia), Calogero Foti (Regione Siciliana), Luca Lo Bianco (UNCCM), Giuseppe Marchese (Ministero dell’ambiente e della tutela del territorio e del mare), Paolo Marsan (DPC), Mario Nicoletti (DPC), Mario Occhiuto (Conferenza unificata), Ezio </a:t>
            </a:r>
            <a:r>
              <a:rPr lang="it-IT" sz="800" dirty="0" err="1"/>
              <a:t>Piantedosi</a:t>
            </a:r>
            <a:r>
              <a:rPr lang="it-IT" sz="800" dirty="0"/>
              <a:t> Consiglio nazionale geometri e geometri laureati), Roberta Santaniello (Regione Campania), Luciano Sulli (Conferenza unificata), Carlo Tansi (Regione Calabria), Federica Tarducci (Agenzia per la coesione territoriale), Carmela Zarra (Struttura di missione contro il dissesto idrogeologico)</a:t>
            </a:r>
          </a:p>
          <a:p>
            <a:pPr marL="0" indent="0">
              <a:buNone/>
            </a:pPr>
            <a:r>
              <a:rPr lang="it-IT" sz="800" i="1" dirty="0"/>
              <a:t>Segreteria</a:t>
            </a:r>
            <a:endParaRPr lang="it-IT" sz="800" dirty="0"/>
          </a:p>
          <a:p>
            <a:pPr marL="0" indent="0">
              <a:buNone/>
            </a:pPr>
            <a:r>
              <a:rPr lang="it-IT" sz="800" dirty="0" err="1"/>
              <a:t>Elda</a:t>
            </a:r>
            <a:r>
              <a:rPr lang="it-IT" sz="800" dirty="0"/>
              <a:t> </a:t>
            </a:r>
            <a:r>
              <a:rPr lang="it-IT" sz="800" dirty="0" err="1"/>
              <a:t>Catà</a:t>
            </a:r>
            <a:r>
              <a:rPr lang="it-IT" sz="800" dirty="0"/>
              <a:t> (DPC), Carletto Ciardiello (DPC), Giuseppe Tiberti (DPC)</a:t>
            </a:r>
          </a:p>
          <a:p>
            <a:pPr marL="88900" indent="0">
              <a:buNone/>
            </a:pPr>
            <a:endParaRPr lang="it-IT" sz="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8900" indent="0">
              <a:buNone/>
            </a:pPr>
            <a:endParaRPr lang="it-IT" sz="8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8900" indent="0">
              <a:buNone/>
            </a:pPr>
            <a:endParaRPr lang="it-IT" sz="800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98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/>
          <p:cNvSpPr>
            <a:spLocks noGrp="1"/>
          </p:cNvSpPr>
          <p:nvPr>
            <p:ph idx="1"/>
          </p:nvPr>
        </p:nvSpPr>
        <p:spPr>
          <a:xfrm>
            <a:off x="467544" y="1129308"/>
            <a:ext cx="8136904" cy="25202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900" b="1" dirty="0"/>
              <a:t>Rafforzare la capacità istituzionale </a:t>
            </a:r>
            <a:r>
              <a:rPr lang="it-IT" sz="1900" dirty="0"/>
              <a:t>e rendere efficiente l’azione delle Regioni </a:t>
            </a:r>
            <a:r>
              <a:rPr lang="it-IT" sz="1900" b="1" dirty="0"/>
              <a:t>per la riduzione del rischio </a:t>
            </a:r>
            <a:r>
              <a:rPr lang="it-IT" sz="1900" b="1" dirty="0" smtClean="0"/>
              <a:t>sismico </a:t>
            </a:r>
            <a:r>
              <a:rPr lang="it-IT" sz="1900" b="1" dirty="0"/>
              <a:t>e vulcanico </a:t>
            </a:r>
            <a:r>
              <a:rPr lang="it-IT" sz="1900" b="1" dirty="0" smtClean="0"/>
              <a:t>ai </a:t>
            </a:r>
            <a:r>
              <a:rPr lang="it-IT" sz="1900" b="1" dirty="0"/>
              <a:t>fini di protezione civile</a:t>
            </a:r>
            <a:r>
              <a:rPr lang="it-IT" sz="1900" dirty="0"/>
              <a:t>.</a:t>
            </a:r>
          </a:p>
          <a:p>
            <a:pPr marL="0" lvl="1" indent="0">
              <a:buNone/>
            </a:pPr>
            <a:endParaRPr lang="it-IT" sz="1900" b="1" dirty="0"/>
          </a:p>
          <a:p>
            <a:pPr marL="0" lvl="1" indent="0">
              <a:buNone/>
            </a:pPr>
            <a:r>
              <a:rPr lang="it-IT" sz="1900" b="1" dirty="0" smtClean="0"/>
              <a:t>Obiettivo specifico</a:t>
            </a:r>
            <a:endParaRPr lang="it-IT" sz="1900" b="1" dirty="0"/>
          </a:p>
          <a:p>
            <a:pPr marL="0" lvl="1" indent="0">
              <a:buNone/>
            </a:pPr>
            <a:r>
              <a:rPr lang="it-IT" sz="1900" b="1" dirty="0" smtClean="0"/>
              <a:t>Garantire </a:t>
            </a:r>
            <a:r>
              <a:rPr lang="it-IT" sz="1900" b="1" dirty="0"/>
              <a:t>l’operatività </a:t>
            </a:r>
            <a:r>
              <a:rPr lang="it-IT" sz="1900" b="1" dirty="0" smtClean="0"/>
              <a:t>delle </a:t>
            </a:r>
            <a:r>
              <a:rPr lang="it-IT" sz="1900" b="1" dirty="0"/>
              <a:t>componenti </a:t>
            </a:r>
            <a:r>
              <a:rPr lang="it-IT" sz="1900" b="1" dirty="0" smtClean="0"/>
              <a:t>di </a:t>
            </a:r>
            <a:r>
              <a:rPr lang="it-IT" sz="1900" b="1" dirty="0"/>
              <a:t>un sistema </a:t>
            </a:r>
            <a:r>
              <a:rPr lang="it-IT" sz="1900" b="1" dirty="0" smtClean="0"/>
              <a:t>di gestione delle emergenze in </a:t>
            </a:r>
            <a:r>
              <a:rPr lang="it-IT" sz="1900" b="1" dirty="0"/>
              <a:t>un Contesto </a:t>
            </a:r>
            <a:r>
              <a:rPr lang="it-IT" sz="1900" b="1" dirty="0" smtClean="0"/>
              <a:t>Territoriale* a </a:t>
            </a:r>
            <a:r>
              <a:rPr lang="it-IT" sz="1900" b="1" dirty="0"/>
              <a:t>seguito di un evento </a:t>
            </a:r>
            <a:r>
              <a:rPr lang="it-IT" sz="1900" b="1" dirty="0" smtClean="0"/>
              <a:t>sismico/vulcanico.</a:t>
            </a:r>
            <a:endParaRPr lang="it-IT" sz="1900" dirty="0"/>
          </a:p>
        </p:txBody>
      </p:sp>
      <p:sp>
        <p:nvSpPr>
          <p:cNvPr id="3" name="Rettangolo 2"/>
          <p:cNvSpPr/>
          <p:nvPr/>
        </p:nvSpPr>
        <p:spPr>
          <a:xfrm>
            <a:off x="467544" y="4095179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it-IT" sz="1600" b="1" dirty="0" smtClean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* Contesto </a:t>
            </a:r>
            <a:r>
              <a:rPr lang="it-IT" sz="16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Territoriale (CT): </a:t>
            </a:r>
            <a:r>
              <a:rPr lang="it-IT" sz="1600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Entità geografica definita da un insieme di Comuni, in cui si possono svolgere le attività di pianificazione e gestione delle emergenze in modo aggregato e al cui interno vengono individuate le componenti del sistema di gestione delle emergenze.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Obiettivo</a:t>
            </a:r>
            <a:endParaRPr lang="it-IT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35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Requisiti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251520" y="1129309"/>
            <a:ext cx="8424936" cy="20882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900" b="1" dirty="0"/>
              <a:t>Realizzare un sistema di valutazione che, attraverso l’utilizzo di </a:t>
            </a:r>
            <a:r>
              <a:rPr lang="it-IT" sz="1900" b="1" dirty="0" smtClean="0"/>
              <a:t>indicatori e indici di </a:t>
            </a:r>
            <a:r>
              <a:rPr lang="it-IT" sz="1900" b="1" i="1" dirty="0" smtClean="0"/>
              <a:t>performance</a:t>
            </a:r>
            <a:r>
              <a:rPr lang="it-IT" sz="1900" b="1" dirty="0" smtClean="0"/>
              <a:t>, </a:t>
            </a:r>
            <a:r>
              <a:rPr lang="it-IT" sz="1900" b="1" dirty="0"/>
              <a:t>consenta:</a:t>
            </a:r>
          </a:p>
          <a:p>
            <a:pPr marL="538158" indent="-360359"/>
            <a:r>
              <a:rPr lang="it-IT" sz="1900" dirty="0"/>
              <a:t>Individuazione delle priorità di intervento nel singolo Contesto Territoriale</a:t>
            </a:r>
          </a:p>
          <a:p>
            <a:pPr marL="538158" indent="-360359"/>
            <a:r>
              <a:rPr lang="it-IT" sz="1900" dirty="0" smtClean="0"/>
              <a:t>Individuazione </a:t>
            </a:r>
            <a:r>
              <a:rPr lang="it-IT" sz="1900" dirty="0"/>
              <a:t>delle priorità di intervento fra </a:t>
            </a:r>
            <a:r>
              <a:rPr lang="it-IT" sz="1900" dirty="0" smtClean="0"/>
              <a:t>Contesti </a:t>
            </a:r>
            <a:r>
              <a:rPr lang="it-IT" sz="1900" dirty="0"/>
              <a:t>Territoriali</a:t>
            </a:r>
          </a:p>
          <a:p>
            <a:pPr marL="538158" indent="-360359"/>
            <a:r>
              <a:rPr lang="it-IT" sz="1900" dirty="0" smtClean="0"/>
              <a:t>Supporto </a:t>
            </a:r>
            <a:r>
              <a:rPr lang="it-IT" sz="1900" dirty="0"/>
              <a:t>alla programmazione degli </a:t>
            </a:r>
            <a:r>
              <a:rPr lang="it-IT" sz="1900" dirty="0" smtClean="0"/>
              <a:t>interventi</a:t>
            </a:r>
          </a:p>
          <a:p>
            <a:pPr marL="538158" indent="-360359"/>
            <a:r>
              <a:rPr lang="it-IT" sz="1900" dirty="0" smtClean="0"/>
              <a:t>Valutazione </a:t>
            </a:r>
            <a:r>
              <a:rPr lang="it-IT" sz="1900" dirty="0"/>
              <a:t>dei benefici </a:t>
            </a:r>
            <a:r>
              <a:rPr lang="it-IT" sz="1900" dirty="0" smtClean="0"/>
              <a:t>degli interventi (</a:t>
            </a:r>
            <a:r>
              <a:rPr lang="it-IT" sz="1900" dirty="0" err="1"/>
              <a:t>Rendis</a:t>
            </a:r>
            <a:r>
              <a:rPr lang="it-IT" sz="1900" dirty="0"/>
              <a:t>, </a:t>
            </a:r>
            <a:r>
              <a:rPr lang="it-IT" sz="1900" dirty="0" smtClean="0"/>
              <a:t>Sismabonus, Art</a:t>
            </a:r>
            <a:r>
              <a:rPr lang="it-IT" sz="1900" dirty="0"/>
              <a:t>. </a:t>
            </a:r>
            <a:r>
              <a:rPr lang="it-IT" sz="1900" dirty="0" smtClean="0"/>
              <a:t>11 L.77/2009, </a:t>
            </a:r>
            <a:r>
              <a:rPr lang="it-IT" sz="1900" dirty="0"/>
              <a:t>POR</a:t>
            </a:r>
            <a:r>
              <a:rPr lang="it-IT" sz="1900" dirty="0" smtClean="0"/>
              <a:t>, prodotti dei Centri di Competenza, …)</a:t>
            </a:r>
            <a:endParaRPr lang="it-IT" sz="1900" dirty="0"/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251520" y="4147467"/>
            <a:ext cx="8496944" cy="726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19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Gli strumenti realizzati dovranno essere modulari e </a:t>
            </a:r>
            <a:r>
              <a:rPr lang="it-IT" sz="19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integrabili, con livelli di </a:t>
            </a:r>
            <a:r>
              <a:rPr lang="it-IT" sz="19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approfondimento </a:t>
            </a:r>
            <a:r>
              <a:rPr lang="it-IT" sz="1900" b="1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 di complessità </a:t>
            </a:r>
            <a:r>
              <a:rPr lang="it-IT" sz="1900" b="1" dirty="0" smtClean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crescenti.</a:t>
            </a:r>
            <a:endParaRPr lang="it-IT" sz="1900" b="1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3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 smtClean="0">
                <a:solidFill>
                  <a:schemeClr val="accent1"/>
                </a:solidFill>
              </a:rPr>
              <a:t>Approccio metodologico</a:t>
            </a:r>
            <a:endParaRPr lang="it-IT" dirty="0">
              <a:solidFill>
                <a:schemeClr val="accent1"/>
              </a:solidFill>
            </a:endParaRPr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251520" y="1201316"/>
            <a:ext cx="8496945" cy="1319724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it-IT" sz="1900" dirty="0" smtClean="0"/>
              <a:t>Il </a:t>
            </a:r>
            <a:r>
              <a:rPr lang="it-IT" sz="1900" b="1" dirty="0" smtClean="0"/>
              <a:t>miglioramento della </a:t>
            </a:r>
            <a:r>
              <a:rPr lang="it-IT" sz="1900" b="1" i="1" dirty="0" smtClean="0"/>
              <a:t>performance</a:t>
            </a:r>
            <a:r>
              <a:rPr lang="it-IT" sz="1900" b="1" dirty="0" smtClean="0"/>
              <a:t> di un sistema per la gestione delle emergenze </a:t>
            </a:r>
            <a:r>
              <a:rPr lang="it-IT" sz="1900" dirty="0" smtClean="0"/>
              <a:t>può essere misurato attraverso specifici </a:t>
            </a:r>
            <a:r>
              <a:rPr lang="it-IT" sz="1900" b="1" dirty="0" smtClean="0"/>
              <a:t>indicatori/indici</a:t>
            </a:r>
            <a:r>
              <a:rPr lang="it-IT" sz="1900" dirty="0" smtClean="0"/>
              <a:t>, che consentono di </a:t>
            </a:r>
            <a:r>
              <a:rPr lang="it-IT" sz="1900" b="1" dirty="0" smtClean="0"/>
              <a:t>programmare, monitorare e valutare l’efficacia degli interventi sul territorio</a:t>
            </a:r>
            <a:r>
              <a:rPr lang="it-IT" sz="1900" dirty="0" smtClean="0"/>
              <a:t>.</a:t>
            </a:r>
            <a:endParaRPr lang="it-IT" sz="1900" dirty="0"/>
          </a:p>
        </p:txBody>
      </p:sp>
      <p:sp>
        <p:nvSpPr>
          <p:cNvPr id="5" name="Rettangolo 4"/>
          <p:cNvSpPr/>
          <p:nvPr/>
        </p:nvSpPr>
        <p:spPr>
          <a:xfrm>
            <a:off x="251520" y="2497460"/>
            <a:ext cx="849694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sz="1900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Quale percorso conduce al miglioramento del sistema?</a:t>
            </a:r>
            <a:endParaRPr lang="it-IT" sz="19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Segnaposto contenuto 2"/>
          <p:cNvSpPr txBox="1">
            <a:spLocks/>
          </p:cNvSpPr>
          <p:nvPr/>
        </p:nvSpPr>
        <p:spPr>
          <a:xfrm>
            <a:off x="251521" y="2957156"/>
            <a:ext cx="8496944" cy="2060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it-IT" sz="1900" b="1" dirty="0" smtClean="0"/>
              <a:t>Fotografo</a:t>
            </a:r>
            <a:r>
              <a:rPr lang="it-IT" sz="1900" dirty="0" smtClean="0"/>
              <a:t> lo stato iniziale del sistema, le sue </a:t>
            </a:r>
            <a:r>
              <a:rPr lang="it-IT" sz="1900" b="1" dirty="0" smtClean="0"/>
              <a:t>condizioni di esercizio</a:t>
            </a:r>
            <a:r>
              <a:rPr lang="it-IT" sz="19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it-IT" sz="1900" b="1" dirty="0" smtClean="0"/>
              <a:t>Valuto l’efficienza del sistema </a:t>
            </a:r>
            <a:r>
              <a:rPr lang="it-IT" sz="1900" dirty="0" smtClean="0"/>
              <a:t>in risposta a possibili </a:t>
            </a:r>
            <a:r>
              <a:rPr lang="it-IT" sz="1900" b="1" dirty="0" smtClean="0"/>
              <a:t>scenari perturbativi</a:t>
            </a:r>
            <a:r>
              <a:rPr lang="it-IT" sz="1900" dirty="0" smtClean="0"/>
              <a:t>.</a:t>
            </a:r>
          </a:p>
          <a:p>
            <a:pPr>
              <a:spcAft>
                <a:spcPts val="600"/>
              </a:spcAft>
            </a:pPr>
            <a:r>
              <a:rPr lang="it-IT" sz="1900" b="1" dirty="0" smtClean="0"/>
              <a:t>Fisso gli obiettivi di miglioramento </a:t>
            </a:r>
            <a:r>
              <a:rPr lang="it-IT" sz="1900" dirty="0" smtClean="0"/>
              <a:t>delle </a:t>
            </a:r>
            <a:r>
              <a:rPr lang="it-IT" sz="1900" i="1" dirty="0" smtClean="0"/>
              <a:t>performance</a:t>
            </a:r>
            <a:r>
              <a:rPr lang="it-IT" sz="1900" dirty="0" smtClean="0"/>
              <a:t> del sistema e </a:t>
            </a:r>
            <a:r>
              <a:rPr lang="it-IT" sz="1900" b="1" dirty="0" smtClean="0"/>
              <a:t>simulo l’efficacia degli interventi</a:t>
            </a:r>
            <a:r>
              <a:rPr lang="it-IT" sz="1900" dirty="0" smtClean="0"/>
              <a:t>, ottimizzando il rapporto benefici/costi.</a:t>
            </a:r>
          </a:p>
          <a:p>
            <a:pPr>
              <a:spcAft>
                <a:spcPts val="600"/>
              </a:spcAft>
            </a:pPr>
            <a:r>
              <a:rPr lang="it-IT" sz="1900" b="1" dirty="0" smtClean="0"/>
              <a:t>Monitoro lo stato di attuazione e valuto l’efficacia degli interventi</a:t>
            </a:r>
            <a:r>
              <a:rPr lang="it-IT" sz="1900" dirty="0" smtClean="0"/>
              <a:t>.</a:t>
            </a:r>
          </a:p>
          <a:p>
            <a:pPr>
              <a:spcAft>
                <a:spcPts val="600"/>
              </a:spcAft>
            </a:pPr>
            <a:endParaRPr lang="it-IT" sz="1900" dirty="0"/>
          </a:p>
        </p:txBody>
      </p:sp>
      <p:sp>
        <p:nvSpPr>
          <p:cNvPr id="8" name="Segnaposto contenuto 2"/>
          <p:cNvSpPr txBox="1">
            <a:spLocks/>
          </p:cNvSpPr>
          <p:nvPr/>
        </p:nvSpPr>
        <p:spPr>
          <a:xfrm>
            <a:off x="251520" y="5022408"/>
            <a:ext cx="8496945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it-IT" sz="2400" dirty="0" smtClean="0"/>
              <a:t>Questo è il percorso del </a:t>
            </a:r>
            <a:r>
              <a:rPr lang="it-IT" sz="2400" b="1" dirty="0" smtClean="0"/>
              <a:t>Progetto Standard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326852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768" y="841276"/>
            <a:ext cx="6382455" cy="4783945"/>
          </a:xfrm>
          <a:prstGeom prst="rect">
            <a:avLst/>
          </a:prstGeom>
        </p:spPr>
      </p:pic>
      <p:graphicFrame>
        <p:nvGraphicFramePr>
          <p:cNvPr id="10" name="Oggetto 9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43894" y="1327"/>
          <a:ext cx="893" cy="1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06" name="Diapositiva think-cell" r:id="rId5" imgW="216" imgH="216" progId="TCLayout.ActiveDocument.1">
                  <p:embed/>
                </p:oleObj>
              </mc:Choice>
              <mc:Fallback>
                <p:oleObj name="Diapositiva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3894" y="1327"/>
                        <a:ext cx="893" cy="1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percorso</a:t>
            </a:r>
          </a:p>
        </p:txBody>
      </p:sp>
      <p:sp>
        <p:nvSpPr>
          <p:cNvPr id="29" name="Segnaposto contenuto 2"/>
          <p:cNvSpPr>
            <a:spLocks noGrp="1"/>
          </p:cNvSpPr>
          <p:nvPr>
            <p:ph idx="1"/>
          </p:nvPr>
        </p:nvSpPr>
        <p:spPr>
          <a:xfrm>
            <a:off x="179512" y="1112316"/>
            <a:ext cx="4680520" cy="15091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chemeClr val="tx1"/>
                </a:solidFill>
              </a:rPr>
              <a:t>Raggiungere </a:t>
            </a:r>
            <a:r>
              <a:rPr lang="it-IT" sz="1800" b="1" dirty="0">
                <a:solidFill>
                  <a:schemeClr val="tx1"/>
                </a:solidFill>
              </a:rPr>
              <a:t>standard minimi </a:t>
            </a:r>
            <a:r>
              <a:rPr lang="it-IT" sz="1800" dirty="0">
                <a:solidFill>
                  <a:schemeClr val="tx1"/>
                </a:solidFill>
              </a:rPr>
              <a:t>su tutto il territorio, attraverso un </a:t>
            </a:r>
            <a:r>
              <a:rPr lang="it-IT" sz="1800" b="1" dirty="0">
                <a:solidFill>
                  <a:schemeClr val="tx1"/>
                </a:solidFill>
              </a:rPr>
              <a:t>percorso</a:t>
            </a:r>
            <a:r>
              <a:rPr lang="it-IT" sz="1800" dirty="0">
                <a:solidFill>
                  <a:schemeClr val="tx1"/>
                </a:solidFill>
              </a:rPr>
              <a:t> di programmazione degli interventi per </a:t>
            </a:r>
            <a:r>
              <a:rPr lang="it-IT" sz="1800" b="1" dirty="0">
                <a:solidFill>
                  <a:schemeClr val="tx1"/>
                </a:solidFill>
              </a:rPr>
              <a:t>la riduzione dei rischi ai fini di protezione civile </a:t>
            </a:r>
            <a:r>
              <a:rPr lang="it-IT" sz="1800" dirty="0">
                <a:solidFill>
                  <a:schemeClr val="tx1"/>
                </a:solidFill>
              </a:rPr>
              <a:t>e di </a:t>
            </a:r>
            <a:r>
              <a:rPr lang="it-IT" sz="1800" b="1" dirty="0">
                <a:solidFill>
                  <a:schemeClr val="tx1"/>
                </a:solidFill>
              </a:rPr>
              <a:t>resilienza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solidFill>
                  <a:schemeClr val="tx1"/>
                </a:solidFill>
              </a:rPr>
              <a:t>socio-economica</a:t>
            </a:r>
            <a:r>
              <a:rPr lang="it-IT" sz="1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0" name="Rettangolo 29"/>
          <p:cNvSpPr/>
          <p:nvPr/>
        </p:nvSpPr>
        <p:spPr>
          <a:xfrm>
            <a:off x="202058" y="2920457"/>
            <a:ext cx="25137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i="1" dirty="0">
                <a:latin typeface="Segoe UI" panose="020B0502040204020203" pitchFamily="34" charset="0"/>
                <a:cs typeface="Segoe UI" panose="020B0502040204020203" pitchFamily="34" charset="0"/>
              </a:rPr>
              <a:t>Documento sugli STANDARD MINIMI approvato dal Dipartimento della protezione civile e condiviso dall’Agenzia per la coesione territoriale (dicembre 2015).</a:t>
            </a:r>
          </a:p>
        </p:txBody>
      </p:sp>
      <p:sp>
        <p:nvSpPr>
          <p:cNvPr id="31" name="Rettangolo 30"/>
          <p:cNvSpPr/>
          <p:nvPr/>
        </p:nvSpPr>
        <p:spPr>
          <a:xfrm>
            <a:off x="5580112" y="4585692"/>
            <a:ext cx="3271025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it-IT" dirty="0">
                <a:latin typeface="Segoe UI" panose="020B0502040204020203" pitchFamily="34" charset="0"/>
                <a:cs typeface="Segoe UI" panose="020B0502040204020203" pitchFamily="34" charset="0"/>
              </a:rPr>
              <a:t>Questo percorso costituisce il</a:t>
            </a:r>
          </a:p>
          <a:p>
            <a:pPr algn="r"/>
            <a:r>
              <a:rPr lang="it-IT" sz="28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Progetto standard</a:t>
            </a: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7"/>
          <a:srcRect l="19987" r="60028"/>
          <a:stretch/>
        </p:blipFill>
        <p:spPr>
          <a:xfrm>
            <a:off x="3722980" y="3001516"/>
            <a:ext cx="871200" cy="827498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7"/>
          <a:srcRect l="59551" r="20707"/>
          <a:stretch/>
        </p:blipFill>
        <p:spPr>
          <a:xfrm>
            <a:off x="5446800" y="1777380"/>
            <a:ext cx="878400" cy="844608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7"/>
          <a:srcRect l="79474" r="1106"/>
          <a:stretch/>
        </p:blipFill>
        <p:spPr>
          <a:xfrm>
            <a:off x="6325200" y="1148400"/>
            <a:ext cx="874800" cy="855071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4582800" y="2484004"/>
            <a:ext cx="867600" cy="73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7"/>
          <a:srcRect l="39809" r="40369" b="2294"/>
          <a:stretch/>
        </p:blipFill>
        <p:spPr>
          <a:xfrm>
            <a:off x="4582800" y="2425452"/>
            <a:ext cx="867600" cy="811790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771438" y="3701563"/>
            <a:ext cx="951542" cy="743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7"/>
          <a:srcRect r="79839"/>
          <a:stretch/>
        </p:blipFill>
        <p:spPr>
          <a:xfrm>
            <a:off x="2827114" y="3651360"/>
            <a:ext cx="895866" cy="843525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7"/>
          <a:srcRect l="39809" r="40369" b="2294"/>
          <a:stretch/>
        </p:blipFill>
        <p:spPr>
          <a:xfrm>
            <a:off x="2841246" y="3651360"/>
            <a:ext cx="881733" cy="82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31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649588"/>
            <a:ext cx="7730398" cy="1920406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xmlns="" id="{218D6A14-A0FF-3349-8A8D-CFEBCC911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0091" y="145108"/>
            <a:ext cx="6821924" cy="1104636"/>
          </a:xfrm>
        </p:spPr>
        <p:txBody>
          <a:bodyPr>
            <a:noAutofit/>
          </a:bodyPr>
          <a:lstStyle/>
          <a:p>
            <a:r>
              <a:rPr lang="it-IT" dirty="0"/>
              <a:t>Il </a:t>
            </a:r>
            <a:r>
              <a:rPr lang="it-IT" dirty="0" smtClean="0"/>
              <a:t>percorso</a:t>
            </a:r>
            <a:endParaRPr lang="it-IT" dirty="0"/>
          </a:p>
        </p:txBody>
      </p:sp>
      <p:pic>
        <p:nvPicPr>
          <p:cNvPr id="24" name="Immagin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587764"/>
            <a:ext cx="8833870" cy="1969179"/>
          </a:xfrm>
          <a:prstGeom prst="rect">
            <a:avLst/>
          </a:prstGeom>
        </p:spPr>
      </p:pic>
      <p:sp>
        <p:nvSpPr>
          <p:cNvPr id="25" name="Rettangolo 24"/>
          <p:cNvSpPr/>
          <p:nvPr/>
        </p:nvSpPr>
        <p:spPr>
          <a:xfrm>
            <a:off x="251520" y="1128224"/>
            <a:ext cx="5040560" cy="433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it-IT" b="1" dirty="0" smtClean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Tematiche</a:t>
            </a:r>
            <a:endParaRPr lang="it-IT" sz="1600" b="1" dirty="0">
              <a:solidFill>
                <a:schemeClr val="accent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07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2182</Words>
  <Application>Microsoft Office PowerPoint</Application>
  <PresentationFormat>Presentazione su schermo (16:10)</PresentationFormat>
  <Paragraphs>412</Paragraphs>
  <Slides>47</Slides>
  <Notes>14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47</vt:i4>
      </vt:variant>
    </vt:vector>
  </HeadingPairs>
  <TitlesOfParts>
    <vt:vector size="61" baseType="lpstr">
      <vt:lpstr>Arial Unicode MS</vt:lpstr>
      <vt:lpstr>Arial</vt:lpstr>
      <vt:lpstr>Arial Narrow</vt:lpstr>
      <vt:lpstr>Calibri</vt:lpstr>
      <vt:lpstr>Cambria Math</vt:lpstr>
      <vt:lpstr>Segoe UI</vt:lpstr>
      <vt:lpstr>Segoe UI Symbol</vt:lpstr>
      <vt:lpstr>Segoue UI</vt:lpstr>
      <vt:lpstr>Symbol</vt:lpstr>
      <vt:lpstr>Times New Roman</vt:lpstr>
      <vt:lpstr>Wingdings</vt:lpstr>
      <vt:lpstr>Personalizza struttura</vt:lpstr>
      <vt:lpstr>Diapositiva think-cell</vt:lpstr>
      <vt:lpstr>CorelDRAW</vt:lpstr>
      <vt:lpstr>Presentazione standard di PowerPoint</vt:lpstr>
      <vt:lpstr>Schema della presentazione</vt:lpstr>
      <vt:lpstr>Cosa è</vt:lpstr>
      <vt:lpstr>Chi siamo</vt:lpstr>
      <vt:lpstr>Obiettivo</vt:lpstr>
      <vt:lpstr>Requisiti</vt:lpstr>
      <vt:lpstr>Approccio metodologico</vt:lpstr>
      <vt:lpstr>Il percorso</vt:lpstr>
      <vt:lpstr>Il percorso</vt:lpstr>
      <vt:lpstr>Il percorso</vt:lpstr>
      <vt:lpstr>I Contesti Territoriali (CT) della Regione Basilicata</vt:lpstr>
      <vt:lpstr>I Contesti Territoriali (CT) della Regione Basilicata</vt:lpstr>
      <vt:lpstr>Definizioni</vt:lpstr>
      <vt:lpstr>Sistema strutturale di gestione delle emergenze di CT</vt:lpstr>
      <vt:lpstr>Caratterizzazione dei                    Contesti Territoriali (CT)</vt:lpstr>
      <vt:lpstr>Caratterizzazione dei                    Contesti Territoriali (CT)</vt:lpstr>
      <vt:lpstr>Caratterizzazione dei                    Contesti Territoriali (CT)</vt:lpstr>
      <vt:lpstr>Caratterizzazione dei Contesti Territoriali (CT) della Regione Basilicata</vt:lpstr>
      <vt:lpstr>Caratterizzazione dei Contesti Territoriali (CT) della Regione Basilicata</vt:lpstr>
      <vt:lpstr>Caratterizzazione dei Contesti Territoriali (CT) della Regione Basilicata</vt:lpstr>
      <vt:lpstr>Caratterizzazione dei Contesti Territoriali (CT) della Regione Basilicata</vt:lpstr>
      <vt:lpstr>Caratterizzazione dei Contesti Territoriali (CT) della Regione Basilicata</vt:lpstr>
      <vt:lpstr>Il percorso</vt:lpstr>
      <vt:lpstr>Indice di Operatività del Contesto Territoriale (IOCT)</vt:lpstr>
      <vt:lpstr>Indice di Operatività del Contesto Territoriale (IOCT)</vt:lpstr>
      <vt:lpstr>Indice di Operatività del Contesto Territoriale (IOCT)</vt:lpstr>
      <vt:lpstr> Contesto Territoriale pilota:  Lauria CLE di CT</vt:lpstr>
      <vt:lpstr> Contesto Territoriale pilota:  Rionero in Vulture CLE di CT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 Contesto Territoriale pilota:  Rionero in Vulture </vt:lpstr>
      <vt:lpstr>Il percorso</vt:lpstr>
      <vt:lpstr> Programmazione e monitoraggio degli interventi </vt:lpstr>
      <vt:lpstr> Programmazione e monitoraggio degli interventi </vt:lpstr>
      <vt:lpstr>Stato di avanzamento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Contesti Territoriali</dc:title>
  <dc:creator/>
  <cp:keywords>DPC - CNR IGAG</cp:keywords>
  <cp:lastModifiedBy/>
  <cp:revision>1</cp:revision>
  <dcterms:created xsi:type="dcterms:W3CDTF">2017-12-29T14:52:00Z</dcterms:created>
  <dcterms:modified xsi:type="dcterms:W3CDTF">2019-12-10T10:18:30Z</dcterms:modified>
</cp:coreProperties>
</file>