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30"/>
  </p:notesMasterIdLst>
  <p:sldIdLst>
    <p:sldId id="406" r:id="rId2"/>
    <p:sldId id="330" r:id="rId3"/>
    <p:sldId id="1092" r:id="rId4"/>
    <p:sldId id="1098" r:id="rId5"/>
    <p:sldId id="420" r:id="rId6"/>
    <p:sldId id="1108" r:id="rId7"/>
    <p:sldId id="1093" r:id="rId8"/>
    <p:sldId id="1097" r:id="rId9"/>
    <p:sldId id="438" r:id="rId10"/>
    <p:sldId id="439" r:id="rId11"/>
    <p:sldId id="356" r:id="rId12"/>
    <p:sldId id="1101" r:id="rId13"/>
    <p:sldId id="1102" r:id="rId14"/>
    <p:sldId id="1103" r:id="rId15"/>
    <p:sldId id="1104" r:id="rId16"/>
    <p:sldId id="1073" r:id="rId17"/>
    <p:sldId id="1095" r:id="rId18"/>
    <p:sldId id="1096" r:id="rId19"/>
    <p:sldId id="1081" r:id="rId20"/>
    <p:sldId id="333" r:id="rId21"/>
    <p:sldId id="1091" r:id="rId22"/>
    <p:sldId id="317" r:id="rId23"/>
    <p:sldId id="287" r:id="rId24"/>
    <p:sldId id="414" r:id="rId25"/>
    <p:sldId id="416" r:id="rId26"/>
    <p:sldId id="1080" r:id="rId27"/>
    <p:sldId id="1077" r:id="rId28"/>
    <p:sldId id="1107" r:id="rId2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C4"/>
    <a:srgbClr val="00FF00"/>
    <a:srgbClr val="FFFF99"/>
    <a:srgbClr val="CCFF66"/>
    <a:srgbClr val="C80098"/>
    <a:srgbClr val="99CCFF"/>
    <a:srgbClr val="00FFFF"/>
    <a:srgbClr val="EE9B6A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41" autoAdjust="0"/>
    <p:restoredTop sz="94770" autoAdjust="0"/>
  </p:normalViewPr>
  <p:slideViewPr>
    <p:cSldViewPr snapToGrid="0">
      <p:cViewPr varScale="1">
        <p:scale>
          <a:sx n="62" d="100"/>
          <a:sy n="62" d="100"/>
        </p:scale>
        <p:origin x="584" y="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70" d="100"/>
        <a:sy n="170" d="100"/>
      </p:scale>
      <p:origin x="0" y="-6372"/>
    </p:cViewPr>
  </p:sorterViewPr>
  <p:notesViewPr>
    <p:cSldViewPr snapToGrid="0" showGuides="1">
      <p:cViewPr varScale="1">
        <p:scale>
          <a:sx n="84" d="100"/>
          <a:sy n="84" d="100"/>
        </p:scale>
        <p:origin x="3828" y="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Luca\Bari\Lavoro\PON_Governance_2014_2020\IOCT\Indicatori\Basi_indicatori%20semplici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E:\Luca\Bari\Lavoro\PON_Governance_2014_2020\IOCT\Indicatori\Basi_indicatori%20semplici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E:\Luca\Bari\Lavoro\PON_Governance_2014_2020\IOCT\Indicatori\Basi_indicatori%20semplici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E:\Luca\Bari\Lavoro\PON_Governance_2014_2020\IOCT\Indicatori\Basi_indicatori%20semplici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E:\Luca\Bari\Lavoro\PON_Governance_2014_2020\IOCT\Indicatori\Basi_indicatori%20semplici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54485487626214"/>
          <c:y val="5.051022285150094E-2"/>
          <c:w val="0.88500996892308414"/>
          <c:h val="0.592717579247855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A06-4A40-99AD-68D26AC26F9E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A06-4A40-99AD-68D26AC26F9E}"/>
              </c:ext>
            </c:extLst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A06-4A40-99AD-68D26AC26F9E}"/>
              </c:ext>
            </c:extLst>
          </c:dPt>
          <c:dPt>
            <c:idx val="8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A06-4A40-99AD-68D26AC26F9E}"/>
              </c:ext>
            </c:extLst>
          </c:dPt>
          <c:dPt>
            <c:idx val="9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A06-4A40-99AD-68D26AC26F9E}"/>
              </c:ext>
            </c:extLst>
          </c:dPt>
          <c:dPt>
            <c:idx val="10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A06-4A40-99AD-68D26AC26F9E}"/>
              </c:ext>
            </c:extLst>
          </c:dPt>
          <c:cat>
            <c:strRef>
              <c:f>pAI_iffi!$A$2:$A$12</c:f>
              <c:strCache>
                <c:ptCount val="11"/>
                <c:pt idx="0">
                  <c:v>MATERA</c:v>
                </c:pt>
                <c:pt idx="1">
                  <c:v>SANT'ARCANGELO</c:v>
                </c:pt>
                <c:pt idx="2">
                  <c:v>POTENZA</c:v>
                </c:pt>
                <c:pt idx="3">
                  <c:v>SENISE</c:v>
                </c:pt>
                <c:pt idx="4">
                  <c:v>STIGLIANO</c:v>
                </c:pt>
                <c:pt idx="5">
                  <c:v>LAURIA</c:v>
                </c:pt>
                <c:pt idx="6">
                  <c:v>MARSICOVETERE</c:v>
                </c:pt>
                <c:pt idx="7">
                  <c:v>RIONERO IN VULTURE</c:v>
                </c:pt>
                <c:pt idx="8">
                  <c:v>POLICORO</c:v>
                </c:pt>
                <c:pt idx="9">
                  <c:v>PISTICCI</c:v>
                </c:pt>
                <c:pt idx="10">
                  <c:v>MELFI</c:v>
                </c:pt>
              </c:strCache>
            </c:strRef>
          </c:cat>
          <c:val>
            <c:numRef>
              <c:f>pAI_iffi!$B$2:$B$12</c:f>
              <c:numCache>
                <c:formatCode>0.00</c:formatCode>
                <c:ptCount val="11"/>
                <c:pt idx="0">
                  <c:v>10.5146</c:v>
                </c:pt>
                <c:pt idx="1">
                  <c:v>9.5853300000000008</c:v>
                </c:pt>
                <c:pt idx="2">
                  <c:v>9.5716599999999996</c:v>
                </c:pt>
                <c:pt idx="3">
                  <c:v>9.4606399999999997</c:v>
                </c:pt>
                <c:pt idx="4">
                  <c:v>8.9558599999999995</c:v>
                </c:pt>
                <c:pt idx="5">
                  <c:v>7.8032300000000001</c:v>
                </c:pt>
                <c:pt idx="6">
                  <c:v>6.8874700000000004</c:v>
                </c:pt>
                <c:pt idx="7">
                  <c:v>6.1435000000000004</c:v>
                </c:pt>
                <c:pt idx="8">
                  <c:v>3.5448900000000001</c:v>
                </c:pt>
                <c:pt idx="9">
                  <c:v>2.8967299999999998</c:v>
                </c:pt>
                <c:pt idx="10">
                  <c:v>1.8725099999999999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A06-4A40-99AD-68D26AC26F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3"/>
        <c:overlap val="-27"/>
        <c:axId val="-2004636352"/>
        <c:axId val="-2004644512"/>
      </c:barChart>
      <c:catAx>
        <c:axId val="-200463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44512"/>
        <c:crosses val="autoZero"/>
        <c:auto val="1"/>
        <c:lblAlgn val="ctr"/>
        <c:lblOffset val="100"/>
        <c:noMultiLvlLbl val="0"/>
      </c:catAx>
      <c:valAx>
        <c:axId val="-2004644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1400" b="1"/>
                  <a:t>%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3635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54485487626214"/>
          <c:y val="5.051022285150094E-2"/>
          <c:w val="0.88500996892308414"/>
          <c:h val="0.592717579247855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solidFill>
                <a:schemeClr val="accent1"/>
              </a:solidFill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F55200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4A9-4D3A-8FE6-886493D2814A}"/>
              </c:ext>
            </c:extLst>
          </c:dPt>
          <c:dPt>
            <c:idx val="3"/>
            <c:invertIfNegative val="0"/>
            <c:bubble3D val="0"/>
            <c:spPr>
              <a:solidFill>
                <a:srgbClr val="F55200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C4A9-4D3A-8FE6-886493D2814A}"/>
              </c:ext>
            </c:extLst>
          </c:dPt>
          <c:dPt>
            <c:idx val="4"/>
            <c:invertIfNegative val="0"/>
            <c:bubble3D val="0"/>
            <c:spPr>
              <a:solidFill>
                <a:srgbClr val="F55200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4A9-4D3A-8FE6-886493D2814A}"/>
              </c:ext>
            </c:extLst>
          </c:dPt>
          <c:dPt>
            <c:idx val="5"/>
            <c:invertIfNegative val="0"/>
            <c:bubble3D val="0"/>
            <c:spPr>
              <a:solidFill>
                <a:srgbClr val="F55200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C4A9-4D3A-8FE6-886493D2814A}"/>
              </c:ext>
            </c:extLst>
          </c:dPt>
          <c:dPt>
            <c:idx val="6"/>
            <c:invertIfNegative val="0"/>
            <c:bubble3D val="0"/>
            <c:spPr>
              <a:solidFill>
                <a:srgbClr val="F55200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4A9-4D3A-8FE6-886493D2814A}"/>
              </c:ext>
            </c:extLst>
          </c:dPt>
          <c:dPt>
            <c:idx val="7"/>
            <c:invertIfNegative val="0"/>
            <c:bubble3D val="0"/>
            <c:spPr>
              <a:solidFill>
                <a:srgbClr val="F55200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C4A9-4D3A-8FE6-886493D2814A}"/>
              </c:ext>
            </c:extLst>
          </c:dPt>
          <c:dPt>
            <c:idx val="8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4A9-4D3A-8FE6-886493D2814A}"/>
              </c:ext>
            </c:extLst>
          </c:dPt>
          <c:dPt>
            <c:idx val="9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4A9-4D3A-8FE6-886493D2814A}"/>
              </c:ext>
            </c:extLst>
          </c:dPt>
          <c:dPt>
            <c:idx val="10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4A9-4D3A-8FE6-886493D2814A}"/>
              </c:ext>
            </c:extLst>
          </c:dPt>
          <c:cat>
            <c:strRef>
              <c:f>'pai_FRANE (2)'!$A$2:$A$12</c:f>
              <c:strCache>
                <c:ptCount val="11"/>
                <c:pt idx="0">
                  <c:v>POTENZA</c:v>
                </c:pt>
                <c:pt idx="1">
                  <c:v>SENISE</c:v>
                </c:pt>
                <c:pt idx="2">
                  <c:v>RIONERO IN VULTURE</c:v>
                </c:pt>
                <c:pt idx="3">
                  <c:v>MARSICOVETERE</c:v>
                </c:pt>
                <c:pt idx="4">
                  <c:v>SANT'ARCANGELO</c:v>
                </c:pt>
                <c:pt idx="5">
                  <c:v>LAURIA</c:v>
                </c:pt>
                <c:pt idx="6">
                  <c:v>STIGLIANO</c:v>
                </c:pt>
                <c:pt idx="7">
                  <c:v>MATERA</c:v>
                </c:pt>
                <c:pt idx="8">
                  <c:v>POLICORO</c:v>
                </c:pt>
                <c:pt idx="9">
                  <c:v>PISTICCI</c:v>
                </c:pt>
                <c:pt idx="10">
                  <c:v>MELFI</c:v>
                </c:pt>
              </c:strCache>
            </c:strRef>
          </c:cat>
          <c:val>
            <c:numRef>
              <c:f>'pai_FRANE (2)'!$B$2:$B$12</c:f>
              <c:numCache>
                <c:formatCode>0.00</c:formatCode>
                <c:ptCount val="11"/>
                <c:pt idx="0">
                  <c:v>8.4992300000000007</c:v>
                </c:pt>
                <c:pt idx="1">
                  <c:v>6.17598</c:v>
                </c:pt>
                <c:pt idx="2">
                  <c:v>5.5666700000000002</c:v>
                </c:pt>
                <c:pt idx="3">
                  <c:v>5.50671</c:v>
                </c:pt>
                <c:pt idx="4">
                  <c:v>5.0953900000000001</c:v>
                </c:pt>
                <c:pt idx="5">
                  <c:v>5.0314500000000004</c:v>
                </c:pt>
                <c:pt idx="6">
                  <c:v>4.8446499999999997</c:v>
                </c:pt>
                <c:pt idx="7">
                  <c:v>4.7442099999999998</c:v>
                </c:pt>
                <c:pt idx="8">
                  <c:v>1.4279200000000001</c:v>
                </c:pt>
                <c:pt idx="9">
                  <c:v>1.0461499999999999</c:v>
                </c:pt>
                <c:pt idx="10">
                  <c:v>1.03216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A9-4D3A-8FE6-886493D281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3"/>
        <c:overlap val="-27"/>
        <c:axId val="-2004636352"/>
        <c:axId val="-2004644512"/>
      </c:barChart>
      <c:catAx>
        <c:axId val="-200463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44512"/>
        <c:crosses val="autoZero"/>
        <c:auto val="1"/>
        <c:lblAlgn val="ctr"/>
        <c:lblOffset val="100"/>
        <c:noMultiLvlLbl val="0"/>
      </c:catAx>
      <c:valAx>
        <c:axId val="-2004644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1400" b="1"/>
                  <a:t>%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3635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54485487626214"/>
          <c:y val="5.051022285150094E-2"/>
          <c:w val="0.88500996892308414"/>
          <c:h val="0.592717579247855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C00000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0CD-4CE7-B4D1-00EE6575B9FA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0CD-4CE7-B4D1-00EE6575B9FA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0CD-4CE7-B4D1-00EE6575B9FA}"/>
              </c:ext>
            </c:extLst>
          </c:dPt>
          <c:dPt>
            <c:idx val="3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0CD-4CE7-B4D1-00EE6575B9FA}"/>
              </c:ext>
            </c:extLst>
          </c:dPt>
          <c:dPt>
            <c:idx val="4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50CD-4CE7-B4D1-00EE6575B9FA}"/>
              </c:ext>
            </c:extLst>
          </c:dPt>
          <c:dPt>
            <c:idx val="5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50CD-4CE7-B4D1-00EE6575B9FA}"/>
              </c:ext>
            </c:extLst>
          </c:dPt>
          <c:dPt>
            <c:idx val="6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50CD-4CE7-B4D1-00EE6575B9FA}"/>
              </c:ext>
            </c:extLst>
          </c:dPt>
          <c:dPt>
            <c:idx val="7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50CD-4CE7-B4D1-00EE6575B9FA}"/>
              </c:ext>
            </c:extLst>
          </c:dPt>
          <c:dPt>
            <c:idx val="8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50CD-4CE7-B4D1-00EE6575B9FA}"/>
              </c:ext>
            </c:extLst>
          </c:dPt>
          <c:dPt>
            <c:idx val="9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50CD-4CE7-B4D1-00EE6575B9FA}"/>
              </c:ext>
            </c:extLst>
          </c:dPt>
          <c:cat>
            <c:strRef>
              <c:f>pAI_idro!$A$2:$A$11</c:f>
              <c:strCache>
                <c:ptCount val="10"/>
                <c:pt idx="0">
                  <c:v>PISTICCI</c:v>
                </c:pt>
                <c:pt idx="1">
                  <c:v>POLICORO</c:v>
                </c:pt>
                <c:pt idx="2">
                  <c:v>MATERA</c:v>
                </c:pt>
                <c:pt idx="3">
                  <c:v>MELFI</c:v>
                </c:pt>
                <c:pt idx="4">
                  <c:v>STIGLIANO</c:v>
                </c:pt>
                <c:pt idx="5">
                  <c:v>SANT'ARCANGELO</c:v>
                </c:pt>
                <c:pt idx="6">
                  <c:v>SENISE</c:v>
                </c:pt>
                <c:pt idx="7">
                  <c:v>MARSICOVETERE</c:v>
                </c:pt>
                <c:pt idx="8">
                  <c:v>LAURIA</c:v>
                </c:pt>
                <c:pt idx="9">
                  <c:v>POTENZA</c:v>
                </c:pt>
              </c:strCache>
            </c:strRef>
          </c:cat>
          <c:val>
            <c:numRef>
              <c:f>pAI_idro!$B$2:$B$11</c:f>
              <c:numCache>
                <c:formatCode>0.00</c:formatCode>
                <c:ptCount val="10"/>
                <c:pt idx="0">
                  <c:v>14.271859988399999</c:v>
                </c:pt>
                <c:pt idx="1">
                  <c:v>4.8300450335400003</c:v>
                </c:pt>
                <c:pt idx="2">
                  <c:v>4.1534634303900004</c:v>
                </c:pt>
                <c:pt idx="3">
                  <c:v>1.57320634724</c:v>
                </c:pt>
                <c:pt idx="4">
                  <c:v>1.43742640948</c:v>
                </c:pt>
                <c:pt idx="5">
                  <c:v>1.2535477263599999</c:v>
                </c:pt>
                <c:pt idx="6">
                  <c:v>1.01001467932</c:v>
                </c:pt>
                <c:pt idx="7">
                  <c:v>0.66499636320699995</c:v>
                </c:pt>
                <c:pt idx="8">
                  <c:v>0.49379261483499998</c:v>
                </c:pt>
                <c:pt idx="9">
                  <c:v>0.43582998450499999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50CD-4CE7-B4D1-00EE6575B9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3"/>
        <c:overlap val="-27"/>
        <c:axId val="-2004636352"/>
        <c:axId val="-2004644512"/>
      </c:barChart>
      <c:catAx>
        <c:axId val="-200463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44512"/>
        <c:crosses val="autoZero"/>
        <c:auto val="1"/>
        <c:lblAlgn val="ctr"/>
        <c:lblOffset val="100"/>
        <c:noMultiLvlLbl val="0"/>
      </c:catAx>
      <c:valAx>
        <c:axId val="-2004644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sz="1400" b="1"/>
                  <a:t>%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3635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54485487626214"/>
          <c:y val="5.051022285150094E-2"/>
          <c:w val="0.88500996892308414"/>
          <c:h val="0.592717579247855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F938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6E4-4DA0-9CDC-D1C6CF0086F8}"/>
              </c:ext>
            </c:extLst>
          </c:dPt>
          <c:dPt>
            <c:idx val="1"/>
            <c:invertIfNegative val="0"/>
            <c:bubble3D val="0"/>
            <c:spPr>
              <a:solidFill>
                <a:srgbClr val="4F938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6E4-4DA0-9CDC-D1C6CF0086F8}"/>
              </c:ext>
            </c:extLst>
          </c:dPt>
          <c:dPt>
            <c:idx val="2"/>
            <c:invertIfNegative val="0"/>
            <c:bubble3D val="0"/>
            <c:spPr>
              <a:solidFill>
                <a:srgbClr val="98C8B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6E4-4DA0-9CDC-D1C6CF0086F8}"/>
              </c:ext>
            </c:extLst>
          </c:dPt>
          <c:dPt>
            <c:idx val="3"/>
            <c:invertIfNegative val="0"/>
            <c:bubble3D val="0"/>
            <c:spPr>
              <a:solidFill>
                <a:srgbClr val="98C8B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6E4-4DA0-9CDC-D1C6CF0086F8}"/>
              </c:ext>
            </c:extLst>
          </c:dPt>
          <c:dPt>
            <c:idx val="4"/>
            <c:invertIfNegative val="0"/>
            <c:bubble3D val="0"/>
            <c:spPr>
              <a:solidFill>
                <a:srgbClr val="98C8B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6E4-4DA0-9CDC-D1C6CF0086F8}"/>
              </c:ext>
            </c:extLst>
          </c:dPt>
          <c:dPt>
            <c:idx val="5"/>
            <c:invertIfNegative val="0"/>
            <c:bubble3D val="0"/>
            <c:spPr>
              <a:solidFill>
                <a:srgbClr val="98C8B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6E4-4DA0-9CDC-D1C6CF0086F8}"/>
              </c:ext>
            </c:extLst>
          </c:dPt>
          <c:dPt>
            <c:idx val="6"/>
            <c:invertIfNegative val="0"/>
            <c:bubble3D val="0"/>
            <c:spPr>
              <a:solidFill>
                <a:srgbClr val="98C8B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6E4-4DA0-9CDC-D1C6CF0086F8}"/>
              </c:ext>
            </c:extLst>
          </c:dPt>
          <c:dPt>
            <c:idx val="7"/>
            <c:invertIfNegative val="0"/>
            <c:bubble3D val="0"/>
            <c:spPr>
              <a:solidFill>
                <a:srgbClr val="B4E2D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6E4-4DA0-9CDC-D1C6CF0086F8}"/>
              </c:ext>
            </c:extLst>
          </c:dPt>
          <c:dPt>
            <c:idx val="8"/>
            <c:invertIfNegative val="0"/>
            <c:bubble3D val="0"/>
            <c:spPr>
              <a:solidFill>
                <a:srgbClr val="B4E2D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B6E4-4DA0-9CDC-D1C6CF0086F8}"/>
              </c:ext>
            </c:extLst>
          </c:dPt>
          <c:dPt>
            <c:idx val="9"/>
            <c:invertIfNegative val="0"/>
            <c:bubble3D val="0"/>
            <c:spPr>
              <a:solidFill>
                <a:srgbClr val="B4E2D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B6E4-4DA0-9CDC-D1C6CF0086F8}"/>
              </c:ext>
            </c:extLst>
          </c:dPt>
          <c:dPt>
            <c:idx val="10"/>
            <c:invertIfNegative val="0"/>
            <c:bubble3D val="0"/>
            <c:spPr>
              <a:solidFill>
                <a:srgbClr val="B4E2D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B6E4-4DA0-9CDC-D1C6CF0086F8}"/>
              </c:ext>
            </c:extLst>
          </c:dPt>
          <c:cat>
            <c:strRef>
              <c:f>Rendis_Frana!$A$2:$A$12</c:f>
              <c:strCache>
                <c:ptCount val="11"/>
                <c:pt idx="0">
                  <c:v>POTENZA</c:v>
                </c:pt>
                <c:pt idx="1">
                  <c:v>STIGLIANO</c:v>
                </c:pt>
                <c:pt idx="2">
                  <c:v>LAURIA</c:v>
                </c:pt>
                <c:pt idx="3">
                  <c:v>MELFI</c:v>
                </c:pt>
                <c:pt idx="4">
                  <c:v>SENISE</c:v>
                </c:pt>
                <c:pt idx="5">
                  <c:v>MATERA</c:v>
                </c:pt>
                <c:pt idx="6">
                  <c:v>POLICORO</c:v>
                </c:pt>
                <c:pt idx="7">
                  <c:v>RIONERO IN VULTURE</c:v>
                </c:pt>
                <c:pt idx="8">
                  <c:v>SANT'ARCANGELO</c:v>
                </c:pt>
                <c:pt idx="9">
                  <c:v>MARSICOVETERE</c:v>
                </c:pt>
                <c:pt idx="10">
                  <c:v>PISTICCI</c:v>
                </c:pt>
              </c:strCache>
            </c:strRef>
          </c:cat>
          <c:val>
            <c:numRef>
              <c:f>Rendis_Frana!$B$2:$B$12</c:f>
              <c:numCache>
                <c:formatCode>0</c:formatCode>
                <c:ptCount val="11"/>
                <c:pt idx="0">
                  <c:v>76</c:v>
                </c:pt>
                <c:pt idx="1">
                  <c:v>30</c:v>
                </c:pt>
                <c:pt idx="2">
                  <c:v>22</c:v>
                </c:pt>
                <c:pt idx="3">
                  <c:v>19</c:v>
                </c:pt>
                <c:pt idx="4">
                  <c:v>17</c:v>
                </c:pt>
                <c:pt idx="5">
                  <c:v>16</c:v>
                </c:pt>
                <c:pt idx="6">
                  <c:v>16</c:v>
                </c:pt>
                <c:pt idx="7">
                  <c:v>15</c:v>
                </c:pt>
                <c:pt idx="8">
                  <c:v>15</c:v>
                </c:pt>
                <c:pt idx="9">
                  <c:v>10</c:v>
                </c:pt>
                <c:pt idx="1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B6E4-4DA0-9CDC-D1C6CF0086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3"/>
        <c:overlap val="-27"/>
        <c:axId val="-2004636352"/>
        <c:axId val="-2004644512"/>
      </c:barChart>
      <c:catAx>
        <c:axId val="-200463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44512"/>
        <c:crosses val="autoZero"/>
        <c:auto val="1"/>
        <c:lblAlgn val="ctr"/>
        <c:lblOffset val="100"/>
        <c:noMultiLvlLbl val="0"/>
      </c:catAx>
      <c:valAx>
        <c:axId val="-2004644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3635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54485487626214"/>
          <c:y val="5.051022285150094E-2"/>
          <c:w val="0.88500996892308414"/>
          <c:h val="0.592717579247855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F938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4BE-4EB4-83F8-A301779F2CBD}"/>
              </c:ext>
            </c:extLst>
          </c:dPt>
          <c:dPt>
            <c:idx val="1"/>
            <c:invertIfNegative val="0"/>
            <c:bubble3D val="0"/>
            <c:spPr>
              <a:solidFill>
                <a:srgbClr val="4F938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4BE-4EB4-83F8-A301779F2CBD}"/>
              </c:ext>
            </c:extLst>
          </c:dPt>
          <c:dPt>
            <c:idx val="2"/>
            <c:invertIfNegative val="0"/>
            <c:bubble3D val="0"/>
            <c:spPr>
              <a:solidFill>
                <a:srgbClr val="4F938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4BE-4EB4-83F8-A301779F2CBD}"/>
              </c:ext>
            </c:extLst>
          </c:dPt>
          <c:dPt>
            <c:idx val="3"/>
            <c:invertIfNegative val="0"/>
            <c:bubble3D val="0"/>
            <c:spPr>
              <a:solidFill>
                <a:srgbClr val="4F938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4BE-4EB4-83F8-A301779F2CBD}"/>
              </c:ext>
            </c:extLst>
          </c:dPt>
          <c:dPt>
            <c:idx val="4"/>
            <c:invertIfNegative val="0"/>
            <c:bubble3D val="0"/>
            <c:spPr>
              <a:solidFill>
                <a:srgbClr val="98C8B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F4BE-4EB4-83F8-A301779F2CBD}"/>
              </c:ext>
            </c:extLst>
          </c:dPt>
          <c:dPt>
            <c:idx val="5"/>
            <c:invertIfNegative val="0"/>
            <c:bubble3D val="0"/>
            <c:spPr>
              <a:solidFill>
                <a:srgbClr val="98C8B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F4BE-4EB4-83F8-A301779F2CBD}"/>
              </c:ext>
            </c:extLst>
          </c:dPt>
          <c:dPt>
            <c:idx val="6"/>
            <c:invertIfNegative val="0"/>
            <c:bubble3D val="0"/>
            <c:spPr>
              <a:solidFill>
                <a:srgbClr val="98C8BA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F4BE-4EB4-83F8-A301779F2CBD}"/>
              </c:ext>
            </c:extLst>
          </c:dPt>
          <c:dPt>
            <c:idx val="7"/>
            <c:invertIfNegative val="0"/>
            <c:bubble3D val="0"/>
            <c:spPr>
              <a:solidFill>
                <a:srgbClr val="B4E2D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F4BE-4EB4-83F8-A301779F2CBD}"/>
              </c:ext>
            </c:extLst>
          </c:dPt>
          <c:dPt>
            <c:idx val="8"/>
            <c:invertIfNegative val="0"/>
            <c:bubble3D val="0"/>
            <c:spPr>
              <a:solidFill>
                <a:srgbClr val="B4E2D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F4BE-4EB4-83F8-A301779F2CBD}"/>
              </c:ext>
            </c:extLst>
          </c:dPt>
          <c:dPt>
            <c:idx val="9"/>
            <c:invertIfNegative val="0"/>
            <c:bubble3D val="0"/>
            <c:spPr>
              <a:solidFill>
                <a:srgbClr val="B4E2D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F4BE-4EB4-83F8-A301779F2CBD}"/>
              </c:ext>
            </c:extLst>
          </c:dPt>
          <c:dPt>
            <c:idx val="10"/>
            <c:invertIfNegative val="0"/>
            <c:bubble3D val="0"/>
            <c:spPr>
              <a:solidFill>
                <a:srgbClr val="B4E2D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F4BE-4EB4-83F8-A301779F2CBD}"/>
              </c:ext>
            </c:extLst>
          </c:dPt>
          <c:cat>
            <c:strRef>
              <c:f>Rendis_Alluvione!$A$2:$A$12</c:f>
              <c:strCache>
                <c:ptCount val="11"/>
                <c:pt idx="0">
                  <c:v>POLICORO</c:v>
                </c:pt>
                <c:pt idx="1">
                  <c:v>STIGLIANO</c:v>
                </c:pt>
                <c:pt idx="2">
                  <c:v>POTENZA</c:v>
                </c:pt>
                <c:pt idx="3">
                  <c:v>PISTICCI</c:v>
                </c:pt>
                <c:pt idx="4">
                  <c:v>LAURIA</c:v>
                </c:pt>
                <c:pt idx="5">
                  <c:v>MATERA</c:v>
                </c:pt>
                <c:pt idx="6">
                  <c:v>MELFI</c:v>
                </c:pt>
                <c:pt idx="7">
                  <c:v>SANT'ARCANGELO</c:v>
                </c:pt>
                <c:pt idx="8">
                  <c:v>SENISE</c:v>
                </c:pt>
                <c:pt idx="9">
                  <c:v>MARSICOVETERE</c:v>
                </c:pt>
                <c:pt idx="10">
                  <c:v>RIONERO IN VULTURE</c:v>
                </c:pt>
              </c:strCache>
            </c:strRef>
          </c:cat>
          <c:val>
            <c:numRef>
              <c:f>Rendis_Alluvione!$B$2:$B$12</c:f>
              <c:numCache>
                <c:formatCode>0</c:formatCode>
                <c:ptCount val="11"/>
                <c:pt idx="0">
                  <c:v>9</c:v>
                </c:pt>
                <c:pt idx="1">
                  <c:v>9</c:v>
                </c:pt>
                <c:pt idx="2">
                  <c:v>8</c:v>
                </c:pt>
                <c:pt idx="3">
                  <c:v>7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2</c:v>
                </c:pt>
                <c:pt idx="8">
                  <c:v>2</c:v>
                </c:pt>
                <c:pt idx="9">
                  <c:v>1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F4BE-4EB4-83F8-A301779F2C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3"/>
        <c:overlap val="-27"/>
        <c:axId val="-2004636352"/>
        <c:axId val="-2004644512"/>
      </c:barChart>
      <c:catAx>
        <c:axId val="-200463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44512"/>
        <c:crosses val="autoZero"/>
        <c:auto val="1"/>
        <c:lblAlgn val="ctr"/>
        <c:lblOffset val="100"/>
        <c:noMultiLvlLbl val="0"/>
      </c:catAx>
      <c:valAx>
        <c:axId val="-20046445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0463635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24A93A-E0ED-4E7B-A43F-2966375B3BC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D12F14D-65CC-46B8-80D7-FF950C6CDA17}">
      <dgm:prSet phldrT="[Testo]"/>
      <dgm:spPr/>
      <dgm:t>
        <a:bodyPr/>
        <a:lstStyle/>
        <a:p>
          <a:endParaRPr lang="en-GB" dirty="0"/>
        </a:p>
      </dgm:t>
    </dgm:pt>
    <dgm:pt modelId="{7BB16206-4228-416D-ADB3-2863F16CAFEF}" type="parTrans" cxnId="{FD0B13F5-F948-49CF-8FE5-8F3424758E7E}">
      <dgm:prSet/>
      <dgm:spPr/>
      <dgm:t>
        <a:bodyPr/>
        <a:lstStyle/>
        <a:p>
          <a:endParaRPr lang="en-GB"/>
        </a:p>
      </dgm:t>
    </dgm:pt>
    <dgm:pt modelId="{7E589FA9-E354-44BF-B187-134904E1333C}" type="sibTrans" cxnId="{FD0B13F5-F948-49CF-8FE5-8F3424758E7E}">
      <dgm:prSet/>
      <dgm:spPr/>
      <dgm:t>
        <a:bodyPr/>
        <a:lstStyle/>
        <a:p>
          <a:endParaRPr lang="en-GB"/>
        </a:p>
      </dgm:t>
    </dgm:pt>
    <dgm:pt modelId="{F1FA373A-48A3-429E-B21C-E7014D7CFDA9}">
      <dgm:prSet phldrT="[Testo]"/>
      <dgm:spPr/>
      <dgm:t>
        <a:bodyPr/>
        <a:lstStyle/>
        <a:p>
          <a:endParaRPr lang="en-GB" dirty="0"/>
        </a:p>
      </dgm:t>
    </dgm:pt>
    <dgm:pt modelId="{2726E8FE-4C6F-4AFD-93DA-B258C1293BA7}" type="parTrans" cxnId="{322A9CF0-D961-4E7D-A480-C3ADD2C6F24F}">
      <dgm:prSet/>
      <dgm:spPr/>
      <dgm:t>
        <a:bodyPr/>
        <a:lstStyle/>
        <a:p>
          <a:endParaRPr lang="en-GB"/>
        </a:p>
      </dgm:t>
    </dgm:pt>
    <dgm:pt modelId="{49BE9FE8-DE43-4431-8E67-86C549D49B28}" type="sibTrans" cxnId="{322A9CF0-D961-4E7D-A480-C3ADD2C6F24F}">
      <dgm:prSet/>
      <dgm:spPr/>
      <dgm:t>
        <a:bodyPr/>
        <a:lstStyle/>
        <a:p>
          <a:endParaRPr lang="en-GB"/>
        </a:p>
      </dgm:t>
    </dgm:pt>
    <dgm:pt modelId="{31C17F01-69D4-42CC-8B5B-4BD6BE674CF4}">
      <dgm:prSet phldrT="[Testo]" phldr="1"/>
      <dgm:spPr/>
      <dgm:t>
        <a:bodyPr/>
        <a:lstStyle/>
        <a:p>
          <a:endParaRPr lang="en-GB" dirty="0"/>
        </a:p>
      </dgm:t>
    </dgm:pt>
    <dgm:pt modelId="{DA1D7EEE-D0ED-427A-A08E-37E3EE1AADB5}" type="parTrans" cxnId="{C4860674-6605-433C-AEE9-FF6B0CE92355}">
      <dgm:prSet/>
      <dgm:spPr/>
      <dgm:t>
        <a:bodyPr/>
        <a:lstStyle/>
        <a:p>
          <a:endParaRPr lang="en-GB"/>
        </a:p>
      </dgm:t>
    </dgm:pt>
    <dgm:pt modelId="{772D8790-F02D-4889-890B-F5EB1FB9A6C1}" type="sibTrans" cxnId="{C4860674-6605-433C-AEE9-FF6B0CE92355}">
      <dgm:prSet/>
      <dgm:spPr/>
      <dgm:t>
        <a:bodyPr/>
        <a:lstStyle/>
        <a:p>
          <a:endParaRPr lang="en-GB"/>
        </a:p>
      </dgm:t>
    </dgm:pt>
    <dgm:pt modelId="{E96D5F85-CE93-41FD-8CE2-259E2A43BBA0}" type="pres">
      <dgm:prSet presAssocID="{3224A93A-E0ED-4E7B-A43F-2966375B3BC1}" presName="arrowDiagram" presStyleCnt="0">
        <dgm:presLayoutVars>
          <dgm:chMax val="5"/>
          <dgm:dir/>
          <dgm:resizeHandles val="exact"/>
        </dgm:presLayoutVars>
      </dgm:prSet>
      <dgm:spPr/>
    </dgm:pt>
    <dgm:pt modelId="{D68DC69D-0E6E-4E44-8568-7216BD4AEDA7}" type="pres">
      <dgm:prSet presAssocID="{3224A93A-E0ED-4E7B-A43F-2966375B3BC1}" presName="arrow" presStyleLbl="bgShp" presStyleIdx="0" presStyleCnt="1" custAng="815671" custScaleY="100463" custLinFactNeighborX="-8347" custLinFactNeighborY="4705"/>
      <dgm:spPr>
        <a:blipFill rotWithShape="0">
          <a:blip xmlns:r="http://schemas.openxmlformats.org/officeDocument/2006/relationships" r:embed="rId1"/>
          <a:srcRect/>
          <a:stretch>
            <a:fillRect l="-39000" r="-39000"/>
          </a:stretch>
        </a:blipFill>
      </dgm:spPr>
    </dgm:pt>
    <dgm:pt modelId="{2D061627-2390-4790-BEA0-852258E9BF8D}" type="pres">
      <dgm:prSet presAssocID="{3224A93A-E0ED-4E7B-A43F-2966375B3BC1}" presName="arrowDiagram3" presStyleCnt="0"/>
      <dgm:spPr/>
    </dgm:pt>
    <dgm:pt modelId="{E779F319-AD8A-4435-A810-AC6103179569}" type="pres">
      <dgm:prSet presAssocID="{DD12F14D-65CC-46B8-80D7-FF950C6CDA17}" presName="bullet3a" presStyleLbl="node1" presStyleIdx="0" presStyleCnt="3" custLinFactX="-361400" custLinFactNeighborX="-400000" custLinFactNeighborY="-9109"/>
      <dgm:spPr/>
    </dgm:pt>
    <dgm:pt modelId="{44846760-2FC2-4CA4-84B1-207E7134277F}" type="pres">
      <dgm:prSet presAssocID="{DD12F14D-65CC-46B8-80D7-FF950C6CDA17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4F1D416-2664-4EB2-8A5C-F17A41282BE2}" type="pres">
      <dgm:prSet presAssocID="{F1FA373A-48A3-429E-B21C-E7014D7CFDA9}" presName="bullet3b" presStyleLbl="node1" presStyleIdx="1" presStyleCnt="3"/>
      <dgm:spPr/>
    </dgm:pt>
    <dgm:pt modelId="{A7F5A637-DCF7-4213-8EFC-0B151DA06A27}" type="pres">
      <dgm:prSet presAssocID="{F1FA373A-48A3-429E-B21C-E7014D7CFDA9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F57B78F-E56A-49C3-8406-A00C1253EBB0}" type="pres">
      <dgm:prSet presAssocID="{31C17F01-69D4-42CC-8B5B-4BD6BE674CF4}" presName="bullet3c" presStyleLbl="node1" presStyleIdx="2" presStyleCnt="3" custLinFactX="53036" custLinFactNeighborX="100000" custLinFactNeighborY="57089"/>
      <dgm:spPr/>
    </dgm:pt>
    <dgm:pt modelId="{122D4E0B-9622-4B97-A58F-DF3059A8B874}" type="pres">
      <dgm:prSet presAssocID="{31C17F01-69D4-42CC-8B5B-4BD6BE674CF4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22A9CF0-D961-4E7D-A480-C3ADD2C6F24F}" srcId="{3224A93A-E0ED-4E7B-A43F-2966375B3BC1}" destId="{F1FA373A-48A3-429E-B21C-E7014D7CFDA9}" srcOrd="1" destOrd="0" parTransId="{2726E8FE-4C6F-4AFD-93DA-B258C1293BA7}" sibTransId="{49BE9FE8-DE43-4431-8E67-86C549D49B28}"/>
    <dgm:cxn modelId="{FD0B13F5-F948-49CF-8FE5-8F3424758E7E}" srcId="{3224A93A-E0ED-4E7B-A43F-2966375B3BC1}" destId="{DD12F14D-65CC-46B8-80D7-FF950C6CDA17}" srcOrd="0" destOrd="0" parTransId="{7BB16206-4228-416D-ADB3-2863F16CAFEF}" sibTransId="{7E589FA9-E354-44BF-B187-134904E1333C}"/>
    <dgm:cxn modelId="{92E8F6E4-DA1B-4796-BA7F-4FB43473296F}" type="presOf" srcId="{F1FA373A-48A3-429E-B21C-E7014D7CFDA9}" destId="{A7F5A637-DCF7-4213-8EFC-0B151DA06A27}" srcOrd="0" destOrd="0" presId="urn:microsoft.com/office/officeart/2005/8/layout/arrow2"/>
    <dgm:cxn modelId="{552628E0-2C0A-4706-928D-A33164A5A283}" type="presOf" srcId="{DD12F14D-65CC-46B8-80D7-FF950C6CDA17}" destId="{44846760-2FC2-4CA4-84B1-207E7134277F}" srcOrd="0" destOrd="0" presId="urn:microsoft.com/office/officeart/2005/8/layout/arrow2"/>
    <dgm:cxn modelId="{BEFE9BF0-0FF5-4874-88DD-24C21216FBC9}" type="presOf" srcId="{3224A93A-E0ED-4E7B-A43F-2966375B3BC1}" destId="{E96D5F85-CE93-41FD-8CE2-259E2A43BBA0}" srcOrd="0" destOrd="0" presId="urn:microsoft.com/office/officeart/2005/8/layout/arrow2"/>
    <dgm:cxn modelId="{C4860674-6605-433C-AEE9-FF6B0CE92355}" srcId="{3224A93A-E0ED-4E7B-A43F-2966375B3BC1}" destId="{31C17F01-69D4-42CC-8B5B-4BD6BE674CF4}" srcOrd="2" destOrd="0" parTransId="{DA1D7EEE-D0ED-427A-A08E-37E3EE1AADB5}" sibTransId="{772D8790-F02D-4889-890B-F5EB1FB9A6C1}"/>
    <dgm:cxn modelId="{7EA2C4AD-1124-4DA1-9D5C-40CBD8C2B923}" type="presOf" srcId="{31C17F01-69D4-42CC-8B5B-4BD6BE674CF4}" destId="{122D4E0B-9622-4B97-A58F-DF3059A8B874}" srcOrd="0" destOrd="0" presId="urn:microsoft.com/office/officeart/2005/8/layout/arrow2"/>
    <dgm:cxn modelId="{AA75C927-37C5-4025-A798-CC85FF24C698}" type="presParOf" srcId="{E96D5F85-CE93-41FD-8CE2-259E2A43BBA0}" destId="{D68DC69D-0E6E-4E44-8568-7216BD4AEDA7}" srcOrd="0" destOrd="0" presId="urn:microsoft.com/office/officeart/2005/8/layout/arrow2"/>
    <dgm:cxn modelId="{2F9B755D-6343-42D9-A3CB-2731E0031D28}" type="presParOf" srcId="{E96D5F85-CE93-41FD-8CE2-259E2A43BBA0}" destId="{2D061627-2390-4790-BEA0-852258E9BF8D}" srcOrd="1" destOrd="0" presId="urn:microsoft.com/office/officeart/2005/8/layout/arrow2"/>
    <dgm:cxn modelId="{17386F65-F5F9-41F6-BAE7-7B3B1A6874E2}" type="presParOf" srcId="{2D061627-2390-4790-BEA0-852258E9BF8D}" destId="{E779F319-AD8A-4435-A810-AC6103179569}" srcOrd="0" destOrd="0" presId="urn:microsoft.com/office/officeart/2005/8/layout/arrow2"/>
    <dgm:cxn modelId="{6E4F4B18-276E-42BD-A321-BB69547C8EEA}" type="presParOf" srcId="{2D061627-2390-4790-BEA0-852258E9BF8D}" destId="{44846760-2FC2-4CA4-84B1-207E7134277F}" srcOrd="1" destOrd="0" presId="urn:microsoft.com/office/officeart/2005/8/layout/arrow2"/>
    <dgm:cxn modelId="{E5FEB00C-057F-4CEE-8C19-3D5027042879}" type="presParOf" srcId="{2D061627-2390-4790-BEA0-852258E9BF8D}" destId="{B4F1D416-2664-4EB2-8A5C-F17A41282BE2}" srcOrd="2" destOrd="0" presId="urn:microsoft.com/office/officeart/2005/8/layout/arrow2"/>
    <dgm:cxn modelId="{3E2FFE10-8700-40C2-A7E5-E7037BAC714F}" type="presParOf" srcId="{2D061627-2390-4790-BEA0-852258E9BF8D}" destId="{A7F5A637-DCF7-4213-8EFC-0B151DA06A27}" srcOrd="3" destOrd="0" presId="urn:microsoft.com/office/officeart/2005/8/layout/arrow2"/>
    <dgm:cxn modelId="{D4C7C790-3F31-4F84-BEF3-DB9CAC73DE5D}" type="presParOf" srcId="{2D061627-2390-4790-BEA0-852258E9BF8D}" destId="{EF57B78F-E56A-49C3-8406-A00C1253EBB0}" srcOrd="4" destOrd="0" presId="urn:microsoft.com/office/officeart/2005/8/layout/arrow2"/>
    <dgm:cxn modelId="{D05C2CD8-C542-4903-B478-B99A84AC6CAD}" type="presParOf" srcId="{2D061627-2390-4790-BEA0-852258E9BF8D}" destId="{122D4E0B-9622-4B97-A58F-DF3059A8B874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139E1C-BD84-45C7-89F0-9F44E0098CAF}" type="doc">
      <dgm:prSet loTypeId="urn:microsoft.com/office/officeart/2005/8/layout/gear1" loCatId="process" qsTypeId="urn:microsoft.com/office/officeart/2005/8/quickstyle/simple4" qsCatId="simple" csTypeId="urn:microsoft.com/office/officeart/2005/8/colors/colorful4" csCatId="colorful" phldr="1"/>
      <dgm:spPr/>
    </dgm:pt>
    <dgm:pt modelId="{E48F0107-4D5D-42B1-8A30-1DD2BD62DDBC}">
      <dgm:prSet phldrT="[Testo]"/>
      <dgm:spPr>
        <a:xfrm rot="19322738">
          <a:off x="1079248" y="953622"/>
          <a:ext cx="1177541" cy="1177541"/>
        </a:xfr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it-IT" b="1" dirty="0">
              <a:solidFill>
                <a:sysClr val="window" lastClr="FFFFFF"/>
              </a:solidFill>
              <a:latin typeface="Arial Rounded MT Bold" pitchFamily="34" charset="0"/>
              <a:ea typeface="+mn-ea"/>
              <a:cs typeface="+mn-cs"/>
            </a:rPr>
            <a:t>SW</a:t>
          </a:r>
        </a:p>
      </dgm:t>
    </dgm:pt>
    <dgm:pt modelId="{33850EAD-0E35-4A0F-918C-2BCE0A1209DF}" type="parTrans" cxnId="{4750EB41-9243-4339-80D4-B50DB0A0949E}">
      <dgm:prSet/>
      <dgm:spPr/>
      <dgm:t>
        <a:bodyPr/>
        <a:lstStyle/>
        <a:p>
          <a:endParaRPr lang="it-IT"/>
        </a:p>
      </dgm:t>
    </dgm:pt>
    <dgm:pt modelId="{959ACACE-DA2F-4019-91A5-6700E176E118}" type="sibTrans" cxnId="{4750EB41-9243-4339-80D4-B50DB0A0949E}">
      <dgm:prSet/>
      <dgm:spPr>
        <a:xfrm>
          <a:off x="967880" y="797266"/>
          <a:ext cx="1507252" cy="1507252"/>
        </a:xfr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it-IT"/>
        </a:p>
      </dgm:t>
    </dgm:pt>
    <dgm:pt modelId="{E80652F4-6030-4538-A305-D8A693C89359}">
      <dgm:prSet phldrT="[Testo]"/>
      <dgm:spPr>
        <a:xfrm>
          <a:off x="394133" y="694637"/>
          <a:ext cx="856393" cy="856393"/>
        </a:xfr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it-IT" b="1" dirty="0">
              <a:solidFill>
                <a:sysClr val="window" lastClr="FFFFFF"/>
              </a:solidFill>
              <a:latin typeface="Arial Rounded MT Bold" pitchFamily="34" charset="0"/>
              <a:ea typeface="+mn-ea"/>
              <a:cs typeface="+mn-cs"/>
            </a:rPr>
            <a:t>SW</a:t>
          </a:r>
        </a:p>
      </dgm:t>
    </dgm:pt>
    <dgm:pt modelId="{0A7D0C90-C10D-42E6-B515-FA420AD66FF0}" type="parTrans" cxnId="{0014A21E-7F0C-4FA7-941B-85B23CEAA0F8}">
      <dgm:prSet/>
      <dgm:spPr/>
      <dgm:t>
        <a:bodyPr/>
        <a:lstStyle/>
        <a:p>
          <a:endParaRPr lang="it-IT"/>
        </a:p>
      </dgm:t>
    </dgm:pt>
    <dgm:pt modelId="{DF918244-52B6-452B-B51F-93BF54975E01}" type="sibTrans" cxnId="{0014A21E-7F0C-4FA7-941B-85B23CEAA0F8}">
      <dgm:prSet/>
      <dgm:spPr>
        <a:xfrm>
          <a:off x="242468" y="504439"/>
          <a:ext cx="1095113" cy="1095113"/>
        </a:xfr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it-IT"/>
        </a:p>
      </dgm:t>
    </dgm:pt>
    <dgm:pt modelId="{7479E146-B2D3-4F4C-84F6-49F70E106A22}">
      <dgm:prSet phldrT="[Testo]"/>
      <dgm:spPr>
        <a:xfrm>
          <a:off x="873801" y="94290"/>
          <a:ext cx="839090" cy="839090"/>
        </a:xfr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it-IT" b="1" dirty="0">
              <a:solidFill>
                <a:sysClr val="window" lastClr="FFFFFF"/>
              </a:solidFill>
              <a:latin typeface="Arial Rounded MT Bold" pitchFamily="34" charset="0"/>
              <a:ea typeface="+mn-ea"/>
              <a:cs typeface="+mn-cs"/>
            </a:rPr>
            <a:t>SW</a:t>
          </a:r>
        </a:p>
      </dgm:t>
    </dgm:pt>
    <dgm:pt modelId="{9ECD0881-C5B9-4129-9A11-0DEF438AAE7A}" type="parTrans" cxnId="{A2305CF9-242A-4229-BFD5-E687B93DEC13}">
      <dgm:prSet/>
      <dgm:spPr/>
      <dgm:t>
        <a:bodyPr/>
        <a:lstStyle/>
        <a:p>
          <a:endParaRPr lang="it-IT"/>
        </a:p>
      </dgm:t>
    </dgm:pt>
    <dgm:pt modelId="{CDE1BAFD-C013-4FBE-9260-3E3FC066130B}" type="sibTrans" cxnId="{A2305CF9-242A-4229-BFD5-E687B93DEC13}">
      <dgm:prSet/>
      <dgm:spPr>
        <a:xfrm>
          <a:off x="679711" y="-80689"/>
          <a:ext cx="1180752" cy="1180752"/>
        </a:xfr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it-IT"/>
        </a:p>
      </dgm:t>
    </dgm:pt>
    <dgm:pt modelId="{C426BCB5-6D37-4360-99EB-3C5BC610B9BA}" type="pres">
      <dgm:prSet presAssocID="{3E139E1C-BD84-45C7-89F0-9F44E0098CA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E23C500-E054-4E12-9597-02D13C016615}" type="pres">
      <dgm:prSet presAssocID="{E48F0107-4D5D-42B1-8A30-1DD2BD62DDBC}" presName="gear1" presStyleLbl="node1" presStyleIdx="0" presStyleCnt="3" custAng="19322738" custLinFactNeighborX="4170" custLinFactNeighborY="-834">
        <dgm:presLayoutVars>
          <dgm:chMax val="1"/>
          <dgm:bulletEnabled val="1"/>
        </dgm:presLayoutVars>
      </dgm:prSet>
      <dgm:spPr>
        <a:prstGeom prst="gear9">
          <a:avLst/>
        </a:prstGeom>
      </dgm:spPr>
      <dgm:t>
        <a:bodyPr/>
        <a:lstStyle/>
        <a:p>
          <a:endParaRPr lang="it-IT"/>
        </a:p>
      </dgm:t>
    </dgm:pt>
    <dgm:pt modelId="{04039B78-EBAF-4EC9-BD74-A3F604C0E28B}" type="pres">
      <dgm:prSet presAssocID="{E48F0107-4D5D-42B1-8A30-1DD2BD62DDBC}" presName="gear1srcNode" presStyleLbl="node1" presStyleIdx="0" presStyleCnt="3"/>
      <dgm:spPr/>
      <dgm:t>
        <a:bodyPr/>
        <a:lstStyle/>
        <a:p>
          <a:endParaRPr lang="it-IT"/>
        </a:p>
      </dgm:t>
    </dgm:pt>
    <dgm:pt modelId="{6AB52445-3D8E-4B13-AA5D-ACDA0DEC9374}" type="pres">
      <dgm:prSet presAssocID="{E48F0107-4D5D-42B1-8A30-1DD2BD62DDBC}" presName="gear1dstNode" presStyleLbl="node1" presStyleIdx="0" presStyleCnt="3"/>
      <dgm:spPr/>
      <dgm:t>
        <a:bodyPr/>
        <a:lstStyle/>
        <a:p>
          <a:endParaRPr lang="it-IT"/>
        </a:p>
      </dgm:t>
    </dgm:pt>
    <dgm:pt modelId="{C37ABE91-98BC-46E4-A800-E438F5F3952F}" type="pres">
      <dgm:prSet presAssocID="{E80652F4-6030-4538-A305-D8A693C89359}" presName="gear2" presStyleLbl="node1" presStyleIdx="1" presStyleCnt="3" custLinFactNeighborY="1112">
        <dgm:presLayoutVars>
          <dgm:chMax val="1"/>
          <dgm:bulletEnabled val="1"/>
        </dgm:presLayoutVars>
      </dgm:prSet>
      <dgm:spPr>
        <a:prstGeom prst="gear6">
          <a:avLst/>
        </a:prstGeom>
      </dgm:spPr>
      <dgm:t>
        <a:bodyPr/>
        <a:lstStyle/>
        <a:p>
          <a:endParaRPr lang="it-IT"/>
        </a:p>
      </dgm:t>
    </dgm:pt>
    <dgm:pt modelId="{1790BC05-C820-4C0A-8310-36ADF0AE4773}" type="pres">
      <dgm:prSet presAssocID="{E80652F4-6030-4538-A305-D8A693C89359}" presName="gear2srcNode" presStyleLbl="node1" presStyleIdx="1" presStyleCnt="3"/>
      <dgm:spPr/>
      <dgm:t>
        <a:bodyPr/>
        <a:lstStyle/>
        <a:p>
          <a:endParaRPr lang="it-IT"/>
        </a:p>
      </dgm:t>
    </dgm:pt>
    <dgm:pt modelId="{66CC4E83-CED6-4D8F-B319-FF8315B8052E}" type="pres">
      <dgm:prSet presAssocID="{E80652F4-6030-4538-A305-D8A693C89359}" presName="gear2dstNode" presStyleLbl="node1" presStyleIdx="1" presStyleCnt="3"/>
      <dgm:spPr/>
      <dgm:t>
        <a:bodyPr/>
        <a:lstStyle/>
        <a:p>
          <a:endParaRPr lang="it-IT"/>
        </a:p>
      </dgm:t>
    </dgm:pt>
    <dgm:pt modelId="{FEC2D486-CF71-45D2-AAA9-D35DFFF7C54C}" type="pres">
      <dgm:prSet presAssocID="{7479E146-B2D3-4F4C-84F6-49F70E106A22}" presName="gear3" presStyleLbl="node1" presStyleIdx="2" presStyleCnt="3" custAng="900000"/>
      <dgm:spPr>
        <a:prstGeom prst="gear6">
          <a:avLst/>
        </a:prstGeom>
      </dgm:spPr>
      <dgm:t>
        <a:bodyPr/>
        <a:lstStyle/>
        <a:p>
          <a:endParaRPr lang="it-IT"/>
        </a:p>
      </dgm:t>
    </dgm:pt>
    <dgm:pt modelId="{E21F2E87-A507-4ACD-83E0-2B9765E504AA}" type="pres">
      <dgm:prSet presAssocID="{7479E146-B2D3-4F4C-84F6-49F70E106A2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0750820-2E5F-4CD5-BF8E-EEFD11E5E9E9}" type="pres">
      <dgm:prSet presAssocID="{7479E146-B2D3-4F4C-84F6-49F70E106A22}" presName="gear3srcNode" presStyleLbl="node1" presStyleIdx="2" presStyleCnt="3"/>
      <dgm:spPr/>
      <dgm:t>
        <a:bodyPr/>
        <a:lstStyle/>
        <a:p>
          <a:endParaRPr lang="it-IT"/>
        </a:p>
      </dgm:t>
    </dgm:pt>
    <dgm:pt modelId="{259D41AF-DAB4-44B3-8C33-BFC5C544B383}" type="pres">
      <dgm:prSet presAssocID="{7479E146-B2D3-4F4C-84F6-49F70E106A22}" presName="gear3dstNode" presStyleLbl="node1" presStyleIdx="2" presStyleCnt="3"/>
      <dgm:spPr/>
      <dgm:t>
        <a:bodyPr/>
        <a:lstStyle/>
        <a:p>
          <a:endParaRPr lang="it-IT"/>
        </a:p>
      </dgm:t>
    </dgm:pt>
    <dgm:pt modelId="{9E0EED71-6F93-473B-84D0-151608974AE5}" type="pres">
      <dgm:prSet presAssocID="{959ACACE-DA2F-4019-91A5-6700E176E118}" presName="connector1" presStyleLbl="sibTrans2D1" presStyleIdx="0" presStyleCnt="3"/>
      <dgm:spPr>
        <a:prstGeom prst="circularArrow">
          <a:avLst>
            <a:gd name="adj1" fmla="val 4687"/>
            <a:gd name="adj2" fmla="val 299029"/>
            <a:gd name="adj3" fmla="val 2431769"/>
            <a:gd name="adj4" fmla="val 16056820"/>
            <a:gd name="adj5" fmla="val 5469"/>
          </a:avLst>
        </a:prstGeom>
      </dgm:spPr>
      <dgm:t>
        <a:bodyPr/>
        <a:lstStyle/>
        <a:p>
          <a:endParaRPr lang="it-IT"/>
        </a:p>
      </dgm:t>
    </dgm:pt>
    <dgm:pt modelId="{15C16DBD-D477-4002-83FE-C581E068683F}" type="pres">
      <dgm:prSet presAssocID="{DF918244-52B6-452B-B51F-93BF54975E01}" presName="connector2" presStyleLbl="sibTrans2D1" presStyleIdx="1" presStyleCnt="3"/>
      <dgm:spPr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</dgm:spPr>
      <dgm:t>
        <a:bodyPr/>
        <a:lstStyle/>
        <a:p>
          <a:endParaRPr lang="it-IT"/>
        </a:p>
      </dgm:t>
    </dgm:pt>
    <dgm:pt modelId="{CEF8FD07-D729-4001-B59F-193AD9D618CD}" type="pres">
      <dgm:prSet presAssocID="{CDE1BAFD-C013-4FBE-9260-3E3FC066130B}" presName="connector3" presStyleLbl="sibTrans2D1" presStyleIdx="2" presStyleCnt="3"/>
      <dgm:spPr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</dgm:spPr>
      <dgm:t>
        <a:bodyPr/>
        <a:lstStyle/>
        <a:p>
          <a:endParaRPr lang="it-IT"/>
        </a:p>
      </dgm:t>
    </dgm:pt>
  </dgm:ptLst>
  <dgm:cxnLst>
    <dgm:cxn modelId="{0014A21E-7F0C-4FA7-941B-85B23CEAA0F8}" srcId="{3E139E1C-BD84-45C7-89F0-9F44E0098CAF}" destId="{E80652F4-6030-4538-A305-D8A693C89359}" srcOrd="1" destOrd="0" parTransId="{0A7D0C90-C10D-42E6-B515-FA420AD66FF0}" sibTransId="{DF918244-52B6-452B-B51F-93BF54975E01}"/>
    <dgm:cxn modelId="{9F5D878C-E5B0-40A7-B0A7-83656F37525D}" type="presOf" srcId="{7479E146-B2D3-4F4C-84F6-49F70E106A22}" destId="{E21F2E87-A507-4ACD-83E0-2B9765E504AA}" srcOrd="1" destOrd="0" presId="urn:microsoft.com/office/officeart/2005/8/layout/gear1"/>
    <dgm:cxn modelId="{68BD5857-3140-4C72-A12E-AAFB384ABD09}" type="presOf" srcId="{E48F0107-4D5D-42B1-8A30-1DD2BD62DDBC}" destId="{EE23C500-E054-4E12-9597-02D13C016615}" srcOrd="0" destOrd="0" presId="urn:microsoft.com/office/officeart/2005/8/layout/gear1"/>
    <dgm:cxn modelId="{3125F83D-C801-41B8-A716-194FEE4F2111}" type="presOf" srcId="{E80652F4-6030-4538-A305-D8A693C89359}" destId="{66CC4E83-CED6-4D8F-B319-FF8315B8052E}" srcOrd="2" destOrd="0" presId="urn:microsoft.com/office/officeart/2005/8/layout/gear1"/>
    <dgm:cxn modelId="{395D8234-EB7D-4FD7-8D78-FDCE0B196704}" type="presOf" srcId="{959ACACE-DA2F-4019-91A5-6700E176E118}" destId="{9E0EED71-6F93-473B-84D0-151608974AE5}" srcOrd="0" destOrd="0" presId="urn:microsoft.com/office/officeart/2005/8/layout/gear1"/>
    <dgm:cxn modelId="{9BAD8FF4-98DA-4455-9117-48C2C0C7DCEA}" type="presOf" srcId="{E80652F4-6030-4538-A305-D8A693C89359}" destId="{C37ABE91-98BC-46E4-A800-E438F5F3952F}" srcOrd="0" destOrd="0" presId="urn:microsoft.com/office/officeart/2005/8/layout/gear1"/>
    <dgm:cxn modelId="{F0C8A0FC-4997-45CF-AED6-1E3E07B62891}" type="presOf" srcId="{DF918244-52B6-452B-B51F-93BF54975E01}" destId="{15C16DBD-D477-4002-83FE-C581E068683F}" srcOrd="0" destOrd="0" presId="urn:microsoft.com/office/officeart/2005/8/layout/gear1"/>
    <dgm:cxn modelId="{15F68140-5AF7-4D29-A98D-4EB5FC49587F}" type="presOf" srcId="{3E139E1C-BD84-45C7-89F0-9F44E0098CAF}" destId="{C426BCB5-6D37-4360-99EB-3C5BC610B9BA}" srcOrd="0" destOrd="0" presId="urn:microsoft.com/office/officeart/2005/8/layout/gear1"/>
    <dgm:cxn modelId="{27730B46-667E-4AAA-AA24-38AC1C3338F6}" type="presOf" srcId="{E48F0107-4D5D-42B1-8A30-1DD2BD62DDBC}" destId="{6AB52445-3D8E-4B13-AA5D-ACDA0DEC9374}" srcOrd="2" destOrd="0" presId="urn:microsoft.com/office/officeart/2005/8/layout/gear1"/>
    <dgm:cxn modelId="{8095F804-F4FF-4982-BC50-7FDA161EFA55}" type="presOf" srcId="{E48F0107-4D5D-42B1-8A30-1DD2BD62DDBC}" destId="{04039B78-EBAF-4EC9-BD74-A3F604C0E28B}" srcOrd="1" destOrd="0" presId="urn:microsoft.com/office/officeart/2005/8/layout/gear1"/>
    <dgm:cxn modelId="{B17BDE93-CA79-452B-B061-C655ED65A8BB}" type="presOf" srcId="{7479E146-B2D3-4F4C-84F6-49F70E106A22}" destId="{E0750820-2E5F-4CD5-BF8E-EEFD11E5E9E9}" srcOrd="2" destOrd="0" presId="urn:microsoft.com/office/officeart/2005/8/layout/gear1"/>
    <dgm:cxn modelId="{C4EC32C0-7309-4A6D-9FDE-599EA779E5D4}" type="presOf" srcId="{7479E146-B2D3-4F4C-84F6-49F70E106A22}" destId="{FEC2D486-CF71-45D2-AAA9-D35DFFF7C54C}" srcOrd="0" destOrd="0" presId="urn:microsoft.com/office/officeart/2005/8/layout/gear1"/>
    <dgm:cxn modelId="{25C06D21-BF4A-44D0-93EA-AF117B527863}" type="presOf" srcId="{E80652F4-6030-4538-A305-D8A693C89359}" destId="{1790BC05-C820-4C0A-8310-36ADF0AE4773}" srcOrd="1" destOrd="0" presId="urn:microsoft.com/office/officeart/2005/8/layout/gear1"/>
    <dgm:cxn modelId="{4750EB41-9243-4339-80D4-B50DB0A0949E}" srcId="{3E139E1C-BD84-45C7-89F0-9F44E0098CAF}" destId="{E48F0107-4D5D-42B1-8A30-1DD2BD62DDBC}" srcOrd="0" destOrd="0" parTransId="{33850EAD-0E35-4A0F-918C-2BCE0A1209DF}" sibTransId="{959ACACE-DA2F-4019-91A5-6700E176E118}"/>
    <dgm:cxn modelId="{A2305CF9-242A-4229-BFD5-E687B93DEC13}" srcId="{3E139E1C-BD84-45C7-89F0-9F44E0098CAF}" destId="{7479E146-B2D3-4F4C-84F6-49F70E106A22}" srcOrd="2" destOrd="0" parTransId="{9ECD0881-C5B9-4129-9A11-0DEF438AAE7A}" sibTransId="{CDE1BAFD-C013-4FBE-9260-3E3FC066130B}"/>
    <dgm:cxn modelId="{FB80C9D8-D062-4203-8075-71FC12A7A7B4}" type="presOf" srcId="{7479E146-B2D3-4F4C-84F6-49F70E106A22}" destId="{259D41AF-DAB4-44B3-8C33-BFC5C544B383}" srcOrd="3" destOrd="0" presId="urn:microsoft.com/office/officeart/2005/8/layout/gear1"/>
    <dgm:cxn modelId="{07CAE88B-E8A9-480D-BB2B-884EB63087FF}" type="presOf" srcId="{CDE1BAFD-C013-4FBE-9260-3E3FC066130B}" destId="{CEF8FD07-D729-4001-B59F-193AD9D618CD}" srcOrd="0" destOrd="0" presId="urn:microsoft.com/office/officeart/2005/8/layout/gear1"/>
    <dgm:cxn modelId="{F485213F-1588-4262-80AD-CDFB196FBC49}" type="presParOf" srcId="{C426BCB5-6D37-4360-99EB-3C5BC610B9BA}" destId="{EE23C500-E054-4E12-9597-02D13C016615}" srcOrd="0" destOrd="0" presId="urn:microsoft.com/office/officeart/2005/8/layout/gear1"/>
    <dgm:cxn modelId="{0EB9A77D-B4B1-449D-B2F6-DE9BFBBCDD72}" type="presParOf" srcId="{C426BCB5-6D37-4360-99EB-3C5BC610B9BA}" destId="{04039B78-EBAF-4EC9-BD74-A3F604C0E28B}" srcOrd="1" destOrd="0" presId="urn:microsoft.com/office/officeart/2005/8/layout/gear1"/>
    <dgm:cxn modelId="{D1AEFCDA-A9C2-4CDB-92A6-493C37FED24C}" type="presParOf" srcId="{C426BCB5-6D37-4360-99EB-3C5BC610B9BA}" destId="{6AB52445-3D8E-4B13-AA5D-ACDA0DEC9374}" srcOrd="2" destOrd="0" presId="urn:microsoft.com/office/officeart/2005/8/layout/gear1"/>
    <dgm:cxn modelId="{F9068A4D-F5B4-4766-8883-2FC9CE35ED60}" type="presParOf" srcId="{C426BCB5-6D37-4360-99EB-3C5BC610B9BA}" destId="{C37ABE91-98BC-46E4-A800-E438F5F3952F}" srcOrd="3" destOrd="0" presId="urn:microsoft.com/office/officeart/2005/8/layout/gear1"/>
    <dgm:cxn modelId="{D34D99EC-83C4-4631-BBCB-4404E880A928}" type="presParOf" srcId="{C426BCB5-6D37-4360-99EB-3C5BC610B9BA}" destId="{1790BC05-C820-4C0A-8310-36ADF0AE4773}" srcOrd="4" destOrd="0" presId="urn:microsoft.com/office/officeart/2005/8/layout/gear1"/>
    <dgm:cxn modelId="{EDAE41B6-F56B-4CAC-B193-E10DBD8BA6C1}" type="presParOf" srcId="{C426BCB5-6D37-4360-99EB-3C5BC610B9BA}" destId="{66CC4E83-CED6-4D8F-B319-FF8315B8052E}" srcOrd="5" destOrd="0" presId="urn:microsoft.com/office/officeart/2005/8/layout/gear1"/>
    <dgm:cxn modelId="{EEDDFB89-1F5B-4B37-8694-0E19E8FB5A5F}" type="presParOf" srcId="{C426BCB5-6D37-4360-99EB-3C5BC610B9BA}" destId="{FEC2D486-CF71-45D2-AAA9-D35DFFF7C54C}" srcOrd="6" destOrd="0" presId="urn:microsoft.com/office/officeart/2005/8/layout/gear1"/>
    <dgm:cxn modelId="{02B69A68-D650-4120-9D1D-1384EF117DDB}" type="presParOf" srcId="{C426BCB5-6D37-4360-99EB-3C5BC610B9BA}" destId="{E21F2E87-A507-4ACD-83E0-2B9765E504AA}" srcOrd="7" destOrd="0" presId="urn:microsoft.com/office/officeart/2005/8/layout/gear1"/>
    <dgm:cxn modelId="{AABE2680-EB24-454E-B9AE-CC21533B653C}" type="presParOf" srcId="{C426BCB5-6D37-4360-99EB-3C5BC610B9BA}" destId="{E0750820-2E5F-4CD5-BF8E-EEFD11E5E9E9}" srcOrd="8" destOrd="0" presId="urn:microsoft.com/office/officeart/2005/8/layout/gear1"/>
    <dgm:cxn modelId="{A689762B-6270-473B-AE1F-3FA0EBB7DB69}" type="presParOf" srcId="{C426BCB5-6D37-4360-99EB-3C5BC610B9BA}" destId="{259D41AF-DAB4-44B3-8C33-BFC5C544B383}" srcOrd="9" destOrd="0" presId="urn:microsoft.com/office/officeart/2005/8/layout/gear1"/>
    <dgm:cxn modelId="{F83AEDFA-F6A2-4285-AE75-8F8481ACB46B}" type="presParOf" srcId="{C426BCB5-6D37-4360-99EB-3C5BC610B9BA}" destId="{9E0EED71-6F93-473B-84D0-151608974AE5}" srcOrd="10" destOrd="0" presId="urn:microsoft.com/office/officeart/2005/8/layout/gear1"/>
    <dgm:cxn modelId="{1B21C2AE-D8B6-4BA1-AADE-F6F84FEBD810}" type="presParOf" srcId="{C426BCB5-6D37-4360-99EB-3C5BC610B9BA}" destId="{15C16DBD-D477-4002-83FE-C581E068683F}" srcOrd="11" destOrd="0" presId="urn:microsoft.com/office/officeart/2005/8/layout/gear1"/>
    <dgm:cxn modelId="{98F33A30-E42F-4D2B-B27D-2626F6418398}" type="presParOf" srcId="{C426BCB5-6D37-4360-99EB-3C5BC610B9BA}" destId="{CEF8FD07-D729-4001-B59F-193AD9D618CD}" srcOrd="12" destOrd="0" presId="urn:microsoft.com/office/officeart/2005/8/layout/gear1"/>
  </dgm:cxnLst>
  <dgm:bg>
    <a:effectLst>
      <a:innerShdw blurRad="63500" dist="50800" dir="13500000">
        <a:prstClr val="black">
          <a:alpha val="50000"/>
        </a:prstClr>
      </a:inn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8DC69D-0E6E-4E44-8568-7216BD4AEDA7}">
      <dsp:nvSpPr>
        <dsp:cNvPr id="0" name=""/>
        <dsp:cNvSpPr/>
      </dsp:nvSpPr>
      <dsp:spPr>
        <a:xfrm rot="815671">
          <a:off x="-678444" y="306582"/>
          <a:ext cx="8128000" cy="5103520"/>
        </a:xfrm>
        <a:prstGeom prst="swooshArrow">
          <a:avLst>
            <a:gd name="adj1" fmla="val 25000"/>
            <a:gd name="adj2" fmla="val 25000"/>
          </a:avLst>
        </a:prstGeom>
        <a:blipFill rotWithShape="0">
          <a:blip xmlns:r="http://schemas.openxmlformats.org/officeDocument/2006/relationships" r:embed="rId1"/>
          <a:srcRect/>
          <a:stretch>
            <a:fillRect l="-39000" r="-39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79F319-AD8A-4435-A810-AC6103179569}">
      <dsp:nvSpPr>
        <dsp:cNvPr id="0" name=""/>
        <dsp:cNvSpPr/>
      </dsp:nvSpPr>
      <dsp:spPr>
        <a:xfrm>
          <a:off x="0" y="3805309"/>
          <a:ext cx="211328" cy="2113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846760-2FC2-4CA4-84B1-207E7134277F}">
      <dsp:nvSpPr>
        <dsp:cNvPr id="0" name=""/>
        <dsp:cNvSpPr/>
      </dsp:nvSpPr>
      <dsp:spPr>
        <a:xfrm>
          <a:off x="1137920" y="3930223"/>
          <a:ext cx="1893824" cy="1468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978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6500" kern="1200" dirty="0"/>
        </a:p>
      </dsp:txBody>
      <dsp:txXfrm>
        <a:off x="1137920" y="3930223"/>
        <a:ext cx="1893824" cy="1468120"/>
      </dsp:txXfrm>
    </dsp:sp>
    <dsp:sp modelId="{B4F1D416-2664-4EB2-8A5C-F17A41282BE2}">
      <dsp:nvSpPr>
        <dsp:cNvPr id="0" name=""/>
        <dsp:cNvSpPr/>
      </dsp:nvSpPr>
      <dsp:spPr>
        <a:xfrm>
          <a:off x="2897632" y="2443815"/>
          <a:ext cx="382016" cy="3820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F5A637-DCF7-4213-8EFC-0B151DA06A27}">
      <dsp:nvSpPr>
        <dsp:cNvPr id="0" name=""/>
        <dsp:cNvSpPr/>
      </dsp:nvSpPr>
      <dsp:spPr>
        <a:xfrm>
          <a:off x="3088640" y="2634823"/>
          <a:ext cx="1950720" cy="27635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2422" tIns="0" rIns="0" bIns="0" numCol="1" spcCol="1270" anchor="t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6500" kern="1200" dirty="0"/>
        </a:p>
      </dsp:txBody>
      <dsp:txXfrm>
        <a:off x="3088640" y="2634823"/>
        <a:ext cx="1950720" cy="2763519"/>
      </dsp:txXfrm>
    </dsp:sp>
    <dsp:sp modelId="{EF57B78F-E56A-49C3-8406-A00C1253EBB0}">
      <dsp:nvSpPr>
        <dsp:cNvPr id="0" name=""/>
        <dsp:cNvSpPr/>
      </dsp:nvSpPr>
      <dsp:spPr>
        <a:xfrm>
          <a:off x="5949479" y="1905195"/>
          <a:ext cx="528320" cy="5283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2D4E0B-9622-4B97-A58F-DF3059A8B874}">
      <dsp:nvSpPr>
        <dsp:cNvPr id="0" name=""/>
        <dsp:cNvSpPr/>
      </dsp:nvSpPr>
      <dsp:spPr>
        <a:xfrm>
          <a:off x="5405120" y="1867743"/>
          <a:ext cx="1950720" cy="3530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946" tIns="0" rIns="0" bIns="0" numCol="1" spcCol="1270" anchor="t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4700" kern="1200" dirty="0"/>
        </a:p>
      </dsp:txBody>
      <dsp:txXfrm>
        <a:off x="5405120" y="1867743"/>
        <a:ext cx="1950720" cy="3530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23C500-E054-4E12-9597-02D13C016615}">
      <dsp:nvSpPr>
        <dsp:cNvPr id="0" name=""/>
        <dsp:cNvSpPr/>
      </dsp:nvSpPr>
      <dsp:spPr>
        <a:xfrm rot="19322738">
          <a:off x="987995" y="953622"/>
          <a:ext cx="1177541" cy="1177541"/>
        </a:xfrm>
        <a:prstGeom prst="gear9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>
              <a:solidFill>
                <a:sysClr val="window" lastClr="FFFFFF"/>
              </a:solidFill>
              <a:latin typeface="Arial Rounded MT Bold" pitchFamily="34" charset="0"/>
              <a:ea typeface="+mn-ea"/>
              <a:cs typeface="+mn-cs"/>
            </a:rPr>
            <a:t>SW</a:t>
          </a:r>
        </a:p>
      </dsp:txBody>
      <dsp:txXfrm>
        <a:off x="1218400" y="1231633"/>
        <a:ext cx="704065" cy="605281"/>
      </dsp:txXfrm>
    </dsp:sp>
    <dsp:sp modelId="{C37ABE91-98BC-46E4-A800-E438F5F3952F}">
      <dsp:nvSpPr>
        <dsp:cNvPr id="0" name=""/>
        <dsp:cNvSpPr/>
      </dsp:nvSpPr>
      <dsp:spPr>
        <a:xfrm>
          <a:off x="302880" y="694637"/>
          <a:ext cx="856393" cy="856393"/>
        </a:xfrm>
        <a:prstGeom prst="gear6">
          <a:avLst/>
        </a:prstGeo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>
              <a:solidFill>
                <a:sysClr val="window" lastClr="FFFFFF"/>
              </a:solidFill>
              <a:latin typeface="Arial Rounded MT Bold" pitchFamily="34" charset="0"/>
              <a:ea typeface="+mn-ea"/>
              <a:cs typeface="+mn-cs"/>
            </a:rPr>
            <a:t>SW</a:t>
          </a:r>
        </a:p>
      </dsp:txBody>
      <dsp:txXfrm>
        <a:off x="518480" y="911540"/>
        <a:ext cx="425193" cy="422587"/>
      </dsp:txXfrm>
    </dsp:sp>
    <dsp:sp modelId="{FEC2D486-CF71-45D2-AAA9-D35DFFF7C54C}">
      <dsp:nvSpPr>
        <dsp:cNvPr id="0" name=""/>
        <dsp:cNvSpPr/>
      </dsp:nvSpPr>
      <dsp:spPr>
        <a:xfrm>
          <a:off x="782548" y="94290"/>
          <a:ext cx="839090" cy="839090"/>
        </a:xfrm>
        <a:prstGeom prst="gear6">
          <a:avLst/>
        </a:prstGeo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>
              <a:solidFill>
                <a:sysClr val="window" lastClr="FFFFFF"/>
              </a:solidFill>
              <a:latin typeface="Arial Rounded MT Bold" pitchFamily="34" charset="0"/>
              <a:ea typeface="+mn-ea"/>
              <a:cs typeface="+mn-cs"/>
            </a:rPr>
            <a:t>SW</a:t>
          </a:r>
        </a:p>
      </dsp:txBody>
      <dsp:txXfrm rot="900000">
        <a:off x="966585" y="278327"/>
        <a:ext cx="471016" cy="471016"/>
      </dsp:txXfrm>
    </dsp:sp>
    <dsp:sp modelId="{9E0EED71-6F93-473B-84D0-151608974AE5}">
      <dsp:nvSpPr>
        <dsp:cNvPr id="0" name=""/>
        <dsp:cNvSpPr/>
      </dsp:nvSpPr>
      <dsp:spPr>
        <a:xfrm>
          <a:off x="876626" y="797266"/>
          <a:ext cx="1507252" cy="1507252"/>
        </a:xfrm>
        <a:prstGeom prst="circularArrow">
          <a:avLst>
            <a:gd name="adj1" fmla="val 4687"/>
            <a:gd name="adj2" fmla="val 299029"/>
            <a:gd name="adj3" fmla="val 2431769"/>
            <a:gd name="adj4" fmla="val 16056820"/>
            <a:gd name="adj5" fmla="val 5469"/>
          </a:avLst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C16DBD-D477-4002-83FE-C581E068683F}">
      <dsp:nvSpPr>
        <dsp:cNvPr id="0" name=""/>
        <dsp:cNvSpPr/>
      </dsp:nvSpPr>
      <dsp:spPr>
        <a:xfrm>
          <a:off x="151214" y="504439"/>
          <a:ext cx="1095113" cy="109511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rgbClr val="8064A2">
                <a:hueOff val="-2232385"/>
                <a:satOff val="13449"/>
                <a:lumOff val="1078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-2232385"/>
                <a:satOff val="13449"/>
                <a:lumOff val="1078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F8FD07-D729-4001-B59F-193AD9D618CD}">
      <dsp:nvSpPr>
        <dsp:cNvPr id="0" name=""/>
        <dsp:cNvSpPr/>
      </dsp:nvSpPr>
      <dsp:spPr>
        <a:xfrm>
          <a:off x="588457" y="-80689"/>
          <a:ext cx="1180752" cy="1180752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rgbClr val="8064A2">
                <a:hueOff val="-4464770"/>
                <a:satOff val="26899"/>
                <a:lumOff val="2156"/>
                <a:alphaOff val="0"/>
                <a:tint val="100000"/>
                <a:shade val="100000"/>
                <a:satMod val="130000"/>
              </a:srgbClr>
            </a:gs>
            <a:gs pos="100000">
              <a:srgbClr val="8064A2">
                <a:hueOff val="-4464770"/>
                <a:satOff val="26899"/>
                <a:lumOff val="2156"/>
                <a:alphaOff val="0"/>
                <a:tint val="50000"/>
                <a:shade val="100000"/>
                <a:satMod val="350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1D5F5F-FEBB-4885-B329-4F5C397A5F4C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B67CA4-212C-475B-B3F8-DADFD3ED8F30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984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67CA4-212C-475B-B3F8-DADFD3ED8F3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295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586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67CA4-212C-475B-B3F8-DADFD3ED8F3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00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egnaposto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F834C20-0956-CE4E-A663-158D5BF70D67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12" name="Segnaposto immagine diapositiva 11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3883262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3834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873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9271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474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947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833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8353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0" y="355602"/>
            <a:ext cx="10515600" cy="676275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defRPr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it-IT" dirty="0"/>
              <a:t>FARE CLIC PER MODIFICARE LO STILE DEL TITOLO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510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187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4381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08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GB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78259-5CC0-4DEA-9A28-D5453CA602A6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7157E-BF97-4CCE-8CB7-2629E0B4A18C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6711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0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42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8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7" descr="MARCHIO_DPC.e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4194" y="5357615"/>
            <a:ext cx="1116716" cy="874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74995" y="1836617"/>
            <a:ext cx="2712960" cy="107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4995" y="923122"/>
            <a:ext cx="2712960" cy="794813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Immagine 13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5332" y="231381"/>
            <a:ext cx="2712285" cy="57738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911425" y="3163020"/>
            <a:ext cx="10474149" cy="16435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36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PON GOVERNANCE 2014-2020</a:t>
            </a:r>
          </a:p>
          <a:p>
            <a:r>
              <a:rPr lang="it-IT" sz="336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Riduzione del rischio sismico, vulcanico, </a:t>
            </a:r>
          </a:p>
          <a:p>
            <a:r>
              <a:rPr lang="it-IT" sz="336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idrogeologico e idraulico ai fini di protezione civile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32205" y="5128735"/>
            <a:ext cx="65634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720"/>
              </a:spcAft>
            </a:pPr>
            <a:r>
              <a:rPr lang="it-IT" sz="28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Operatività dei Contesti Territoriali per eventi </a:t>
            </a:r>
            <a:r>
              <a:rPr lang="it-IT" sz="2800" b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idrogeologici</a:t>
            </a:r>
            <a:endParaRPr lang="it-IT" sz="2000" i="1" dirty="0">
              <a:solidFill>
                <a:srgbClr val="0000CC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70B2E694-77DD-E345-85ED-7BAC5F47B8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43557" y="5003952"/>
            <a:ext cx="2173793" cy="1203671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332204" y="6125628"/>
            <a:ext cx="3669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/>
              <a:t>Piernicola </a:t>
            </a:r>
            <a:r>
              <a:rPr lang="it-IT" sz="2000" b="1" i="1" dirty="0" err="1" smtClean="0"/>
              <a:t>Lollino</a:t>
            </a:r>
            <a:r>
              <a:rPr lang="it-IT" sz="2000" b="1" i="1" dirty="0" smtClean="0"/>
              <a:t>, Luca Pisano </a:t>
            </a:r>
            <a:endParaRPr lang="it-IT" sz="2000" b="1" i="1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454" y="6222419"/>
            <a:ext cx="1719296" cy="576191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4333987" y="6415172"/>
            <a:ext cx="3270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rgbClr val="0000C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Potenza, </a:t>
            </a:r>
            <a:r>
              <a:rPr lang="it-IT" i="1" dirty="0" smtClean="0">
                <a:solidFill>
                  <a:srgbClr val="0000C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 </a:t>
            </a:r>
            <a:r>
              <a:rPr lang="it-IT" i="1" dirty="0">
                <a:solidFill>
                  <a:srgbClr val="0000CC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Dicembre 2019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314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>
          <a:xfrm>
            <a:off x="2182294" y="3674903"/>
            <a:ext cx="3037888" cy="1702958"/>
          </a:xfrm>
          <a:prstGeom prst="rect">
            <a:avLst/>
          </a:prstGeom>
          <a:solidFill>
            <a:srgbClr val="FF3300">
              <a:alpha val="18824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CasellaDiTesto 12"/>
          <p:cNvSpPr txBox="1"/>
          <p:nvPr/>
        </p:nvSpPr>
        <p:spPr>
          <a:xfrm>
            <a:off x="1115539" y="2635547"/>
            <a:ext cx="8203019" cy="1039356"/>
          </a:xfrm>
          <a:prstGeom prst="leftArrow">
            <a:avLst/>
          </a:prstGeom>
          <a:gradFill flip="none" rotWithShape="1">
            <a:gsLst>
              <a:gs pos="0">
                <a:srgbClr val="FF0000"/>
              </a:gs>
              <a:gs pos="82000">
                <a:schemeClr val="bg1">
                  <a:lumMod val="85000"/>
                </a:schemeClr>
              </a:gs>
              <a:gs pos="68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dirty="0" smtClean="0"/>
              <a:t>POLICORO, STIGLIANO, POTENZA, PISTICCI……</a:t>
            </a:r>
            <a:endParaRPr lang="en-GB" dirty="0"/>
          </a:p>
        </p:txBody>
      </p:sp>
      <p:sp>
        <p:nvSpPr>
          <p:cNvPr id="11" name="Rettangolo 10"/>
          <p:cNvSpPr/>
          <p:nvPr/>
        </p:nvSpPr>
        <p:spPr>
          <a:xfrm>
            <a:off x="140827" y="559511"/>
            <a:ext cx="84466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3200" b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Classificazione CONTESTI TERRITORIALI in base al NUMERO DI INTERVENTI RENDIS per </a:t>
            </a:r>
            <a:r>
              <a:rPr lang="it-IT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ALLUVIONE</a:t>
            </a:r>
            <a:endParaRPr lang="it-IT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65176" y="1649705"/>
            <a:ext cx="7457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dirty="0" err="1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Rendis</a:t>
            </a:r>
            <a:r>
              <a:rPr lang="it-IT" b="1" i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Repertorio Nazionale degli interventi per la Difesa del Suolo (ISPRA) </a:t>
            </a:r>
            <a:endParaRPr lang="en-GB" dirty="0"/>
          </a:p>
        </p:txBody>
      </p:sp>
      <p:graphicFrame>
        <p:nvGraphicFramePr>
          <p:cNvPr id="16" name="Grafico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6584012"/>
              </p:ext>
            </p:extLst>
          </p:nvPr>
        </p:nvGraphicFramePr>
        <p:xfrm>
          <a:off x="1115539" y="3577911"/>
          <a:ext cx="9660491" cy="2688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/>
          <a:srcRect l="16364" t="24963" r="68273" b="27629"/>
          <a:stretch/>
        </p:blipFill>
        <p:spPr>
          <a:xfrm>
            <a:off x="8448365" y="978201"/>
            <a:ext cx="3554371" cy="3365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3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l="55315" t="24206" r="27725" b="47094"/>
          <a:stretch/>
        </p:blipFill>
        <p:spPr>
          <a:xfrm>
            <a:off x="1823663" y="1537053"/>
            <a:ext cx="8649390" cy="44906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66624" t="22485" r="27868" b="75508"/>
          <a:stretch/>
        </p:blipFill>
        <p:spPr>
          <a:xfrm>
            <a:off x="4548157" y="850497"/>
            <a:ext cx="3200401" cy="35780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57467" t="22577" r="37898" b="75861"/>
          <a:stretch/>
        </p:blipFill>
        <p:spPr>
          <a:xfrm>
            <a:off x="1496207" y="850497"/>
            <a:ext cx="2693505" cy="27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1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43251-A52E-4B1D-9451-BA2AADD59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Indicatori territoriali semplici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2414A36-FA38-453F-B0B0-F34460D33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4540" y="1263278"/>
            <a:ext cx="4320000" cy="465230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0FF53FA1-51DB-40D4-8430-2A4EDEBDB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8779" y="1981200"/>
            <a:ext cx="981075" cy="1447800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82386EA1-DA21-44CC-9D54-816452484C68}"/>
              </a:ext>
            </a:extLst>
          </p:cNvPr>
          <p:cNvSpPr txBox="1"/>
          <p:nvPr/>
        </p:nvSpPr>
        <p:spPr>
          <a:xfrm>
            <a:off x="1011639" y="4752086"/>
            <a:ext cx="616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0                   5                  10                 15                 20                  25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48B4E50E-BC50-417A-B232-547CB53F0DDC}"/>
              </a:ext>
            </a:extLst>
          </p:cNvPr>
          <p:cNvGrpSpPr/>
          <p:nvPr/>
        </p:nvGrpSpPr>
        <p:grpSpPr>
          <a:xfrm>
            <a:off x="377724" y="2571404"/>
            <a:ext cx="6462041" cy="2261909"/>
            <a:chOff x="367024" y="3223573"/>
            <a:chExt cx="6462041" cy="2261909"/>
          </a:xfrm>
        </p:grpSpPr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9EAB2008-A4C3-44DD-A1EC-2FD44BC6E8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839" t="-1" b="4193"/>
            <a:stretch/>
          </p:blipFill>
          <p:spPr>
            <a:xfrm>
              <a:off x="1047473" y="3356534"/>
              <a:ext cx="5781592" cy="204843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E1FA8A55-3853-4960-B521-739557022918}"/>
                </a:ext>
              </a:extLst>
            </p:cNvPr>
            <p:cNvSpPr txBox="1"/>
            <p:nvPr/>
          </p:nvSpPr>
          <p:spPr>
            <a:xfrm rot="16200000">
              <a:off x="-472528" y="4196086"/>
              <a:ext cx="204843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/>
                <a:t>Conteggio</a:t>
              </a: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8206ABD2-4677-46A3-B8F2-F8AC959E3BB3}"/>
                </a:ext>
              </a:extLst>
            </p:cNvPr>
            <p:cNvSpPr txBox="1"/>
            <p:nvPr/>
          </p:nvSpPr>
          <p:spPr>
            <a:xfrm>
              <a:off x="783778" y="5116150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0</a:t>
              </a: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75190FBC-C160-4965-A832-306E49E2BB0C}"/>
                </a:ext>
              </a:extLst>
            </p:cNvPr>
            <p:cNvSpPr txBox="1"/>
            <p:nvPr/>
          </p:nvSpPr>
          <p:spPr>
            <a:xfrm>
              <a:off x="666760" y="4167439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40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4459CAF0-73A9-41A1-89F7-8F00F0A53396}"/>
                </a:ext>
              </a:extLst>
            </p:cNvPr>
            <p:cNvSpPr txBox="1"/>
            <p:nvPr/>
          </p:nvSpPr>
          <p:spPr>
            <a:xfrm>
              <a:off x="666760" y="4642282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20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659103E5-8B41-45CE-B155-752D8F289ADB}"/>
                </a:ext>
              </a:extLst>
            </p:cNvPr>
            <p:cNvSpPr txBox="1"/>
            <p:nvPr/>
          </p:nvSpPr>
          <p:spPr>
            <a:xfrm>
              <a:off x="666760" y="3702337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60</a:t>
              </a: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CCDC257C-9A43-4405-AE0A-A94CC6F2C210}"/>
                </a:ext>
              </a:extLst>
            </p:cNvPr>
            <p:cNvSpPr txBox="1"/>
            <p:nvPr/>
          </p:nvSpPr>
          <p:spPr>
            <a:xfrm>
              <a:off x="666760" y="3223573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80</a:t>
              </a:r>
            </a:p>
          </p:txBody>
        </p:sp>
      </p:grpSp>
      <p:sp>
        <p:nvSpPr>
          <p:cNvPr id="14" name="Rettangolo 13">
            <a:extLst>
              <a:ext uri="{FF2B5EF4-FFF2-40B4-BE49-F238E27FC236}">
                <a16:creationId xmlns:a16="http://schemas.microsoft.com/office/drawing/2014/main" id="{609CC0FE-DCC4-4F48-BF51-F1CE478C7D52}"/>
              </a:ext>
            </a:extLst>
          </p:cNvPr>
          <p:cNvSpPr/>
          <p:nvPr/>
        </p:nvSpPr>
        <p:spPr>
          <a:xfrm>
            <a:off x="1068221" y="1272474"/>
            <a:ext cx="2349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Aree in frana IFFI</a:t>
            </a:r>
            <a:endParaRPr lang="en-GB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55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43251-A52E-4B1D-9451-BA2AADD59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Indicatori territoriali semplici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79562467-53B8-427B-9241-8611146AA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5508" y="1279740"/>
            <a:ext cx="4320000" cy="47026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4010D13-D7B3-47AA-BD7F-9EFD95977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027" y="2700337"/>
            <a:ext cx="1276350" cy="1457325"/>
          </a:xfrm>
          <a:prstGeom prst="rect">
            <a:avLst/>
          </a:prstGeom>
        </p:spPr>
      </p:pic>
      <p:grpSp>
        <p:nvGrpSpPr>
          <p:cNvPr id="3" name="Gruppo 2">
            <a:extLst>
              <a:ext uri="{FF2B5EF4-FFF2-40B4-BE49-F238E27FC236}">
                <a16:creationId xmlns:a16="http://schemas.microsoft.com/office/drawing/2014/main" id="{71EA6354-F330-4A3E-A602-258B21A67F1E}"/>
              </a:ext>
            </a:extLst>
          </p:cNvPr>
          <p:cNvGrpSpPr/>
          <p:nvPr/>
        </p:nvGrpSpPr>
        <p:grpSpPr>
          <a:xfrm>
            <a:off x="341623" y="2561633"/>
            <a:ext cx="6808477" cy="2525205"/>
            <a:chOff x="341623" y="3284009"/>
            <a:chExt cx="6808477" cy="2525205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2AF81306-10F8-4DF1-853E-51EAC4F71C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460" b="4566"/>
            <a:stretch/>
          </p:blipFill>
          <p:spPr>
            <a:xfrm>
              <a:off x="1067752" y="3429000"/>
              <a:ext cx="5781686" cy="2048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400298F1-A626-482A-821D-80497E1C1775}"/>
                </a:ext>
              </a:extLst>
            </p:cNvPr>
            <p:cNvSpPr txBox="1"/>
            <p:nvPr/>
          </p:nvSpPr>
          <p:spPr>
            <a:xfrm>
              <a:off x="1052474" y="5439882"/>
              <a:ext cx="609762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it-IT" dirty="0"/>
                <a:t>0                  20                40                 60                 80                100</a:t>
              </a:r>
            </a:p>
          </p:txBody>
        </p:sp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8B4C2B40-1BC4-4DB5-9E40-7D66529D2745}"/>
                </a:ext>
              </a:extLst>
            </p:cNvPr>
            <p:cNvSpPr txBox="1"/>
            <p:nvPr/>
          </p:nvSpPr>
          <p:spPr>
            <a:xfrm rot="16200000">
              <a:off x="-497929" y="4215015"/>
              <a:ext cx="204843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/>
                <a:t>Conteggio</a:t>
              </a:r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DC5ACD7-43B5-4427-A0E7-A025C2595AA7}"/>
                </a:ext>
              </a:extLst>
            </p:cNvPr>
            <p:cNvSpPr txBox="1"/>
            <p:nvPr/>
          </p:nvSpPr>
          <p:spPr>
            <a:xfrm>
              <a:off x="792245" y="5204929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0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5C6B18D-3E16-4CFF-ADC0-E8D6D24E5D54}"/>
                </a:ext>
              </a:extLst>
            </p:cNvPr>
            <p:cNvSpPr txBox="1"/>
            <p:nvPr/>
          </p:nvSpPr>
          <p:spPr>
            <a:xfrm>
              <a:off x="675227" y="4423858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40</a:t>
              </a:r>
            </a:p>
          </p:txBody>
        </p:sp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EAE0BA74-2980-4034-B097-1162F1088CC2}"/>
                </a:ext>
              </a:extLst>
            </p:cNvPr>
            <p:cNvSpPr txBox="1"/>
            <p:nvPr/>
          </p:nvSpPr>
          <p:spPr>
            <a:xfrm>
              <a:off x="675227" y="4804721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20</a:t>
              </a: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83A81580-7D0D-473A-B672-EB030CBA55C5}"/>
                </a:ext>
              </a:extLst>
            </p:cNvPr>
            <p:cNvSpPr txBox="1"/>
            <p:nvPr/>
          </p:nvSpPr>
          <p:spPr>
            <a:xfrm>
              <a:off x="675227" y="4040036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60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B7BF938B-148B-4246-B055-2553FB97EB6B}"/>
                </a:ext>
              </a:extLst>
            </p:cNvPr>
            <p:cNvSpPr txBox="1"/>
            <p:nvPr/>
          </p:nvSpPr>
          <p:spPr>
            <a:xfrm>
              <a:off x="675227" y="3664142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80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C1CE1C48-0162-4C37-BC7E-FBEDA1F6C69D}"/>
                </a:ext>
              </a:extLst>
            </p:cNvPr>
            <p:cNvSpPr txBox="1"/>
            <p:nvPr/>
          </p:nvSpPr>
          <p:spPr>
            <a:xfrm>
              <a:off x="581371" y="3284009"/>
              <a:ext cx="53572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100</a:t>
              </a:r>
            </a:p>
          </p:txBody>
        </p:sp>
      </p:grpSp>
      <p:sp>
        <p:nvSpPr>
          <p:cNvPr id="15" name="Rettangolo 14">
            <a:extLst>
              <a:ext uri="{FF2B5EF4-FFF2-40B4-BE49-F238E27FC236}">
                <a16:creationId xmlns:a16="http://schemas.microsoft.com/office/drawing/2014/main" id="{8833BBE5-F243-4FEC-9A74-D13F419BFF9D}"/>
              </a:ext>
            </a:extLst>
          </p:cNvPr>
          <p:cNvSpPr/>
          <p:nvPr/>
        </p:nvSpPr>
        <p:spPr>
          <a:xfrm>
            <a:off x="1068221" y="1272474"/>
            <a:ext cx="30021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Aree PAI P3-P4 </a:t>
            </a:r>
            <a:r>
              <a:rPr lang="it-IT" sz="2400" b="1" dirty="0" smtClean="0">
                <a:solidFill>
                  <a:srgbClr val="FF0000"/>
                </a:solidFill>
              </a:rPr>
              <a:t>(frane)</a:t>
            </a:r>
            <a:endParaRPr lang="en-GB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57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43251-A52E-4B1D-9451-BA2AADD59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Indicatori territoriali semplici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4014E94F-C09E-412F-BA86-FF8468694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3392" y="1291738"/>
            <a:ext cx="4320000" cy="46099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F190B0F1-58F9-45A0-9921-BD0CC87119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130" r="58398"/>
          <a:stretch/>
        </p:blipFill>
        <p:spPr>
          <a:xfrm>
            <a:off x="7427297" y="2456332"/>
            <a:ext cx="875729" cy="1108773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B9649353-99C0-4F9F-B8E2-EE3F087D4DFC}"/>
              </a:ext>
            </a:extLst>
          </p:cNvPr>
          <p:cNvGrpSpPr/>
          <p:nvPr/>
        </p:nvGrpSpPr>
        <p:grpSpPr>
          <a:xfrm>
            <a:off x="204806" y="2577266"/>
            <a:ext cx="6867945" cy="2417823"/>
            <a:chOff x="259670" y="3400226"/>
            <a:chExt cx="6867945" cy="2417823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C06C0609-4A41-4AAD-B0BE-2A417E431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629" b="3734"/>
            <a:stretch/>
          </p:blipFill>
          <p:spPr>
            <a:xfrm>
              <a:off x="1116646" y="3533877"/>
              <a:ext cx="5547330" cy="1975383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A020FA3A-1FD1-493C-9DC3-00626FF9BBBE}"/>
                </a:ext>
              </a:extLst>
            </p:cNvPr>
            <p:cNvSpPr txBox="1"/>
            <p:nvPr/>
          </p:nvSpPr>
          <p:spPr>
            <a:xfrm>
              <a:off x="1029989" y="5448717"/>
              <a:ext cx="609762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it-IT" dirty="0"/>
                <a:t>0             2             4            6             8           10           12          14</a:t>
              </a: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61782570-17B6-492B-87EF-0B9B138CC114}"/>
                </a:ext>
              </a:extLst>
            </p:cNvPr>
            <p:cNvSpPr txBox="1"/>
            <p:nvPr/>
          </p:nvSpPr>
          <p:spPr>
            <a:xfrm rot="16200000">
              <a:off x="-579882" y="4501005"/>
              <a:ext cx="204843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/>
                <a:t>Conteggio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1404C7D1-66F4-4FE9-AE06-AC14F82C016B}"/>
                </a:ext>
              </a:extLst>
            </p:cNvPr>
            <p:cNvSpPr txBox="1"/>
            <p:nvPr/>
          </p:nvSpPr>
          <p:spPr>
            <a:xfrm>
              <a:off x="663472" y="4501005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40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2A1992B9-EC83-45E7-B8A5-9B597E856238}"/>
                </a:ext>
              </a:extLst>
            </p:cNvPr>
            <p:cNvSpPr txBox="1"/>
            <p:nvPr/>
          </p:nvSpPr>
          <p:spPr>
            <a:xfrm>
              <a:off x="663472" y="4881868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20</a:t>
              </a: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51573D22-B691-42F0-8CD9-B36B5BD7E2FB}"/>
                </a:ext>
              </a:extLst>
            </p:cNvPr>
            <p:cNvSpPr txBox="1"/>
            <p:nvPr/>
          </p:nvSpPr>
          <p:spPr>
            <a:xfrm>
              <a:off x="663472" y="4129883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60</a:t>
              </a:r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2EA1DD27-59CB-423E-AE04-70CF7E754234}"/>
                </a:ext>
              </a:extLst>
            </p:cNvPr>
            <p:cNvSpPr txBox="1"/>
            <p:nvPr/>
          </p:nvSpPr>
          <p:spPr>
            <a:xfrm>
              <a:off x="663472" y="3766689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80</a:t>
              </a:r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A8E8756C-87DE-447C-838A-393990C419CB}"/>
                </a:ext>
              </a:extLst>
            </p:cNvPr>
            <p:cNvSpPr txBox="1"/>
            <p:nvPr/>
          </p:nvSpPr>
          <p:spPr>
            <a:xfrm>
              <a:off x="770664" y="5248460"/>
              <a:ext cx="301686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0</a:t>
              </a:r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D6166B26-EC3C-40C5-9BA1-ED225B2E0A5F}"/>
                </a:ext>
              </a:extLst>
            </p:cNvPr>
            <p:cNvSpPr txBox="1"/>
            <p:nvPr/>
          </p:nvSpPr>
          <p:spPr>
            <a:xfrm>
              <a:off x="558774" y="3400226"/>
              <a:ext cx="53572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100</a:t>
              </a:r>
            </a:p>
          </p:txBody>
        </p:sp>
      </p:grpSp>
      <p:sp>
        <p:nvSpPr>
          <p:cNvPr id="17" name="Rettangolo 16">
            <a:extLst>
              <a:ext uri="{FF2B5EF4-FFF2-40B4-BE49-F238E27FC236}">
                <a16:creationId xmlns:a16="http://schemas.microsoft.com/office/drawing/2014/main" id="{F26E2B62-5A4F-4BD4-9774-B00626A4A664}"/>
              </a:ext>
            </a:extLst>
          </p:cNvPr>
          <p:cNvSpPr/>
          <p:nvPr/>
        </p:nvSpPr>
        <p:spPr>
          <a:xfrm>
            <a:off x="1068221" y="1272474"/>
            <a:ext cx="3809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Interventi </a:t>
            </a:r>
            <a:r>
              <a:rPr lang="it-IT" sz="2400" b="1" dirty="0" err="1">
                <a:solidFill>
                  <a:srgbClr val="FF0000"/>
                </a:solidFill>
              </a:rPr>
              <a:t>ReNDiS</a:t>
            </a:r>
            <a:r>
              <a:rPr lang="it-IT" sz="2400" b="1" dirty="0">
                <a:solidFill>
                  <a:srgbClr val="FF0000"/>
                </a:solidFill>
              </a:rPr>
              <a:t> (alluvioni)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2A6E3681-B667-4510-B97C-1A302918715D}"/>
              </a:ext>
            </a:extLst>
          </p:cNvPr>
          <p:cNvSpPr txBox="1"/>
          <p:nvPr/>
        </p:nvSpPr>
        <p:spPr>
          <a:xfrm>
            <a:off x="354302" y="1726757"/>
            <a:ext cx="6591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Tipo di interventi: in progettazione, in esecuzione, conclusi. 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702D9DA0-67EF-4985-B470-1800E77C6444}"/>
              </a:ext>
            </a:extLst>
          </p:cNvPr>
          <p:cNvSpPr txBox="1"/>
          <p:nvPr/>
        </p:nvSpPr>
        <p:spPr>
          <a:xfrm>
            <a:off x="352365" y="5023646"/>
            <a:ext cx="65914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/>
              <a:t>ReNDis</a:t>
            </a:r>
            <a:r>
              <a:rPr lang="it-IT" dirty="0"/>
              <a:t> fornisce informazioni degli interventi di mitigazione e potrebbe dare indicazioni sia relative alla </a:t>
            </a:r>
            <a:r>
              <a:rPr lang="it-IT" dirty="0">
                <a:solidFill>
                  <a:srgbClr val="FF0000"/>
                </a:solidFill>
              </a:rPr>
              <a:t>fragilità</a:t>
            </a:r>
            <a:r>
              <a:rPr lang="it-IT" dirty="0"/>
              <a:t> di un territorio che alla sua </a:t>
            </a:r>
            <a:r>
              <a:rPr lang="it-IT" dirty="0">
                <a:solidFill>
                  <a:srgbClr val="FF0000"/>
                </a:solidFill>
              </a:rPr>
              <a:t>resilienza</a:t>
            </a:r>
            <a:r>
              <a:rPr lang="it-I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867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43251-A52E-4B1D-9451-BA2AADD59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Indicatori territoriali semplici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FE3CA3A9-9131-4276-85A1-51550701E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994" y="1282196"/>
            <a:ext cx="4320000" cy="468623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DF57E038-7DFB-4BC4-85F8-5A46D860DC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98" r="48860"/>
          <a:stretch/>
        </p:blipFill>
        <p:spPr>
          <a:xfrm>
            <a:off x="7347026" y="2487181"/>
            <a:ext cx="969347" cy="1301126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851F2E92-082D-4699-828E-0A8253FD2D52}"/>
              </a:ext>
            </a:extLst>
          </p:cNvPr>
          <p:cNvGrpSpPr/>
          <p:nvPr/>
        </p:nvGrpSpPr>
        <p:grpSpPr>
          <a:xfrm>
            <a:off x="232374" y="2586615"/>
            <a:ext cx="6881593" cy="2404381"/>
            <a:chOff x="232374" y="3372999"/>
            <a:chExt cx="6881593" cy="2404381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FFB6AB49-E599-4F11-B3B7-DE6A88E9EC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061" b="3804"/>
            <a:stretch/>
          </p:blipFill>
          <p:spPr>
            <a:xfrm>
              <a:off x="1066812" y="3486785"/>
              <a:ext cx="5622995" cy="200858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C9177556-B392-4FD6-A0E2-E4058336CB81}"/>
                </a:ext>
              </a:extLst>
            </p:cNvPr>
            <p:cNvSpPr txBox="1"/>
            <p:nvPr/>
          </p:nvSpPr>
          <p:spPr>
            <a:xfrm>
              <a:off x="1016341" y="5408048"/>
              <a:ext cx="609762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it-IT" dirty="0"/>
                <a:t>0              20             40             60             80           100            120</a:t>
              </a:r>
            </a:p>
          </p:txBody>
        </p:sp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EADAAD37-7562-468F-9230-FB90B6A837B0}"/>
                </a:ext>
              </a:extLst>
            </p:cNvPr>
            <p:cNvSpPr txBox="1"/>
            <p:nvPr/>
          </p:nvSpPr>
          <p:spPr>
            <a:xfrm rot="16200000">
              <a:off x="-607178" y="4473778"/>
              <a:ext cx="204843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/>
                <a:t>Conteggio</a:t>
              </a: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E46067B9-FF38-4E78-AA95-A282CEAE9146}"/>
                </a:ext>
              </a:extLst>
            </p:cNvPr>
            <p:cNvSpPr txBox="1"/>
            <p:nvPr/>
          </p:nvSpPr>
          <p:spPr>
            <a:xfrm>
              <a:off x="636176" y="4473778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40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EDFF15BB-052A-47BC-9740-3F103A5FCDE1}"/>
                </a:ext>
              </a:extLst>
            </p:cNvPr>
            <p:cNvSpPr txBox="1"/>
            <p:nvPr/>
          </p:nvSpPr>
          <p:spPr>
            <a:xfrm>
              <a:off x="636176" y="4854641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20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B302DF6F-BDC9-4FB7-8D9F-E0E5D3BEE434}"/>
                </a:ext>
              </a:extLst>
            </p:cNvPr>
            <p:cNvSpPr txBox="1"/>
            <p:nvPr/>
          </p:nvSpPr>
          <p:spPr>
            <a:xfrm>
              <a:off x="636176" y="4102656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60</a:t>
              </a: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DE549365-4141-440B-AC0D-4270B84494D9}"/>
                </a:ext>
              </a:extLst>
            </p:cNvPr>
            <p:cNvSpPr txBox="1"/>
            <p:nvPr/>
          </p:nvSpPr>
          <p:spPr>
            <a:xfrm>
              <a:off x="636176" y="3739462"/>
              <a:ext cx="41870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80</a:t>
              </a:r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8B2B58F7-E3A1-463A-8CA1-3F7A94DC574B}"/>
                </a:ext>
              </a:extLst>
            </p:cNvPr>
            <p:cNvSpPr txBox="1"/>
            <p:nvPr/>
          </p:nvSpPr>
          <p:spPr>
            <a:xfrm>
              <a:off x="743368" y="5221233"/>
              <a:ext cx="301686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0</a:t>
              </a:r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CE51C6F0-FB18-4ACF-A07A-49F8799E2563}"/>
                </a:ext>
              </a:extLst>
            </p:cNvPr>
            <p:cNvSpPr txBox="1"/>
            <p:nvPr/>
          </p:nvSpPr>
          <p:spPr>
            <a:xfrm>
              <a:off x="531478" y="3372999"/>
              <a:ext cx="535724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dirty="0"/>
                <a:t>100</a:t>
              </a:r>
            </a:p>
          </p:txBody>
        </p:sp>
      </p:grpSp>
      <p:sp>
        <p:nvSpPr>
          <p:cNvPr id="16" name="Rettangolo 15">
            <a:extLst>
              <a:ext uri="{FF2B5EF4-FFF2-40B4-BE49-F238E27FC236}">
                <a16:creationId xmlns:a16="http://schemas.microsoft.com/office/drawing/2014/main" id="{E3987819-8B0B-483C-BC5E-881807A618CF}"/>
              </a:ext>
            </a:extLst>
          </p:cNvPr>
          <p:cNvSpPr/>
          <p:nvPr/>
        </p:nvSpPr>
        <p:spPr>
          <a:xfrm>
            <a:off x="1068221" y="1272474"/>
            <a:ext cx="33873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</a:rPr>
              <a:t>Interventi </a:t>
            </a:r>
            <a:r>
              <a:rPr lang="it-IT" sz="2400" b="1" dirty="0" err="1">
                <a:solidFill>
                  <a:srgbClr val="FF0000"/>
                </a:solidFill>
              </a:rPr>
              <a:t>ReNDiS</a:t>
            </a:r>
            <a:r>
              <a:rPr lang="it-IT" sz="2400" b="1" dirty="0">
                <a:solidFill>
                  <a:srgbClr val="FF0000"/>
                </a:solidFill>
              </a:rPr>
              <a:t> (frane)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D192080-C7E4-4972-9711-5D132F76B852}"/>
              </a:ext>
            </a:extLst>
          </p:cNvPr>
          <p:cNvSpPr txBox="1"/>
          <p:nvPr/>
        </p:nvSpPr>
        <p:spPr>
          <a:xfrm>
            <a:off x="354302" y="1726757"/>
            <a:ext cx="6591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Tipo di interventi: in progettazione, in esecuzione, conclusi. </a:t>
            </a:r>
          </a:p>
        </p:txBody>
      </p:sp>
    </p:spTree>
    <p:extLst>
      <p:ext uri="{BB962C8B-B14F-4D97-AF65-F5344CB8AC3E}">
        <p14:creationId xmlns:p14="http://schemas.microsoft.com/office/powerpoint/2010/main" val="21528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1C77D984-2320-43A4-9B26-4745756A1C7A}"/>
              </a:ext>
            </a:extLst>
          </p:cNvPr>
          <p:cNvSpPr txBox="1"/>
          <p:nvPr/>
        </p:nvSpPr>
        <p:spPr>
          <a:xfrm>
            <a:off x="1112363" y="45060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5241D59-9FBE-43C7-80A5-9029D117B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Indicatori territoriali composti</a:t>
            </a:r>
            <a:endParaRPr lang="en-GB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4C9C1B6-5005-4A52-AA43-EECD91FEB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57" y="3830521"/>
            <a:ext cx="6107282" cy="2010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Freccia destra con strisce 14">
            <a:extLst>
              <a:ext uri="{FF2B5EF4-FFF2-40B4-BE49-F238E27FC236}">
                <a16:creationId xmlns:a16="http://schemas.microsoft.com/office/drawing/2014/main" id="{9FD0B9CB-896A-4914-ADE9-8812133D3D61}"/>
              </a:ext>
            </a:extLst>
          </p:cNvPr>
          <p:cNvSpPr/>
          <p:nvPr/>
        </p:nvSpPr>
        <p:spPr>
          <a:xfrm>
            <a:off x="7228934" y="1966822"/>
            <a:ext cx="1388852" cy="3140015"/>
          </a:xfrm>
          <a:prstGeom prst="striped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3" name="Immagine 42">
            <a:extLst>
              <a:ext uri="{FF2B5EF4-FFF2-40B4-BE49-F238E27FC236}">
                <a16:creationId xmlns:a16="http://schemas.microsoft.com/office/drawing/2014/main" id="{AEDED7A9-601A-4FE9-9C8D-43BFDF6F04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3138" y="2300749"/>
            <a:ext cx="2598705" cy="2472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CD4E3AF0-9720-4EA9-9BB2-57E72C7A3C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354" t="4150" r="27086" b="10819"/>
          <a:stretch/>
        </p:blipFill>
        <p:spPr>
          <a:xfrm>
            <a:off x="4877137" y="1139486"/>
            <a:ext cx="2110302" cy="25818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3ED541EA-69F0-461E-BB98-EB55D991B3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752" y="1064839"/>
            <a:ext cx="4109385" cy="273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9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1C77D984-2320-43A4-9B26-4745756A1C7A}"/>
              </a:ext>
            </a:extLst>
          </p:cNvPr>
          <p:cNvSpPr txBox="1"/>
          <p:nvPr/>
        </p:nvSpPr>
        <p:spPr>
          <a:xfrm>
            <a:off x="1112363" y="45060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5241D59-9FBE-43C7-80A5-9029D117B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51" y="355602"/>
            <a:ext cx="10515600" cy="676275"/>
          </a:xfrm>
        </p:spPr>
        <p:txBody>
          <a:bodyPr/>
          <a:lstStyle/>
          <a:p>
            <a:r>
              <a:rPr lang="it-IT" dirty="0"/>
              <a:t>Indicatori territoriali composti</a:t>
            </a:r>
            <a:endParaRPr lang="en-GB" dirty="0"/>
          </a:p>
        </p:txBody>
      </p:sp>
      <p:sp>
        <p:nvSpPr>
          <p:cNvPr id="15" name="Freccia destra con strisce 14">
            <a:extLst>
              <a:ext uri="{FF2B5EF4-FFF2-40B4-BE49-F238E27FC236}">
                <a16:creationId xmlns:a16="http://schemas.microsoft.com/office/drawing/2014/main" id="{9FD0B9CB-896A-4914-ADE9-8812133D3D61}"/>
              </a:ext>
            </a:extLst>
          </p:cNvPr>
          <p:cNvSpPr/>
          <p:nvPr/>
        </p:nvSpPr>
        <p:spPr>
          <a:xfrm>
            <a:off x="3448324" y="1936163"/>
            <a:ext cx="1388852" cy="3140015"/>
          </a:xfrm>
          <a:prstGeom prst="striped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3" name="Immagine 42">
            <a:extLst>
              <a:ext uri="{FF2B5EF4-FFF2-40B4-BE49-F238E27FC236}">
                <a16:creationId xmlns:a16="http://schemas.microsoft.com/office/drawing/2014/main" id="{AEDED7A9-601A-4FE9-9C8D-43BFDF6F04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295" y="2270091"/>
            <a:ext cx="2598705" cy="2472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8FDE08BA-A1B4-45C5-9427-17C1C7381031}"/>
              </a:ext>
            </a:extLst>
          </p:cNvPr>
          <p:cNvSpPr/>
          <p:nvPr/>
        </p:nvSpPr>
        <p:spPr>
          <a:xfrm>
            <a:off x="5122500" y="1244012"/>
            <a:ext cx="66290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2400" dirty="0">
                <a:solidFill>
                  <a:srgbClr val="002060"/>
                </a:solidFill>
              </a:rPr>
              <a:t>Distribuzione areale delle </a:t>
            </a:r>
            <a:r>
              <a:rPr lang="it-IT" sz="2400" b="1" dirty="0">
                <a:solidFill>
                  <a:srgbClr val="002060"/>
                </a:solidFill>
              </a:rPr>
              <a:t>frane</a:t>
            </a:r>
            <a:r>
              <a:rPr lang="it-IT" sz="2400" dirty="0">
                <a:solidFill>
                  <a:srgbClr val="002060"/>
                </a:solidFill>
              </a:rPr>
              <a:t> (IFFI, PAI, </a:t>
            </a:r>
            <a:r>
              <a:rPr lang="it-IT" sz="2400" i="1" dirty="0">
                <a:solidFill>
                  <a:srgbClr val="002060"/>
                </a:solidFill>
              </a:rPr>
              <a:t>database regionali</a:t>
            </a:r>
            <a:r>
              <a:rPr lang="it-IT" sz="2400" dirty="0">
                <a:solidFill>
                  <a:srgbClr val="002060"/>
                </a:solidFill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400" dirty="0">
                <a:solidFill>
                  <a:srgbClr val="C00000"/>
                </a:solidFill>
              </a:rPr>
              <a:t>Distribuzione areale delle </a:t>
            </a:r>
            <a:r>
              <a:rPr lang="it-IT" sz="2400" b="1" dirty="0">
                <a:solidFill>
                  <a:srgbClr val="C00000"/>
                </a:solidFill>
              </a:rPr>
              <a:t>piene</a:t>
            </a:r>
            <a:r>
              <a:rPr lang="it-IT" sz="2400" dirty="0">
                <a:solidFill>
                  <a:srgbClr val="C00000"/>
                </a:solidFill>
              </a:rPr>
              <a:t> </a:t>
            </a:r>
            <a:r>
              <a:rPr lang="it-IT" sz="2400" dirty="0" smtClean="0">
                <a:solidFill>
                  <a:srgbClr val="C00000"/>
                </a:solidFill>
              </a:rPr>
              <a:t>(PAI</a:t>
            </a:r>
            <a:r>
              <a:rPr lang="it-IT" sz="2400" dirty="0">
                <a:solidFill>
                  <a:srgbClr val="C00000"/>
                </a:solidFill>
              </a:rPr>
              <a:t>, </a:t>
            </a:r>
            <a:r>
              <a:rPr lang="it-IT" sz="2400" i="1" dirty="0">
                <a:solidFill>
                  <a:srgbClr val="C00000"/>
                </a:solidFill>
              </a:rPr>
              <a:t>database regionali</a:t>
            </a:r>
            <a:r>
              <a:rPr lang="it-IT" sz="2400" dirty="0">
                <a:solidFill>
                  <a:srgbClr val="C00000"/>
                </a:solidFill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endParaRPr lang="it-IT" sz="2400" dirty="0">
              <a:solidFill>
                <a:srgbClr val="C0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2400" dirty="0">
                <a:solidFill>
                  <a:srgbClr val="002060"/>
                </a:solidFill>
              </a:rPr>
              <a:t>Distribuzione dell’</a:t>
            </a:r>
            <a:r>
              <a:rPr lang="it-IT" sz="2400" b="1" dirty="0">
                <a:solidFill>
                  <a:srgbClr val="002060"/>
                </a:solidFill>
              </a:rPr>
              <a:t>impatto</a:t>
            </a:r>
            <a:r>
              <a:rPr lang="it-IT" sz="2400" dirty="0">
                <a:solidFill>
                  <a:srgbClr val="002060"/>
                </a:solidFill>
              </a:rPr>
              <a:t> delle frane (</a:t>
            </a:r>
            <a:r>
              <a:rPr lang="it-IT" sz="2400" i="1" dirty="0" err="1">
                <a:solidFill>
                  <a:srgbClr val="002060"/>
                </a:solidFill>
              </a:rPr>
              <a:t>Polaris</a:t>
            </a:r>
            <a:r>
              <a:rPr lang="it-IT" sz="2400" dirty="0">
                <a:solidFill>
                  <a:srgbClr val="002060"/>
                </a:solidFill>
              </a:rPr>
              <a:t> e eventi C)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400" dirty="0">
                <a:solidFill>
                  <a:srgbClr val="C00000"/>
                </a:solidFill>
              </a:rPr>
              <a:t>Distribuzione dell’</a:t>
            </a:r>
            <a:r>
              <a:rPr lang="it-IT" sz="2400" b="1" dirty="0">
                <a:solidFill>
                  <a:srgbClr val="C00000"/>
                </a:solidFill>
              </a:rPr>
              <a:t>impatto</a:t>
            </a:r>
            <a:r>
              <a:rPr lang="it-IT" sz="2400" dirty="0">
                <a:solidFill>
                  <a:srgbClr val="C00000"/>
                </a:solidFill>
              </a:rPr>
              <a:t> delle piene (</a:t>
            </a:r>
            <a:r>
              <a:rPr lang="it-IT" sz="2400" i="1" dirty="0" err="1">
                <a:solidFill>
                  <a:srgbClr val="C00000"/>
                </a:solidFill>
              </a:rPr>
              <a:t>Polaris</a:t>
            </a:r>
            <a:r>
              <a:rPr lang="it-IT" sz="2400" dirty="0">
                <a:solidFill>
                  <a:srgbClr val="C00000"/>
                </a:solidFill>
              </a:rPr>
              <a:t> e eventi C, </a:t>
            </a:r>
            <a:r>
              <a:rPr lang="it-IT" sz="2400" i="1" dirty="0" err="1">
                <a:solidFill>
                  <a:srgbClr val="C00000"/>
                </a:solidFill>
              </a:rPr>
              <a:t>Floodcat</a:t>
            </a:r>
            <a:r>
              <a:rPr lang="it-IT" sz="2400" dirty="0">
                <a:solidFill>
                  <a:srgbClr val="C00000"/>
                </a:solidFill>
              </a:rPr>
              <a:t>)</a:t>
            </a:r>
          </a:p>
          <a:p>
            <a:pPr marL="457200" indent="-457200">
              <a:buFont typeface="+mj-lt"/>
              <a:buAutoNum type="arabicPeriod"/>
            </a:pPr>
            <a:endParaRPr lang="it-IT" sz="2400" dirty="0">
              <a:solidFill>
                <a:srgbClr val="C0000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it-IT" sz="2400" dirty="0">
                <a:solidFill>
                  <a:srgbClr val="002060"/>
                </a:solidFill>
              </a:rPr>
              <a:t>Zonazione della </a:t>
            </a:r>
            <a:r>
              <a:rPr lang="it-IT" sz="2400" b="1" dirty="0">
                <a:solidFill>
                  <a:srgbClr val="002060"/>
                </a:solidFill>
              </a:rPr>
              <a:t>suscettibilità</a:t>
            </a:r>
            <a:r>
              <a:rPr lang="it-IT" sz="2400" dirty="0">
                <a:solidFill>
                  <a:srgbClr val="002060"/>
                </a:solidFill>
              </a:rPr>
              <a:t> da frana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400" dirty="0">
                <a:solidFill>
                  <a:srgbClr val="C00000"/>
                </a:solidFill>
              </a:rPr>
              <a:t>Zonazione della </a:t>
            </a:r>
            <a:r>
              <a:rPr lang="it-IT" sz="2400" b="1" dirty="0">
                <a:solidFill>
                  <a:srgbClr val="C00000"/>
                </a:solidFill>
              </a:rPr>
              <a:t>suscettibilità</a:t>
            </a:r>
            <a:r>
              <a:rPr lang="it-IT" sz="2400" dirty="0">
                <a:solidFill>
                  <a:srgbClr val="C00000"/>
                </a:solidFill>
              </a:rPr>
              <a:t> da piena</a:t>
            </a:r>
          </a:p>
        </p:txBody>
      </p:sp>
    </p:spTree>
    <p:extLst>
      <p:ext uri="{BB962C8B-B14F-4D97-AF65-F5344CB8AC3E}">
        <p14:creationId xmlns:p14="http://schemas.microsoft.com/office/powerpoint/2010/main" val="320521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334889"/>
              </p:ext>
            </p:extLst>
          </p:nvPr>
        </p:nvGraphicFramePr>
        <p:xfrm>
          <a:off x="749808" y="1975104"/>
          <a:ext cx="10332785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84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8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72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7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BASSO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MEDIO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ALTO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0" dirty="0">
                          <a:effectLst/>
                        </a:rPr>
                        <a:t>Distribuzione areale delle frane (IFFI, PAI)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0" dirty="0">
                          <a:solidFill>
                            <a:srgbClr val="FF0000"/>
                          </a:solidFill>
                          <a:effectLst/>
                        </a:rPr>
                        <a:t>Distribuzione areale delle piene (IFFI, PAI)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0" dirty="0">
                          <a:effectLst/>
                        </a:rPr>
                        <a:t>Distribuzione dell’impatto delle frane (</a:t>
                      </a:r>
                      <a:r>
                        <a:rPr lang="it-IT" sz="2000" b="0" dirty="0" err="1">
                          <a:effectLst/>
                        </a:rPr>
                        <a:t>Polaris</a:t>
                      </a:r>
                      <a:r>
                        <a:rPr lang="it-IT" sz="2000" b="0" dirty="0">
                          <a:effectLst/>
                        </a:rPr>
                        <a:t> e eventi C)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0" dirty="0">
                          <a:solidFill>
                            <a:srgbClr val="FF0000"/>
                          </a:solidFill>
                          <a:effectLst/>
                        </a:rPr>
                        <a:t>Distribuzione dell’impatto delle piene (</a:t>
                      </a:r>
                      <a:r>
                        <a:rPr lang="it-IT" sz="2000" b="0" dirty="0" err="1">
                          <a:solidFill>
                            <a:srgbClr val="FF0000"/>
                          </a:solidFill>
                          <a:effectLst/>
                        </a:rPr>
                        <a:t>Polaris</a:t>
                      </a:r>
                      <a:r>
                        <a:rPr lang="it-IT" sz="2000" b="0" dirty="0">
                          <a:solidFill>
                            <a:srgbClr val="FF0000"/>
                          </a:solidFill>
                          <a:effectLst/>
                        </a:rPr>
                        <a:t> e eventi C)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0" dirty="0">
                          <a:effectLst/>
                        </a:rPr>
                        <a:t>Zonazione della suscettibilità da frana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0" dirty="0">
                          <a:solidFill>
                            <a:srgbClr val="FF0000"/>
                          </a:solidFill>
                          <a:effectLst/>
                        </a:rPr>
                        <a:t>Zonazione della suscettibilità da piene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Titolo 7">
            <a:extLst>
              <a:ext uri="{FF2B5EF4-FFF2-40B4-BE49-F238E27FC236}">
                <a16:creationId xmlns:a16="http://schemas.microsoft.com/office/drawing/2014/main" id="{501C00FD-EB80-4884-8E9B-DD8F51827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031" y="335054"/>
            <a:ext cx="10515600" cy="676275"/>
          </a:xfrm>
        </p:spPr>
        <p:txBody>
          <a:bodyPr/>
          <a:lstStyle/>
          <a:p>
            <a:r>
              <a:rPr lang="it-IT" dirty="0"/>
              <a:t>Indicatori territoriali </a:t>
            </a:r>
            <a:r>
              <a:rPr lang="it-IT" dirty="0" smtClean="0"/>
              <a:t>composti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430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696000" y="1108364"/>
            <a:ext cx="1080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t-IT" sz="2800" b="1" dirty="0">
                <a:solidFill>
                  <a:srgbClr val="FF0000"/>
                </a:solidFill>
              </a:rPr>
              <a:t>Capacità di risposta delle componenti delle strutture di protezione civile</a:t>
            </a:r>
            <a:endParaRPr kumimoji="0" lang="it-IT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Calibri" panose="020F0502020204030204"/>
            </a:endParaRPr>
          </a:p>
        </p:txBody>
      </p:sp>
      <p:sp>
        <p:nvSpPr>
          <p:cNvPr id="9" name="Titolo 8">
            <a:extLst>
              <a:ext uri="{FF2B5EF4-FFF2-40B4-BE49-F238E27FC236}">
                <a16:creationId xmlns:a16="http://schemas.microsoft.com/office/drawing/2014/main" id="{D1F5465B-C4E3-4161-B9B4-1E9C5F0B8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82" y="355602"/>
            <a:ext cx="10515600" cy="676275"/>
          </a:xfrm>
        </p:spPr>
        <p:txBody>
          <a:bodyPr/>
          <a:lstStyle/>
          <a:p>
            <a:r>
              <a:rPr lang="it-IT" dirty="0"/>
              <a:t>Indice di </a:t>
            </a:r>
            <a:r>
              <a:rPr lang="it-IT" dirty="0" smtClean="0"/>
              <a:t>Operatività CT</a:t>
            </a:r>
            <a:endParaRPr lang="en-GB" dirty="0"/>
          </a:p>
        </p:txBody>
      </p:sp>
      <p:graphicFrame>
        <p:nvGraphicFramePr>
          <p:cNvPr id="20" name="Tabella 4">
            <a:extLst>
              <a:ext uri="{FF2B5EF4-FFF2-40B4-BE49-F238E27FC236}">
                <a16:creationId xmlns:a16="http://schemas.microsoft.com/office/drawing/2014/main" id="{604637D6-DF83-43D5-87D6-302E8F03AE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8952046"/>
              </p:ext>
            </p:extLst>
          </p:nvPr>
        </p:nvGraphicFramePr>
        <p:xfrm>
          <a:off x="3203299" y="1708071"/>
          <a:ext cx="8146165" cy="3810000"/>
        </p:xfrm>
        <a:graphic>
          <a:graphicData uri="http://schemas.openxmlformats.org/drawingml/2006/table">
            <a:tbl>
              <a:tblPr firstRow="1"/>
              <a:tblGrid>
                <a:gridCol w="1549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96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0835">
                <a:tc>
                  <a:txBody>
                    <a:bodyPr/>
                    <a:lstStyle/>
                    <a:p>
                      <a:pPr algn="l" defTabSz="914400">
                        <a:defRPr sz="1800" b="0"/>
                      </a:pPr>
                      <a:r>
                        <a:rPr sz="1600" b="1" dirty="0" err="1">
                          <a:latin typeface="+mn-lt"/>
                        </a:rPr>
                        <a:t>Componenti</a:t>
                      </a:r>
                      <a:endParaRPr sz="1600" b="1" dirty="0">
                        <a:latin typeface="+mn-lt"/>
                      </a:endParaRP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 defTabSz="914400">
                        <a:defRPr sz="1800" b="0"/>
                      </a:pPr>
                      <a:r>
                        <a:rPr sz="1600" b="1" dirty="0" err="1">
                          <a:latin typeface="+mn-lt"/>
                        </a:rPr>
                        <a:t>Elementi</a:t>
                      </a:r>
                      <a:endParaRPr sz="1600" b="1" dirty="0">
                        <a:latin typeface="+mn-lt"/>
                      </a:endParaRPr>
                    </a:p>
                  </a:txBody>
                  <a:tcPr marL="45720" marR="45720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35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 b="0" dirty="0" err="1">
                          <a:latin typeface="+mn-lt"/>
                        </a:rPr>
                        <a:t>Fisico-strutturale</a:t>
                      </a:r>
                      <a:endParaRPr sz="1600" b="0" dirty="0">
                        <a:latin typeface="+mn-lt"/>
                      </a:endParaRPr>
                    </a:p>
                  </a:txBody>
                  <a:tcPr marL="45720" marR="45720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 dirty="0" err="1">
                          <a:latin typeface="+mn-lt"/>
                        </a:rPr>
                        <a:t>Edifici</a:t>
                      </a:r>
                      <a:r>
                        <a:rPr sz="1600" dirty="0">
                          <a:latin typeface="+mn-lt"/>
                        </a:rPr>
                        <a:t> </a:t>
                      </a:r>
                      <a:r>
                        <a:rPr sz="1600" dirty="0" err="1">
                          <a:latin typeface="+mn-lt"/>
                        </a:rPr>
                        <a:t>strategici</a:t>
                      </a:r>
                      <a:r>
                        <a:rPr sz="1600" dirty="0">
                          <a:latin typeface="+mn-lt"/>
                        </a:rPr>
                        <a:t>, </a:t>
                      </a:r>
                      <a:r>
                        <a:rPr lang="it-IT" sz="1600" dirty="0">
                          <a:latin typeface="+mn-lt"/>
                        </a:rPr>
                        <a:t>a</a:t>
                      </a:r>
                      <a:r>
                        <a:rPr sz="1600" dirty="0" err="1">
                          <a:latin typeface="+mn-lt"/>
                        </a:rPr>
                        <a:t>ree</a:t>
                      </a:r>
                      <a:r>
                        <a:rPr sz="1600" dirty="0">
                          <a:latin typeface="+mn-lt"/>
                        </a:rPr>
                        <a:t> di </a:t>
                      </a:r>
                      <a:r>
                        <a:rPr sz="1600" dirty="0" err="1">
                          <a:latin typeface="+mn-lt"/>
                        </a:rPr>
                        <a:t>emergenza</a:t>
                      </a:r>
                      <a:r>
                        <a:rPr sz="1600" dirty="0">
                          <a:latin typeface="+mn-lt"/>
                        </a:rPr>
                        <a:t>, </a:t>
                      </a:r>
                      <a:r>
                        <a:rPr lang="it-IT" sz="1600" dirty="0">
                          <a:latin typeface="+mn-lt"/>
                        </a:rPr>
                        <a:t>i</a:t>
                      </a:r>
                      <a:r>
                        <a:rPr sz="1600" dirty="0" err="1">
                          <a:latin typeface="+mn-lt"/>
                        </a:rPr>
                        <a:t>nfrastruttur</a:t>
                      </a:r>
                      <a:r>
                        <a:rPr lang="it-IT" sz="1600" dirty="0">
                          <a:latin typeface="+mn-lt"/>
                        </a:rPr>
                        <a:t>e</a:t>
                      </a:r>
                      <a:r>
                        <a:rPr sz="1600" dirty="0">
                          <a:latin typeface="+mn-lt"/>
                        </a:rPr>
                        <a:t> </a:t>
                      </a:r>
                      <a:r>
                        <a:rPr sz="1600" dirty="0" err="1">
                          <a:latin typeface="+mn-lt"/>
                        </a:rPr>
                        <a:t>viari</a:t>
                      </a:r>
                      <a:r>
                        <a:rPr lang="it-IT" sz="1600" dirty="0">
                          <a:latin typeface="+mn-lt"/>
                        </a:rPr>
                        <a:t>e</a:t>
                      </a:r>
                      <a:endParaRPr sz="1600" dirty="0">
                        <a:latin typeface="+mn-lt"/>
                      </a:endParaRPr>
                    </a:p>
                  </a:txBody>
                  <a:tcPr marL="45720" marR="45720" anchor="ctr" horzOverflow="overflow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047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 b="0" dirty="0" err="1">
                          <a:latin typeface="+mn-lt"/>
                        </a:rPr>
                        <a:t>Risorse</a:t>
                      </a:r>
                      <a:endParaRPr sz="1600" b="0" dirty="0">
                        <a:latin typeface="+mn-lt"/>
                      </a:endParaRPr>
                    </a:p>
                  </a:txBody>
                  <a:tcPr marL="45720" marR="45720" anchor="ctr" horzOverflow="overflow">
                    <a:solidFill>
                      <a:schemeClr val="accent4">
                        <a:lumOff val="125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 dirty="0" err="1">
                          <a:latin typeface="+mn-lt"/>
                        </a:rPr>
                        <a:t>Personale</a:t>
                      </a:r>
                      <a:r>
                        <a:rPr sz="1600" dirty="0">
                          <a:latin typeface="+mn-lt"/>
                        </a:rPr>
                        <a:t> </a:t>
                      </a:r>
                      <a:r>
                        <a:rPr sz="1600" dirty="0" err="1">
                          <a:latin typeface="+mn-lt"/>
                        </a:rPr>
                        <a:t>qualificato</a:t>
                      </a:r>
                      <a:r>
                        <a:rPr sz="1600" dirty="0">
                          <a:latin typeface="+mn-lt"/>
                        </a:rPr>
                        <a:t>, </a:t>
                      </a:r>
                      <a:r>
                        <a:rPr sz="1600" dirty="0" err="1">
                          <a:latin typeface="+mn-lt"/>
                        </a:rPr>
                        <a:t>mezzi</a:t>
                      </a:r>
                      <a:r>
                        <a:rPr sz="1600" dirty="0">
                          <a:latin typeface="+mn-lt"/>
                        </a:rPr>
                        <a:t>, </a:t>
                      </a:r>
                      <a:r>
                        <a:rPr sz="1600" dirty="0" err="1">
                          <a:latin typeface="+mn-lt"/>
                        </a:rPr>
                        <a:t>strumenti</a:t>
                      </a:r>
                      <a:endParaRPr sz="1600" dirty="0">
                        <a:latin typeface="+mn-lt"/>
                      </a:endParaRPr>
                    </a:p>
                  </a:txBody>
                  <a:tcPr marL="45720" marR="45720" anchor="ctr" horzOverflow="overflow">
                    <a:solidFill>
                      <a:schemeClr val="accent4">
                        <a:lumOff val="125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750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 b="0" dirty="0" err="1">
                          <a:latin typeface="+mn-lt"/>
                        </a:rPr>
                        <a:t>Pianificazione</a:t>
                      </a:r>
                      <a:r>
                        <a:rPr sz="1600" b="0" dirty="0">
                          <a:latin typeface="+mn-lt"/>
                        </a:rPr>
                        <a:t> di </a:t>
                      </a:r>
                      <a:r>
                        <a:rPr sz="1600" b="0" dirty="0" err="1">
                          <a:latin typeface="+mn-lt"/>
                        </a:rPr>
                        <a:t>protezione</a:t>
                      </a:r>
                      <a:r>
                        <a:rPr sz="1600" b="0" dirty="0">
                          <a:latin typeface="+mn-lt"/>
                        </a:rPr>
                        <a:t> </a:t>
                      </a:r>
                      <a:r>
                        <a:rPr sz="1600" b="0" dirty="0" err="1">
                          <a:latin typeface="+mn-lt"/>
                        </a:rPr>
                        <a:t>civile</a:t>
                      </a:r>
                      <a:endParaRPr sz="1600" b="0" dirty="0">
                        <a:latin typeface="+mn-lt"/>
                      </a:endParaRPr>
                    </a:p>
                  </a:txBody>
                  <a:tcPr marL="45720" marR="45720" anchor="ctr" horzOverflow="overflow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>
                          <a:latin typeface="+mn-lt"/>
                        </a:rPr>
                        <a:t>Attualità, scenari di rischio, allertamento, monitoraggio, modello d’intervento, informazione e comunicazione alla popolazione, fasi operative e azioni</a:t>
                      </a:r>
                    </a:p>
                  </a:txBody>
                  <a:tcPr marL="45720" marR="45720" anchor="ctr" horzOverflow="overflow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9274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 b="0" dirty="0" err="1">
                          <a:latin typeface="+mn-lt"/>
                        </a:rPr>
                        <a:t>Coordinamento</a:t>
                      </a:r>
                      <a:r>
                        <a:rPr sz="1600" b="0" dirty="0">
                          <a:latin typeface="+mn-lt"/>
                        </a:rPr>
                        <a:t> e </a:t>
                      </a:r>
                      <a:r>
                        <a:rPr sz="1600" b="0" dirty="0" err="1">
                          <a:latin typeface="+mn-lt"/>
                        </a:rPr>
                        <a:t>collaborazione</a:t>
                      </a:r>
                      <a:r>
                        <a:rPr sz="1600" b="0" dirty="0">
                          <a:latin typeface="+mn-lt"/>
                        </a:rPr>
                        <a:t> </a:t>
                      </a:r>
                    </a:p>
                  </a:txBody>
                  <a:tcPr marL="45720" marR="45720" anchor="ctr" horzOverflow="overflow">
                    <a:solidFill>
                      <a:schemeClr val="accent5">
                        <a:lumOff val="11421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 dirty="0" err="1">
                          <a:latin typeface="+mn-lt"/>
                        </a:rPr>
                        <a:t>Accordi</a:t>
                      </a:r>
                      <a:r>
                        <a:rPr sz="1600" dirty="0">
                          <a:latin typeface="+mn-lt"/>
                        </a:rPr>
                        <a:t> di </a:t>
                      </a:r>
                      <a:r>
                        <a:rPr sz="1600" dirty="0" err="1">
                          <a:latin typeface="+mn-lt"/>
                        </a:rPr>
                        <a:t>collaborazione</a:t>
                      </a:r>
                      <a:r>
                        <a:rPr sz="1600" dirty="0">
                          <a:latin typeface="+mn-lt"/>
                        </a:rPr>
                        <a:t>, </a:t>
                      </a:r>
                      <a:r>
                        <a:rPr sz="1600" dirty="0" err="1">
                          <a:latin typeface="+mn-lt"/>
                        </a:rPr>
                        <a:t>unione</a:t>
                      </a:r>
                      <a:r>
                        <a:rPr sz="1600" dirty="0">
                          <a:latin typeface="+mn-lt"/>
                        </a:rPr>
                        <a:t> di </a:t>
                      </a:r>
                      <a:r>
                        <a:rPr sz="1600" dirty="0" err="1">
                          <a:latin typeface="+mn-lt"/>
                        </a:rPr>
                        <a:t>Comuni</a:t>
                      </a:r>
                      <a:r>
                        <a:rPr sz="1600" dirty="0">
                          <a:latin typeface="+mn-lt"/>
                        </a:rPr>
                        <a:t>, procedure operative coordinate, </a:t>
                      </a:r>
                      <a:r>
                        <a:rPr sz="1600" dirty="0" err="1">
                          <a:latin typeface="+mn-lt"/>
                        </a:rPr>
                        <a:t>pianificazione</a:t>
                      </a:r>
                      <a:r>
                        <a:rPr sz="1600" dirty="0">
                          <a:latin typeface="+mn-lt"/>
                        </a:rPr>
                        <a:t> in </a:t>
                      </a:r>
                      <a:r>
                        <a:rPr sz="1600" dirty="0" err="1">
                          <a:latin typeface="+mn-lt"/>
                        </a:rPr>
                        <a:t>comune</a:t>
                      </a:r>
                      <a:r>
                        <a:rPr sz="1600" dirty="0">
                          <a:latin typeface="+mn-lt"/>
                        </a:rPr>
                        <a:t>, </a:t>
                      </a:r>
                      <a:r>
                        <a:rPr sz="1600" dirty="0" err="1">
                          <a:latin typeface="+mn-lt"/>
                        </a:rPr>
                        <a:t>funzioni</a:t>
                      </a:r>
                      <a:r>
                        <a:rPr sz="1600" dirty="0">
                          <a:latin typeface="+mn-lt"/>
                        </a:rPr>
                        <a:t> associate, </a:t>
                      </a:r>
                      <a:r>
                        <a:rPr sz="1600" dirty="0" err="1">
                          <a:latin typeface="+mn-lt"/>
                        </a:rPr>
                        <a:t>strumenti</a:t>
                      </a:r>
                      <a:r>
                        <a:rPr sz="1600" dirty="0">
                          <a:latin typeface="+mn-lt"/>
                        </a:rPr>
                        <a:t> </a:t>
                      </a:r>
                      <a:r>
                        <a:rPr sz="1600" dirty="0" err="1">
                          <a:latin typeface="+mn-lt"/>
                        </a:rPr>
                        <a:t>comuni</a:t>
                      </a:r>
                      <a:r>
                        <a:rPr sz="1600" dirty="0">
                          <a:latin typeface="+mn-lt"/>
                        </a:rPr>
                        <a:t> di </a:t>
                      </a:r>
                      <a:r>
                        <a:rPr sz="1600" dirty="0" err="1">
                          <a:latin typeface="+mn-lt"/>
                        </a:rPr>
                        <a:t>gestione</a:t>
                      </a:r>
                      <a:r>
                        <a:rPr sz="1600" dirty="0">
                          <a:latin typeface="+mn-lt"/>
                        </a:rPr>
                        <a:t>, </a:t>
                      </a:r>
                      <a:r>
                        <a:rPr sz="1600" dirty="0" err="1">
                          <a:latin typeface="+mn-lt"/>
                        </a:rPr>
                        <a:t>esercitazioni</a:t>
                      </a:r>
                      <a:r>
                        <a:rPr sz="1600" dirty="0">
                          <a:latin typeface="+mn-lt"/>
                        </a:rPr>
                        <a:t> </a:t>
                      </a:r>
                      <a:r>
                        <a:rPr sz="1600" dirty="0" err="1">
                          <a:latin typeface="+mn-lt"/>
                        </a:rPr>
                        <a:t>congiunte</a:t>
                      </a:r>
                      <a:endParaRPr sz="1600" dirty="0">
                        <a:latin typeface="+mn-lt"/>
                      </a:endParaRPr>
                    </a:p>
                  </a:txBody>
                  <a:tcPr marL="45720" marR="45720" anchor="ctr" horzOverflow="overflow">
                    <a:solidFill>
                      <a:schemeClr val="accent5">
                        <a:lumOff val="11421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391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 b="0" dirty="0" err="1">
                          <a:latin typeface="+mn-lt"/>
                        </a:rPr>
                        <a:t>Preparazione</a:t>
                      </a:r>
                      <a:r>
                        <a:rPr sz="1600" b="0" dirty="0">
                          <a:latin typeface="+mn-lt"/>
                        </a:rPr>
                        <a:t> </a:t>
                      </a:r>
                      <a:r>
                        <a:rPr sz="1600" b="0" dirty="0" err="1">
                          <a:latin typeface="+mn-lt"/>
                        </a:rPr>
                        <a:t>della</a:t>
                      </a:r>
                      <a:r>
                        <a:rPr sz="1600" b="0" dirty="0">
                          <a:latin typeface="+mn-lt"/>
                        </a:rPr>
                        <a:t> </a:t>
                      </a:r>
                      <a:r>
                        <a:rPr sz="1600" b="0" dirty="0" err="1">
                          <a:latin typeface="+mn-lt"/>
                        </a:rPr>
                        <a:t>comunità</a:t>
                      </a:r>
                      <a:endParaRPr sz="1600" b="0" dirty="0">
                        <a:latin typeface="+mn-lt"/>
                      </a:endParaRPr>
                    </a:p>
                  </a:txBody>
                  <a:tcPr marL="45720" marR="45720" anchor="ctr" horzOverflow="overflow">
                    <a:solidFill>
                      <a:schemeClr val="accent5">
                        <a:lumOff val="22843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>
                          <a:latin typeface="+mn-lt"/>
                        </a:rPr>
                        <a:t>Partecipazione dei cittadini e del volontariato alle attività di pianificazione e di esercitazione, coinvolgimento scuole, informazione</a:t>
                      </a:r>
                    </a:p>
                  </a:txBody>
                  <a:tcPr marL="45720" marR="45720" anchor="ctr" horzOverflow="overflow">
                    <a:solidFill>
                      <a:schemeClr val="accent5">
                        <a:lumOff val="22843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9274"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sz="1600" b="0" dirty="0" err="1">
                          <a:latin typeface="+mn-lt"/>
                        </a:rPr>
                        <a:t>Resilienza</a:t>
                      </a:r>
                      <a:r>
                        <a:rPr sz="1600" b="0" dirty="0">
                          <a:latin typeface="+mn-lt"/>
                        </a:rPr>
                        <a:t> del </a:t>
                      </a:r>
                      <a:r>
                        <a:rPr sz="1600" b="0" dirty="0" err="1">
                          <a:latin typeface="+mn-lt"/>
                        </a:rPr>
                        <a:t>territorio</a:t>
                      </a:r>
                      <a:endParaRPr sz="1600" b="0" dirty="0">
                        <a:latin typeface="+mn-lt"/>
                      </a:endParaRPr>
                    </a:p>
                  </a:txBody>
                  <a:tcPr marL="45720" marR="45720" anchor="ctr" horzOverflow="overflow">
                    <a:solidFill>
                      <a:schemeClr val="accent1">
                        <a:satOff val="-17543"/>
                        <a:lumOff val="175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defRPr sz="1800"/>
                      </a:pPr>
                      <a:r>
                        <a:rPr lang="it-IT" sz="1600" dirty="0">
                          <a:latin typeface="+mn-lt"/>
                        </a:rPr>
                        <a:t>Indice BES (benessere equo e sostenibile), sviluppato da ISTAT e CNEL, per valutare il progresso di una società non solo dal punto di vista economico ma anche sociale e ambientale</a:t>
                      </a:r>
                      <a:endParaRPr sz="1600" dirty="0">
                        <a:latin typeface="+mn-lt"/>
                      </a:endParaRPr>
                    </a:p>
                  </a:txBody>
                  <a:tcPr marL="45720" marR="45720" anchor="ctr" horzOverflow="overflow">
                    <a:solidFill>
                      <a:schemeClr val="accent1">
                        <a:satOff val="-17543"/>
                        <a:lumOff val="175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9" name="Freccia destra con strisce 28">
            <a:extLst>
              <a:ext uri="{FF2B5EF4-FFF2-40B4-BE49-F238E27FC236}">
                <a16:creationId xmlns:a16="http://schemas.microsoft.com/office/drawing/2014/main" id="{64F909AE-13E7-4CD6-9ED9-1F540B6AEF98}"/>
              </a:ext>
            </a:extLst>
          </p:cNvPr>
          <p:cNvSpPr/>
          <p:nvPr/>
        </p:nvSpPr>
        <p:spPr>
          <a:xfrm>
            <a:off x="842536" y="1650501"/>
            <a:ext cx="2027236" cy="1440000"/>
          </a:xfrm>
          <a:prstGeom prst="stripedRightArrow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IOCT </a:t>
            </a:r>
            <a:endParaRPr lang="en-GB" b="1" dirty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en-GB" b="1" dirty="0" err="1">
                <a:solidFill>
                  <a:schemeClr val="accent5">
                    <a:lumMod val="50000"/>
                  </a:schemeClr>
                </a:solidFill>
              </a:rPr>
              <a:t>strutturale</a:t>
            </a:r>
            <a:endParaRPr lang="en-GB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0" name="Freccia destra con strisce 29">
            <a:extLst>
              <a:ext uri="{FF2B5EF4-FFF2-40B4-BE49-F238E27FC236}">
                <a16:creationId xmlns:a16="http://schemas.microsoft.com/office/drawing/2014/main" id="{0AEF2D76-028B-45E7-8C3E-00FCEA33DBFA}"/>
              </a:ext>
            </a:extLst>
          </p:cNvPr>
          <p:cNvSpPr/>
          <p:nvPr/>
        </p:nvSpPr>
        <p:spPr>
          <a:xfrm>
            <a:off x="842536" y="3872397"/>
            <a:ext cx="2027236" cy="1440000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accent5">
                    <a:lumMod val="50000"/>
                  </a:schemeClr>
                </a:solidFill>
              </a:rPr>
              <a:t>IOCT </a:t>
            </a:r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non </a:t>
            </a:r>
            <a:r>
              <a:rPr lang="en-GB" b="1" dirty="0" err="1">
                <a:solidFill>
                  <a:schemeClr val="accent5">
                    <a:lumMod val="50000"/>
                  </a:schemeClr>
                </a:solidFill>
              </a:rPr>
              <a:t>strutturale</a:t>
            </a:r>
            <a:endParaRPr lang="en-GB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8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885169" y="1286673"/>
            <a:ext cx="10440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it-IT" sz="3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Definizione di indicatori territoriali </a:t>
            </a:r>
            <a:r>
              <a:rPr lang="it-IT" sz="3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cs typeface="Arial" panose="020B0604020202020204" pitchFamily="34" charset="0"/>
              </a:rPr>
              <a:t>utili</a:t>
            </a:r>
            <a:r>
              <a:rPr kumimoji="0" lang="it-IT" sz="3200" b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it-IT" sz="3200" b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per quantificare livelli di rischio, capacità di fronteggiare emergenze e livello di sicurezza dei Contesti Territoriali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it-IT" sz="3200" b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  <a:defRPr/>
            </a:pPr>
            <a:r>
              <a:rPr lang="it-IT" sz="3200" b="1" dirty="0">
                <a:solidFill>
                  <a:srgbClr val="FF0000"/>
                </a:solidFill>
                <a:cs typeface="Arial" panose="020B0604020202020204" pitchFamily="34" charset="0"/>
              </a:rPr>
              <a:t>Definizione di </a:t>
            </a:r>
            <a:r>
              <a:rPr lang="it-IT" sz="3200" b="1" dirty="0">
                <a:solidFill>
                  <a:srgbClr val="FF0000"/>
                </a:solidFill>
                <a:latin typeface="Calibri" panose="020F0502020204030204"/>
                <a:cs typeface="Arial" panose="020B0604020202020204" pitchFamily="34" charset="0"/>
              </a:rPr>
              <a:t>Indici di operatività strutturale </a:t>
            </a:r>
            <a:r>
              <a:rPr lang="it-IT" sz="3200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  <a:cs typeface="Arial" panose="020B0604020202020204" pitchFamily="34" charset="0"/>
              </a:rPr>
              <a:t>dei Contesti Territoriali </a:t>
            </a:r>
            <a:endParaRPr lang="en-GB" sz="3200" b="1" dirty="0">
              <a:solidFill>
                <a:srgbClr val="4472C4">
                  <a:lumMod val="50000"/>
                </a:srgbClr>
              </a:solidFill>
              <a:latin typeface="Calibri" panose="020F0502020204030204"/>
              <a:cs typeface="Arial" panose="020B0604020202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C4F177F0-4E83-485C-8BAC-9A25DA63A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Sommario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204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/>
          <p:nvPr/>
        </p:nvGrpSpPr>
        <p:grpSpPr>
          <a:xfrm>
            <a:off x="424996" y="1123343"/>
            <a:ext cx="4968000" cy="4905761"/>
            <a:chOff x="0" y="1933914"/>
            <a:chExt cx="4968000" cy="4905761"/>
          </a:xfrm>
        </p:grpSpPr>
        <p:sp>
          <p:nvSpPr>
            <p:cNvPr id="5" name="TextBox 22"/>
            <p:cNvSpPr txBox="1"/>
            <p:nvPr/>
          </p:nvSpPr>
          <p:spPr>
            <a:xfrm>
              <a:off x="72000" y="1933914"/>
              <a:ext cx="4824000" cy="677106"/>
            </a:xfrm>
            <a:prstGeom prst="rect">
              <a:avLst/>
            </a:prstGeom>
            <a:noFill/>
            <a:ln w="3175" cap="flat">
              <a:solidFill>
                <a:schemeClr val="accent5">
                  <a:lumMod val="50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ctr" defTabSz="457200" hangingPunct="0"/>
              <a:r>
                <a:rPr lang="it-IT" b="1" dirty="0">
                  <a:solidFill>
                    <a:schemeClr val="accent5">
                      <a:lumMod val="50000"/>
                    </a:schemeClr>
                  </a:solidFill>
                </a:rPr>
                <a:t>IL SISTEMA STRUTTURALE DI EMERGENZA NEL CT </a:t>
              </a:r>
            </a:p>
            <a:p>
              <a:pPr algn="ctr" defTabSz="457200" hangingPunct="0"/>
              <a:r>
                <a:rPr lang="it-IT" sz="2000" b="1" dirty="0">
                  <a:solidFill>
                    <a:srgbClr val="FF0000"/>
                  </a:solidFill>
                </a:rPr>
                <a:t>da: </a:t>
              </a:r>
              <a:r>
                <a:rPr lang="it-IT" sz="2000" b="1" dirty="0" smtClean="0">
                  <a:solidFill>
                    <a:srgbClr val="FF0000"/>
                  </a:solidFill>
                </a:rPr>
                <a:t>Mari </a:t>
              </a:r>
              <a:r>
                <a:rPr lang="it-IT" sz="2000" b="1" dirty="0">
                  <a:solidFill>
                    <a:srgbClr val="FF0000"/>
                  </a:solidFill>
                </a:rPr>
                <a:t>et al. 2017, CNR-IGAG </a:t>
              </a:r>
              <a:r>
                <a:rPr lang="it-IT" sz="2000" b="1" dirty="0">
                  <a:solidFill>
                    <a:schemeClr val="accent5">
                      <a:lumMod val="50000"/>
                    </a:schemeClr>
                  </a:solidFill>
                </a:rPr>
                <a:t>(</a:t>
              </a:r>
              <a:r>
                <a:rPr lang="it-IT" b="1" i="1" dirty="0">
                  <a:solidFill>
                    <a:schemeClr val="accent5">
                      <a:lumMod val="50000"/>
                    </a:schemeClr>
                  </a:solidFill>
                </a:rPr>
                <a:t>modificato</a:t>
              </a:r>
              <a:r>
                <a:rPr lang="it-IT" sz="2000" b="1" dirty="0">
                  <a:solidFill>
                    <a:schemeClr val="accent5">
                      <a:lumMod val="50000"/>
                    </a:schemeClr>
                  </a:solidFill>
                </a:rPr>
                <a:t>)</a:t>
              </a:r>
              <a:endParaRPr lang="it-IT" sz="2000" b="1" dirty="0">
                <a:solidFill>
                  <a:schemeClr val="accent5">
                    <a:lumMod val="50000"/>
                  </a:schemeClr>
                </a:solidFill>
                <a:sym typeface="Calibri"/>
              </a:endParaRPr>
            </a:p>
          </p:txBody>
        </p:sp>
        <p:pic>
          <p:nvPicPr>
            <p:cNvPr id="6" name="Immagine 5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23"/>
            <a:stretch/>
          </p:blipFill>
          <p:spPr>
            <a:xfrm>
              <a:off x="0" y="2563016"/>
              <a:ext cx="4968000" cy="4276659"/>
            </a:xfrm>
            <a:prstGeom prst="rect">
              <a:avLst/>
            </a:prstGeom>
          </p:spPr>
        </p:pic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F22986A2-F232-41B4-8F4C-D3F3331CB432}"/>
              </a:ext>
            </a:extLst>
          </p:cNvPr>
          <p:cNvSpPr/>
          <p:nvPr/>
        </p:nvSpPr>
        <p:spPr>
          <a:xfrm>
            <a:off x="5696165" y="943634"/>
            <a:ext cx="6096000" cy="5647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L’Indice di Operatività strutturale valuta la capacità delle componenti strutturali di un sistema di emergenza, di rimanere operative a seguito di un evento calamitoso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Assegna un </a:t>
            </a:r>
            <a:r>
              <a:rPr lang="it-IT" sz="2400" b="1" dirty="0">
                <a:solidFill>
                  <a:srgbClr val="FF0000"/>
                </a:solidFill>
              </a:rPr>
              <a:t>grado di efficienza 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al sistema strutturale di emergenza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Definisce </a:t>
            </a:r>
            <a:r>
              <a:rPr lang="it-IT" sz="2400" b="1" dirty="0">
                <a:solidFill>
                  <a:srgbClr val="FF0000"/>
                </a:solidFill>
              </a:rPr>
              <a:t>l’incidenza di ogni componente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 strutturale sul funzionamento del sistema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Definisce una </a:t>
            </a:r>
            <a:r>
              <a:rPr lang="it-IT" sz="2400" b="1" dirty="0">
                <a:solidFill>
                  <a:srgbClr val="FF0000"/>
                </a:solidFill>
              </a:rPr>
              <a:t>graduatoria di priorità 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di interventi per il miglioramento del sistema di emergenza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Valuta l’</a:t>
            </a:r>
            <a:r>
              <a:rPr lang="it-IT" sz="2400" b="1" dirty="0">
                <a:solidFill>
                  <a:srgbClr val="FF0000"/>
                </a:solidFill>
              </a:rPr>
              <a:t>adeguatezza</a:t>
            </a: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 del sistema di gestione di emergenza </a:t>
            </a:r>
          </a:p>
          <a:p>
            <a:pPr>
              <a:spcAft>
                <a:spcPts val="600"/>
              </a:spcAft>
            </a:pPr>
            <a:r>
              <a:rPr lang="it-IT" sz="24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8" name="Titolo 8">
            <a:extLst>
              <a:ext uri="{FF2B5EF4-FFF2-40B4-BE49-F238E27FC236}">
                <a16:creationId xmlns:a16="http://schemas.microsoft.com/office/drawing/2014/main" id="{D1F5465B-C4E3-4161-B9B4-1E9C5F0B8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82" y="355602"/>
            <a:ext cx="10515600" cy="676275"/>
          </a:xfrm>
        </p:spPr>
        <p:txBody>
          <a:bodyPr/>
          <a:lstStyle/>
          <a:p>
            <a:r>
              <a:rPr lang="it-IT" dirty="0"/>
              <a:t>Indice di </a:t>
            </a:r>
            <a:r>
              <a:rPr lang="it-IT" dirty="0" smtClean="0"/>
              <a:t>Operatività Strutturale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087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>
            <a:extLst>
              <a:ext uri="{FF2B5EF4-FFF2-40B4-BE49-F238E27FC236}">
                <a16:creationId xmlns:a16="http://schemas.microsoft.com/office/drawing/2014/main" id="{93D988BA-E87A-4EE7-A22A-E4E12A5680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434" y="1537893"/>
            <a:ext cx="2134178" cy="1800000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878BB2E7-0824-4736-9EC1-3EAA866D4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254" y="1537893"/>
            <a:ext cx="1999237" cy="180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5" name="image.tif" descr="image.tif">
            <a:extLst>
              <a:ext uri="{FF2B5EF4-FFF2-40B4-BE49-F238E27FC236}">
                <a16:creationId xmlns:a16="http://schemas.microsoft.com/office/drawing/2014/main" id="{7E9AFC19-7A9E-4898-BC5F-6E12D162BB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59456" y="3478690"/>
            <a:ext cx="2391946" cy="204528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" name="Gruppo 15">
            <a:extLst>
              <a:ext uri="{FF2B5EF4-FFF2-40B4-BE49-F238E27FC236}">
                <a16:creationId xmlns:a16="http://schemas.microsoft.com/office/drawing/2014/main" id="{3F5E3B67-98F3-4D87-AC5D-5196DE6AF2D6}"/>
              </a:ext>
            </a:extLst>
          </p:cNvPr>
          <p:cNvGrpSpPr/>
          <p:nvPr/>
        </p:nvGrpSpPr>
        <p:grpSpPr>
          <a:xfrm>
            <a:off x="6041086" y="3478691"/>
            <a:ext cx="1999237" cy="1800000"/>
            <a:chOff x="4965290" y="840662"/>
            <a:chExt cx="2227008" cy="2086104"/>
          </a:xfrm>
        </p:grpSpPr>
        <p:pic>
          <p:nvPicPr>
            <p:cNvPr id="17" name="Immagine 16" descr="T200 scolmatore + nuova copertura.png">
              <a:extLst>
                <a:ext uri="{FF2B5EF4-FFF2-40B4-BE49-F238E27FC236}">
                  <a16:creationId xmlns:a16="http://schemas.microsoft.com/office/drawing/2014/main" id="{28F54535-FDEB-449C-8093-AA37C8DA25D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5290" y="840662"/>
              <a:ext cx="1410929" cy="1659961"/>
            </a:xfrm>
            <a:prstGeom prst="rect">
              <a:avLst/>
            </a:prstGeom>
          </p:spPr>
        </p:pic>
        <p:pic>
          <p:nvPicPr>
            <p:cNvPr id="18" name="Picture 1" descr="b_t200_NCDEVF.png">
              <a:extLst>
                <a:ext uri="{FF2B5EF4-FFF2-40B4-BE49-F238E27FC236}">
                  <a16:creationId xmlns:a16="http://schemas.microsoft.com/office/drawing/2014/main" id="{C52BBB53-3F6E-4B4E-AD54-5335B52089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5" r="28998" b="7778"/>
            <a:stretch/>
          </p:blipFill>
          <p:spPr>
            <a:xfrm>
              <a:off x="5860027" y="1374385"/>
              <a:ext cx="1332271" cy="1552381"/>
            </a:xfrm>
            <a:prstGeom prst="rect">
              <a:avLst/>
            </a:prstGeom>
          </p:spPr>
        </p:pic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F3CAC374-2267-4055-A88C-DEFC66390742}"/>
              </a:ext>
            </a:extLst>
          </p:cNvPr>
          <p:cNvGrpSpPr/>
          <p:nvPr/>
        </p:nvGrpSpPr>
        <p:grpSpPr>
          <a:xfrm>
            <a:off x="8357434" y="3478690"/>
            <a:ext cx="2105085" cy="1800000"/>
            <a:chOff x="8207604" y="868942"/>
            <a:chExt cx="2150072" cy="2057823"/>
          </a:xfrm>
        </p:grpSpPr>
        <p:pic>
          <p:nvPicPr>
            <p:cNvPr id="20" name="Picture 7" descr="E:\BACKUP\matlab\work\CIMA\POR_Liguria\codice\figure_presentazione\Figura_02_03.png">
              <a:extLst>
                <a:ext uri="{FF2B5EF4-FFF2-40B4-BE49-F238E27FC236}">
                  <a16:creationId xmlns:a16="http://schemas.microsoft.com/office/drawing/2014/main" id="{C713CBBC-CF0C-4653-A343-B2840A6D48E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/>
            <a:srcRect l="15178" t="4309" r="11161" b="9245"/>
            <a:stretch/>
          </p:blipFill>
          <p:spPr bwMode="auto">
            <a:xfrm>
              <a:off x="8207604" y="868942"/>
              <a:ext cx="1497229" cy="1318330"/>
            </a:xfrm>
            <a:prstGeom prst="rect">
              <a:avLst/>
            </a:prstGeom>
            <a:noFill/>
          </p:spPr>
        </p:pic>
        <p:pic>
          <p:nvPicPr>
            <p:cNvPr id="21" name="Picture 10" descr="E:\BACKUP\matlab\work\CIMA\POR_Liguria\codice\figure_presentazione\Figura_05_3.png">
              <a:extLst>
                <a:ext uri="{FF2B5EF4-FFF2-40B4-BE49-F238E27FC236}">
                  <a16:creationId xmlns:a16="http://schemas.microsoft.com/office/drawing/2014/main" id="{38EA0028-C229-410A-AA1C-2A86AC5A081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/>
            <a:srcRect l="8167" t="3246" r="6573" b="9126"/>
            <a:stretch/>
          </p:blipFill>
          <p:spPr bwMode="auto">
            <a:xfrm>
              <a:off x="8500595" y="1494705"/>
              <a:ext cx="1857081" cy="1432060"/>
            </a:xfrm>
            <a:prstGeom prst="rect">
              <a:avLst/>
            </a:prstGeom>
            <a:noFill/>
          </p:spPr>
        </p:pic>
      </p:grpSp>
      <p:sp>
        <p:nvSpPr>
          <p:cNvPr id="22" name="Freccia destra con strisce 21">
            <a:extLst>
              <a:ext uri="{FF2B5EF4-FFF2-40B4-BE49-F238E27FC236}">
                <a16:creationId xmlns:a16="http://schemas.microsoft.com/office/drawing/2014/main" id="{76ED6F88-803F-4C93-A004-CF25C7492AC2}"/>
              </a:ext>
            </a:extLst>
          </p:cNvPr>
          <p:cNvSpPr/>
          <p:nvPr/>
        </p:nvSpPr>
        <p:spPr>
          <a:xfrm>
            <a:off x="1051548" y="1650501"/>
            <a:ext cx="1818224" cy="1440000"/>
          </a:xfrm>
          <a:prstGeom prst="stripedRightArrow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IOS 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FRANE</a:t>
            </a:r>
          </a:p>
        </p:txBody>
      </p:sp>
      <p:sp>
        <p:nvSpPr>
          <p:cNvPr id="23" name="Freccia destra con strisce 22">
            <a:extLst>
              <a:ext uri="{FF2B5EF4-FFF2-40B4-BE49-F238E27FC236}">
                <a16:creationId xmlns:a16="http://schemas.microsoft.com/office/drawing/2014/main" id="{B98C08B2-DDFE-4A63-83B0-90126BA01C96}"/>
              </a:ext>
            </a:extLst>
          </p:cNvPr>
          <p:cNvSpPr/>
          <p:nvPr/>
        </p:nvSpPr>
        <p:spPr>
          <a:xfrm>
            <a:off x="1051548" y="3872397"/>
            <a:ext cx="1818224" cy="1440000"/>
          </a:xfrm>
          <a:prstGeom prst="stripedRightArrow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IOS</a:t>
            </a:r>
            <a:r>
              <a:rPr kumimoji="0" lang="en-GB" sz="1800" b="1" i="0" u="none" strike="noStrike" kern="1200" cap="none" spc="0" normalizeH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ALLUVIONI</a:t>
            </a: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itolo 8">
            <a:extLst>
              <a:ext uri="{FF2B5EF4-FFF2-40B4-BE49-F238E27FC236}">
                <a16:creationId xmlns:a16="http://schemas.microsoft.com/office/drawing/2014/main" id="{D1F5465B-C4E3-4161-B9B4-1E9C5F0B8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782" y="355602"/>
            <a:ext cx="10515600" cy="676275"/>
          </a:xfrm>
        </p:spPr>
        <p:txBody>
          <a:bodyPr/>
          <a:lstStyle/>
          <a:p>
            <a:r>
              <a:rPr lang="it-IT" dirty="0"/>
              <a:t>Indice di </a:t>
            </a:r>
            <a:r>
              <a:rPr lang="it-IT" dirty="0" smtClean="0"/>
              <a:t>Operatività Semplificato</a:t>
            </a:r>
            <a:endParaRPr lang="en-GB" dirty="0"/>
          </a:p>
        </p:txBody>
      </p:sp>
      <p:pic>
        <p:nvPicPr>
          <p:cNvPr id="25" name="Immagine 24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9363" y="1650501"/>
            <a:ext cx="2808948" cy="162682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01776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CBA72B07-3054-413F-838F-6A1983430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55602"/>
            <a:ext cx="10515600" cy="676275"/>
          </a:xfrm>
        </p:spPr>
        <p:txBody>
          <a:bodyPr>
            <a:normAutofit/>
          </a:bodyPr>
          <a:lstStyle/>
          <a:p>
            <a:r>
              <a:rPr lang="it-IT" dirty="0"/>
              <a:t>Indice di operatività strutturale (frana)</a:t>
            </a:r>
            <a:endParaRPr lang="en-GB" dirty="0"/>
          </a:p>
        </p:txBody>
      </p:sp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D73B8A90-37D8-48D2-8EEA-C1B13EC2C388}"/>
              </a:ext>
            </a:extLst>
          </p:cNvPr>
          <p:cNvGraphicFramePr/>
          <p:nvPr>
            <p:extLst/>
          </p:nvPr>
        </p:nvGraphicFramePr>
        <p:xfrm>
          <a:off x="2595408" y="693739"/>
          <a:ext cx="8128000" cy="5716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Immagine 1">
            <a:extLst>
              <a:ext uri="{FF2B5EF4-FFF2-40B4-BE49-F238E27FC236}">
                <a16:creationId xmlns:a16="http://schemas.microsoft.com/office/drawing/2014/main" id="{B5B48D33-0EEB-4E2E-8BDE-900FA3DC9B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8198" y="3811363"/>
            <a:ext cx="3226869" cy="446797"/>
          </a:xfrm>
          <a:prstGeom prst="rect">
            <a:avLst/>
          </a:prstGeom>
          <a:solidFill>
            <a:srgbClr val="FFFF00"/>
          </a:solidFill>
          <a:ln>
            <a:solidFill>
              <a:schemeClr val="accent5">
                <a:lumMod val="50000"/>
              </a:schemeClr>
            </a:solidFill>
          </a:ln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1FDAF369-40CA-4057-8C3B-2B770BB3D9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08358" y="1984773"/>
            <a:ext cx="2874080" cy="25876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9" name="CasellaDiTesto 8"/>
          <p:cNvSpPr txBox="1"/>
          <p:nvPr/>
        </p:nvSpPr>
        <p:spPr>
          <a:xfrm>
            <a:off x="472519" y="3424564"/>
            <a:ext cx="1140431" cy="375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LIVELLO I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4165480" y="1541965"/>
            <a:ext cx="1140431" cy="375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LIVELLO II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A4CEBD8B-38A4-4080-B820-9E50AF98950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57312" y="1821560"/>
            <a:ext cx="4301594" cy="1862895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440" y="3811363"/>
            <a:ext cx="3547478" cy="205455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7089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56385975-3769-2542-9EE3-252994A3BA3D}"/>
              </a:ext>
            </a:extLst>
          </p:cNvPr>
          <p:cNvSpPr txBox="1"/>
          <p:nvPr/>
        </p:nvSpPr>
        <p:spPr>
          <a:xfrm>
            <a:off x="1602915" y="6433403"/>
            <a:ext cx="20883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>
                <a:solidFill>
                  <a:schemeClr val="bg1"/>
                </a:solidFill>
              </a:rPr>
              <a:t>ROMA – 24 E 25 GENNAIO 2019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29D17DD-5568-374A-B20E-E2E17193AF29}"/>
              </a:ext>
            </a:extLst>
          </p:cNvPr>
          <p:cNvSpPr txBox="1"/>
          <p:nvPr/>
        </p:nvSpPr>
        <p:spPr>
          <a:xfrm>
            <a:off x="2258757" y="3559120"/>
            <a:ext cx="2880000" cy="25853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200" hangingPunct="0"/>
            <a:r>
              <a:rPr lang="it-IT" b="1" dirty="0">
                <a:solidFill>
                  <a:srgbClr val="FF0000"/>
                </a:solidFill>
                <a:sym typeface="Rockwell"/>
              </a:rPr>
              <a:t>LIVELLO I</a:t>
            </a:r>
          </a:p>
          <a:p>
            <a:pPr marL="285750" indent="-285750" defTabSz="457200" hangingPunct="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2060"/>
                </a:solidFill>
              </a:rPr>
              <a:t>Aree inondabili per diversi tempi di ritorno</a:t>
            </a:r>
            <a:endParaRPr lang="it-IT" dirty="0">
              <a:solidFill>
                <a:srgbClr val="002060"/>
              </a:solidFill>
              <a:sym typeface="Rockwell"/>
            </a:endParaRPr>
          </a:p>
          <a:p>
            <a:pPr marL="285750" indent="-285750" defTabSz="457200" hangingPunct="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2060"/>
                </a:solidFill>
              </a:rPr>
              <a:t>Vulnerabilità ON/OFF</a:t>
            </a:r>
            <a:endParaRPr lang="it-IT" dirty="0">
              <a:solidFill>
                <a:srgbClr val="002060"/>
              </a:solidFill>
              <a:sym typeface="Rockwell"/>
            </a:endParaRPr>
          </a:p>
          <a:p>
            <a:pPr marL="285750" indent="-285750" defTabSz="457200" hangingPunct="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2060"/>
                </a:solidFill>
                <a:sym typeface="Rockwell"/>
              </a:rPr>
              <a:t>Valutazione dell’adeguatezza del CT in termini di tempi di percorrenza (presidio territoriale idrogeologico)</a:t>
            </a:r>
          </a:p>
        </p:txBody>
      </p:sp>
      <p:pic>
        <p:nvPicPr>
          <p:cNvPr id="12" name="image.tif" descr="image.tif">
            <a:extLst>
              <a:ext uri="{FF2B5EF4-FFF2-40B4-BE49-F238E27FC236}">
                <a16:creationId xmlns:a16="http://schemas.microsoft.com/office/drawing/2014/main" id="{BB125E5F-5D78-9F4D-955B-1CF68479B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607270" y="1290907"/>
            <a:ext cx="2227006" cy="217007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" name="Gruppo 2">
            <a:extLst>
              <a:ext uri="{FF2B5EF4-FFF2-40B4-BE49-F238E27FC236}">
                <a16:creationId xmlns:a16="http://schemas.microsoft.com/office/drawing/2014/main" id="{30E36CDD-2399-4601-8BA8-09C4064F56CF}"/>
              </a:ext>
            </a:extLst>
          </p:cNvPr>
          <p:cNvGrpSpPr/>
          <p:nvPr/>
        </p:nvGrpSpPr>
        <p:grpSpPr>
          <a:xfrm>
            <a:off x="5803213" y="1290907"/>
            <a:ext cx="2227008" cy="2086104"/>
            <a:chOff x="4965290" y="840662"/>
            <a:chExt cx="2227008" cy="2086104"/>
          </a:xfrm>
        </p:grpSpPr>
        <p:pic>
          <p:nvPicPr>
            <p:cNvPr id="13" name="Immagine 12" descr="T200 scolmatore + nuova copertura.png">
              <a:extLst>
                <a:ext uri="{FF2B5EF4-FFF2-40B4-BE49-F238E27FC236}">
                  <a16:creationId xmlns:a16="http://schemas.microsoft.com/office/drawing/2014/main" id="{FD80AA8A-6431-574E-B818-F7933B004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5290" y="840662"/>
              <a:ext cx="1410929" cy="1659961"/>
            </a:xfrm>
            <a:prstGeom prst="rect">
              <a:avLst/>
            </a:prstGeom>
          </p:spPr>
        </p:pic>
        <p:pic>
          <p:nvPicPr>
            <p:cNvPr id="14" name="Picture 1" descr="b_t200_NCDEVF.png">
              <a:extLst>
                <a:ext uri="{FF2B5EF4-FFF2-40B4-BE49-F238E27FC236}">
                  <a16:creationId xmlns:a16="http://schemas.microsoft.com/office/drawing/2014/main" id="{F1DCABD4-D011-7B4E-8E4C-18D06F074C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5" r="28998" b="7778"/>
            <a:stretch/>
          </p:blipFill>
          <p:spPr>
            <a:xfrm>
              <a:off x="5860027" y="1374385"/>
              <a:ext cx="1332271" cy="1552381"/>
            </a:xfrm>
            <a:prstGeom prst="rect">
              <a:avLst/>
            </a:prstGeom>
          </p:spPr>
        </p:pic>
      </p:grp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8DE2077-B58D-5846-ACFB-623AFB3C15FB}"/>
              </a:ext>
            </a:extLst>
          </p:cNvPr>
          <p:cNvSpPr txBox="1"/>
          <p:nvPr/>
        </p:nvSpPr>
        <p:spPr>
          <a:xfrm>
            <a:off x="5476717" y="3529409"/>
            <a:ext cx="2880000" cy="25853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200" hangingPunct="0"/>
            <a:r>
              <a:rPr lang="it-IT" b="1" dirty="0">
                <a:solidFill>
                  <a:srgbClr val="FF0000"/>
                </a:solidFill>
                <a:sym typeface="Rockwell"/>
              </a:rPr>
              <a:t>LIVELLO II</a:t>
            </a:r>
          </a:p>
          <a:p>
            <a:pPr marL="285750" indent="-285750" defTabSz="457200" hangingPunct="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2060"/>
                </a:solidFill>
              </a:rPr>
              <a:t>Mappe dei tiranti massimi per diversi tempi di ritorno</a:t>
            </a:r>
            <a:endParaRPr lang="it-IT" dirty="0">
              <a:solidFill>
                <a:srgbClr val="002060"/>
              </a:solidFill>
              <a:sym typeface="Rockwell"/>
            </a:endParaRPr>
          </a:p>
          <a:p>
            <a:pPr marL="285750" indent="-285750" defTabSz="457200" hangingPunct="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2060"/>
                </a:solidFill>
                <a:sym typeface="Rockwell"/>
              </a:rPr>
              <a:t>Funzioni di vulnerabilità e funzionalità</a:t>
            </a:r>
            <a:endParaRPr lang="it-IT" dirty="0">
              <a:solidFill>
                <a:srgbClr val="002060"/>
              </a:solidFill>
            </a:endParaRPr>
          </a:p>
          <a:p>
            <a:pPr marL="285750" indent="-285750" defTabSz="457200" hangingPunct="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2060"/>
                </a:solidFill>
                <a:sym typeface="Rockwell"/>
              </a:rPr>
              <a:t>Valutazione IOCT in termini di valore medio atteso di perdita di operatività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630155F1-B5A0-4246-9BB8-19966104CE23}"/>
              </a:ext>
            </a:extLst>
          </p:cNvPr>
          <p:cNvGrpSpPr/>
          <p:nvPr/>
        </p:nvGrpSpPr>
        <p:grpSpPr>
          <a:xfrm>
            <a:off x="9108475" y="1290907"/>
            <a:ext cx="2150072" cy="2057823"/>
            <a:chOff x="8207604" y="868942"/>
            <a:chExt cx="2150072" cy="2057823"/>
          </a:xfrm>
        </p:grpSpPr>
        <p:pic>
          <p:nvPicPr>
            <p:cNvPr id="16" name="Picture 7" descr="E:\BACKUP\matlab\work\CIMA\POR_Liguria\codice\figure_presentazione\Figura_02_03.png">
              <a:extLst>
                <a:ext uri="{FF2B5EF4-FFF2-40B4-BE49-F238E27FC236}">
                  <a16:creationId xmlns:a16="http://schemas.microsoft.com/office/drawing/2014/main" id="{58B4CE36-3AA0-D14E-B43C-6025C194745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/>
            <a:srcRect l="15178" t="4309" r="11161" b="9245"/>
            <a:stretch/>
          </p:blipFill>
          <p:spPr bwMode="auto">
            <a:xfrm>
              <a:off x="8207604" y="868942"/>
              <a:ext cx="1497229" cy="1318330"/>
            </a:xfrm>
            <a:prstGeom prst="rect">
              <a:avLst/>
            </a:prstGeom>
            <a:noFill/>
          </p:spPr>
        </p:pic>
        <p:pic>
          <p:nvPicPr>
            <p:cNvPr id="18" name="Picture 10" descr="E:\BACKUP\matlab\work\CIMA\POR_Liguria\codice\figure_presentazione\Figura_05_3.png">
              <a:extLst>
                <a:ext uri="{FF2B5EF4-FFF2-40B4-BE49-F238E27FC236}">
                  <a16:creationId xmlns:a16="http://schemas.microsoft.com/office/drawing/2014/main" id="{4E1E04C8-7698-6C43-95D6-966CD3C2B0A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/>
            <a:srcRect l="8167" t="3246" r="6573" b="9126"/>
            <a:stretch/>
          </p:blipFill>
          <p:spPr bwMode="auto">
            <a:xfrm>
              <a:off x="8500595" y="1494705"/>
              <a:ext cx="1857081" cy="1432060"/>
            </a:xfrm>
            <a:prstGeom prst="rect">
              <a:avLst/>
            </a:prstGeom>
            <a:noFill/>
          </p:spPr>
        </p:pic>
      </p:grp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15D9BC6-3975-E44C-913E-26D6C67F7E8D}"/>
              </a:ext>
            </a:extLst>
          </p:cNvPr>
          <p:cNvSpPr txBox="1"/>
          <p:nvPr/>
        </p:nvSpPr>
        <p:spPr>
          <a:xfrm>
            <a:off x="8743511" y="3529409"/>
            <a:ext cx="2880000" cy="25853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200" hangingPunct="0"/>
            <a:r>
              <a:rPr lang="it-IT" b="1" dirty="0">
                <a:solidFill>
                  <a:srgbClr val="FF0000"/>
                </a:solidFill>
                <a:sym typeface="Rockwell"/>
              </a:rPr>
              <a:t>LIVELLO III</a:t>
            </a:r>
          </a:p>
          <a:p>
            <a:pPr marL="285750" indent="-285750" defTabSz="457200" hangingPunct="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2060"/>
                </a:solidFill>
              </a:rPr>
              <a:t>Serie di scenari spazialmente correlati</a:t>
            </a:r>
            <a:endParaRPr lang="it-IT" dirty="0">
              <a:solidFill>
                <a:srgbClr val="002060"/>
              </a:solidFill>
              <a:sym typeface="Rockwel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2060"/>
                </a:solidFill>
              </a:rPr>
              <a:t>Funzioni di vulnerabilità e funzionalità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>
                <a:solidFill>
                  <a:srgbClr val="002060"/>
                </a:solidFill>
              </a:rPr>
              <a:t>Valutazione IOCT in termini di valore medio atteso di perdita di operatività</a:t>
            </a:r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BC9209B-28F9-41DF-B407-D2408DAEB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66" y="355602"/>
            <a:ext cx="10515600" cy="676275"/>
          </a:xfrm>
        </p:spPr>
        <p:txBody>
          <a:bodyPr/>
          <a:lstStyle/>
          <a:p>
            <a:r>
              <a:rPr lang="it-IT" dirty="0"/>
              <a:t>Indice di operatività strutturale (alluvione)</a:t>
            </a:r>
            <a:endParaRPr lang="en-GB" dirty="0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30411D84-4441-49FB-9B8A-76BC01AA663E}"/>
              </a:ext>
            </a:extLst>
          </p:cNvPr>
          <p:cNvSpPr txBox="1"/>
          <p:nvPr/>
        </p:nvSpPr>
        <p:spPr>
          <a:xfrm>
            <a:off x="147921" y="1544556"/>
            <a:ext cx="2176207" cy="1754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189" hangingPunct="0"/>
            <a:r>
              <a:rPr lang="it-IT" dirty="0">
                <a:solidFill>
                  <a:srgbClr val="000000"/>
                </a:solidFill>
                <a:sym typeface="Rockwell"/>
              </a:rPr>
              <a:t>A diversi livelli di informazione sulla </a:t>
            </a:r>
            <a:r>
              <a:rPr lang="it-IT" b="1" dirty="0">
                <a:solidFill>
                  <a:srgbClr val="000000"/>
                </a:solidFill>
                <a:sym typeface="Rockwell"/>
              </a:rPr>
              <a:t>pericolosità da inondazione </a:t>
            </a:r>
            <a:r>
              <a:rPr lang="it-IT" dirty="0">
                <a:solidFill>
                  <a:srgbClr val="000000"/>
                </a:solidFill>
                <a:sym typeface="Rockwell"/>
              </a:rPr>
              <a:t>corrispondono diverse possibili </a:t>
            </a:r>
            <a:r>
              <a:rPr lang="it-IT" dirty="0" smtClean="0">
                <a:solidFill>
                  <a:srgbClr val="000000"/>
                </a:solidFill>
                <a:sym typeface="Rockwell"/>
              </a:rPr>
              <a:t>analisi</a:t>
            </a:r>
            <a:endParaRPr lang="it-IT" dirty="0">
              <a:solidFill>
                <a:srgbClr val="000000"/>
              </a:solidFill>
              <a:sym typeface="Rockwell"/>
            </a:endParaRP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3F59CD47-561E-4C3F-ADBE-2F0838643E41}"/>
              </a:ext>
            </a:extLst>
          </p:cNvPr>
          <p:cNvSpPr txBox="1"/>
          <p:nvPr/>
        </p:nvSpPr>
        <p:spPr>
          <a:xfrm rot="5400000">
            <a:off x="10554669" y="1947767"/>
            <a:ext cx="2578511" cy="584773"/>
          </a:xfrm>
          <a:prstGeom prst="rect">
            <a:avLst/>
          </a:prstGeom>
          <a:solidFill>
            <a:srgbClr val="7030A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457189" hangingPunct="0"/>
            <a:r>
              <a:rPr lang="it-IT" sz="1600" dirty="0">
                <a:solidFill>
                  <a:schemeClr val="bg1"/>
                </a:solidFill>
              </a:rPr>
              <a:t>Comparabile con indice di operatività sismico</a:t>
            </a:r>
          </a:p>
        </p:txBody>
      </p:sp>
    </p:spTree>
    <p:extLst>
      <p:ext uri="{BB962C8B-B14F-4D97-AF65-F5344CB8AC3E}">
        <p14:creationId xmlns:p14="http://schemas.microsoft.com/office/powerpoint/2010/main" val="26398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420" y="1454296"/>
            <a:ext cx="7560000" cy="43784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12035" y="417430"/>
            <a:ext cx="10515600" cy="676275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Livello I:</a:t>
            </a:r>
            <a:r>
              <a:rPr lang="it-IT" dirty="0" smtClean="0"/>
              <a:t> Interazione </a:t>
            </a:r>
            <a:r>
              <a:rPr lang="it-IT" dirty="0"/>
              <a:t>tra PAI frana e CLE</a:t>
            </a:r>
            <a:endParaRPr lang="en-GB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E80F808-DDE9-4487-AF31-D1EB8AD0B80C}"/>
              </a:ext>
            </a:extLst>
          </p:cNvPr>
          <p:cNvSpPr txBox="1"/>
          <p:nvPr/>
        </p:nvSpPr>
        <p:spPr>
          <a:xfrm>
            <a:off x="8064070" y="1960868"/>
            <a:ext cx="337473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002060"/>
                </a:solidFill>
              </a:rPr>
              <a:t>Elementi ricadenti in pericolosità PAI frana (buffer 100m)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2060"/>
                </a:solidFill>
              </a:rPr>
              <a:t>Circa il 4% delle infrastrutture di accessibilità e connessione in </a:t>
            </a:r>
            <a:r>
              <a:rPr lang="it-IT" sz="2000" b="1" dirty="0">
                <a:solidFill>
                  <a:srgbClr val="FF0000"/>
                </a:solidFill>
              </a:rPr>
              <a:t>P3</a:t>
            </a:r>
            <a:r>
              <a:rPr lang="it-IT" sz="2000" b="1" dirty="0">
                <a:solidFill>
                  <a:srgbClr val="002060"/>
                </a:solidFill>
              </a:rPr>
              <a:t> o </a:t>
            </a:r>
            <a:r>
              <a:rPr lang="it-IT" sz="2000" b="1" dirty="0">
                <a:solidFill>
                  <a:srgbClr val="FF0000"/>
                </a:solidFill>
              </a:rPr>
              <a:t>P4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2060"/>
                </a:solidFill>
              </a:rPr>
              <a:t>1 area di ricovero in P3/P4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2060"/>
                </a:solidFill>
              </a:rPr>
              <a:t>1 area di ricovero in P4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b="1" dirty="0">
                <a:solidFill>
                  <a:srgbClr val="002060"/>
                </a:solidFill>
              </a:rPr>
              <a:t>1 ES in P3/P4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628DAF3A-6166-4E74-BC38-10F53072580E}"/>
              </a:ext>
            </a:extLst>
          </p:cNvPr>
          <p:cNvSpPr/>
          <p:nvPr/>
        </p:nvSpPr>
        <p:spPr>
          <a:xfrm>
            <a:off x="471517" y="1499203"/>
            <a:ext cx="2515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  <a:ea typeface="+mj-ea"/>
                <a:cs typeface="+mj-cs"/>
              </a:rPr>
              <a:t>Rionero in Vulture</a:t>
            </a:r>
            <a:endParaRPr lang="en-GB" sz="2400" b="1" dirty="0">
              <a:solidFill>
                <a:srgbClr val="FF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0058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38539" y="399039"/>
            <a:ext cx="10515600" cy="676275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FF0000"/>
                </a:solidFill>
              </a:rPr>
              <a:t>Livello I:</a:t>
            </a:r>
            <a:r>
              <a:rPr lang="it-IT" dirty="0"/>
              <a:t> Interazione tra PAI idraulico e CLE</a:t>
            </a:r>
            <a:endParaRPr lang="en-GB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3491" y="1260076"/>
            <a:ext cx="7560000" cy="47026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7" name="CasellaDiTesto 6"/>
          <p:cNvSpPr txBox="1"/>
          <p:nvPr/>
        </p:nvSpPr>
        <p:spPr>
          <a:xfrm>
            <a:off x="1035781" y="1566827"/>
            <a:ext cx="1498675" cy="369332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/>
              <a:t>Fiume Ofanto</a:t>
            </a:r>
            <a:endParaRPr lang="en-GB" dirty="0"/>
          </a:p>
        </p:txBody>
      </p:sp>
      <p:cxnSp>
        <p:nvCxnSpPr>
          <p:cNvPr id="8" name="Connettore 2 7"/>
          <p:cNvCxnSpPr>
            <a:cxnSpLocks/>
          </p:cNvCxnSpPr>
          <p:nvPr/>
        </p:nvCxnSpPr>
        <p:spPr>
          <a:xfrm>
            <a:off x="1785119" y="1979692"/>
            <a:ext cx="919580" cy="100414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2F94109-8BD1-4A12-97D7-48AB8B6E6046}"/>
              </a:ext>
            </a:extLst>
          </p:cNvPr>
          <p:cNvSpPr txBox="1"/>
          <p:nvPr/>
        </p:nvSpPr>
        <p:spPr>
          <a:xfrm>
            <a:off x="8125481" y="2481762"/>
            <a:ext cx="3367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002060"/>
                </a:solidFill>
              </a:rPr>
              <a:t>3,3 % di delle infrastrutture di accessibilità e connessione in fasce di attenzione (bacino Ofanto)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4EA7A231-9842-45F7-AC1F-D767034B42F2}"/>
              </a:ext>
            </a:extLst>
          </p:cNvPr>
          <p:cNvSpPr/>
          <p:nvPr/>
        </p:nvSpPr>
        <p:spPr>
          <a:xfrm>
            <a:off x="5257800" y="5491510"/>
            <a:ext cx="2515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  <a:ea typeface="+mj-ea"/>
                <a:cs typeface="+mj-cs"/>
              </a:rPr>
              <a:t>Rionero in Vulture</a:t>
            </a:r>
            <a:endParaRPr lang="en-GB" sz="2400" b="1" dirty="0">
              <a:solidFill>
                <a:srgbClr val="FF0000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6804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07E46AA2-7F29-453A-847C-A3465C2FE9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9" t="15971" r="13484" b="5186"/>
          <a:stretch/>
        </p:blipFill>
        <p:spPr>
          <a:xfrm>
            <a:off x="6693050" y="1367133"/>
            <a:ext cx="3120890" cy="446087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A383283-7392-4E36-A962-8F129BCB3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620" y="352720"/>
            <a:ext cx="10515600" cy="676275"/>
          </a:xfrm>
        </p:spPr>
        <p:txBody>
          <a:bodyPr/>
          <a:lstStyle/>
          <a:p>
            <a:r>
              <a:rPr lang="en-GB" dirty="0" err="1" smtClean="0">
                <a:solidFill>
                  <a:srgbClr val="FF0000"/>
                </a:solidFill>
              </a:rPr>
              <a:t>Livello</a:t>
            </a:r>
            <a:r>
              <a:rPr lang="en-GB" dirty="0" smtClean="0">
                <a:solidFill>
                  <a:srgbClr val="FF0000"/>
                </a:solidFill>
              </a:rPr>
              <a:t> I: </a:t>
            </a:r>
            <a:r>
              <a:rPr lang="en-GB" dirty="0" err="1" smtClean="0"/>
              <a:t>Combinazione</a:t>
            </a:r>
            <a:r>
              <a:rPr lang="en-GB" dirty="0" smtClean="0"/>
              <a:t> IFFI-PAI-PGRA CT </a:t>
            </a:r>
            <a:r>
              <a:rPr lang="en-GB" dirty="0"/>
              <a:t>Catanzaro 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6D31E8D-A399-4B6B-A867-5EA71E16F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083" y="1365152"/>
            <a:ext cx="3337230" cy="44608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cxnSp>
        <p:nvCxnSpPr>
          <p:cNvPr id="6" name="Connettore diritto 5">
            <a:extLst>
              <a:ext uri="{FF2B5EF4-FFF2-40B4-BE49-F238E27FC236}">
                <a16:creationId xmlns:a16="http://schemas.microsoft.com/office/drawing/2014/main" id="{AE35356D-C6EF-4B40-9793-3CAE9F0CB015}"/>
              </a:ext>
            </a:extLst>
          </p:cNvPr>
          <p:cNvCxnSpPr/>
          <p:nvPr/>
        </p:nvCxnSpPr>
        <p:spPr>
          <a:xfrm>
            <a:off x="4787686" y="1925053"/>
            <a:ext cx="991402" cy="0"/>
          </a:xfrm>
          <a:prstGeom prst="line">
            <a:avLst/>
          </a:prstGeom>
          <a:ln w="5715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F915F194-0F48-4784-9CE4-D06C0B3235D9}"/>
              </a:ext>
            </a:extLst>
          </p:cNvPr>
          <p:cNvCxnSpPr/>
          <p:nvPr/>
        </p:nvCxnSpPr>
        <p:spPr>
          <a:xfrm>
            <a:off x="4787686" y="2674220"/>
            <a:ext cx="99140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2B09E8CB-2A2D-4A9E-B896-68C88341CDF1}"/>
              </a:ext>
            </a:extLst>
          </p:cNvPr>
          <p:cNvSpPr/>
          <p:nvPr/>
        </p:nvSpPr>
        <p:spPr>
          <a:xfrm>
            <a:off x="4787686" y="3339966"/>
            <a:ext cx="991402" cy="375378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08A55A69-3129-4898-B6E0-DCF8CCF411EC}"/>
              </a:ext>
            </a:extLst>
          </p:cNvPr>
          <p:cNvSpPr/>
          <p:nvPr/>
        </p:nvSpPr>
        <p:spPr>
          <a:xfrm>
            <a:off x="4661326" y="1512956"/>
            <a:ext cx="1244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2060"/>
                </a:solidFill>
              </a:rPr>
              <a:t>1° versione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0006140B-7943-4BBD-A5AC-195A064B0BE6}"/>
              </a:ext>
            </a:extLst>
          </p:cNvPr>
          <p:cNvSpPr/>
          <p:nvPr/>
        </p:nvSpPr>
        <p:spPr>
          <a:xfrm>
            <a:off x="4661326" y="2304888"/>
            <a:ext cx="1244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2060"/>
                </a:solidFill>
              </a:rPr>
              <a:t>2° versione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573C85EA-140F-4248-B68E-DC04517C7884}"/>
              </a:ext>
            </a:extLst>
          </p:cNvPr>
          <p:cNvSpPr/>
          <p:nvPr/>
        </p:nvSpPr>
        <p:spPr>
          <a:xfrm>
            <a:off x="4759814" y="2970633"/>
            <a:ext cx="1047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2060"/>
                </a:solidFill>
              </a:rPr>
              <a:t>Area test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5D6BEBF-CDD2-43F1-B96F-F226F75D4775}"/>
              </a:ext>
            </a:extLst>
          </p:cNvPr>
          <p:cNvSpPr/>
          <p:nvPr/>
        </p:nvSpPr>
        <p:spPr>
          <a:xfrm>
            <a:off x="10092771" y="1882289"/>
            <a:ext cx="991402" cy="375378"/>
          </a:xfrm>
          <a:prstGeom prst="rect">
            <a:avLst/>
          </a:prstGeom>
          <a:solidFill>
            <a:srgbClr val="00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C3E5D850-3FBE-46AF-87ED-C9D83510D4E9}"/>
              </a:ext>
            </a:extLst>
          </p:cNvPr>
          <p:cNvSpPr/>
          <p:nvPr/>
        </p:nvSpPr>
        <p:spPr>
          <a:xfrm>
            <a:off x="10329427" y="1512956"/>
            <a:ext cx="518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2060"/>
                </a:solidFill>
              </a:rPr>
              <a:t>IFFI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8C81727E-E960-44D0-B830-06F7F87F99AF}"/>
              </a:ext>
            </a:extLst>
          </p:cNvPr>
          <p:cNvSpPr/>
          <p:nvPr/>
        </p:nvSpPr>
        <p:spPr>
          <a:xfrm>
            <a:off x="10092771" y="2970634"/>
            <a:ext cx="991402" cy="375378"/>
          </a:xfrm>
          <a:prstGeom prst="rect">
            <a:avLst/>
          </a:prstGeom>
          <a:solidFill>
            <a:srgbClr val="FF00C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7B75940-3492-4664-BA0A-77E444D100FF}"/>
              </a:ext>
            </a:extLst>
          </p:cNvPr>
          <p:cNvSpPr/>
          <p:nvPr/>
        </p:nvSpPr>
        <p:spPr>
          <a:xfrm>
            <a:off x="10342059" y="2601301"/>
            <a:ext cx="492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2060"/>
                </a:solidFill>
              </a:rPr>
              <a:t>PAI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24CAD0E1-2EE2-4E77-8D4B-D54458251B49}"/>
              </a:ext>
            </a:extLst>
          </p:cNvPr>
          <p:cNvSpPr/>
          <p:nvPr/>
        </p:nvSpPr>
        <p:spPr>
          <a:xfrm>
            <a:off x="10092771" y="4058979"/>
            <a:ext cx="991402" cy="37537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ttangolo 17">
            <a:extLst>
              <a:ext uri="{FF2B5EF4-FFF2-40B4-BE49-F238E27FC236}">
                <a16:creationId xmlns:a16="http://schemas.microsoft.com/office/drawing/2014/main" id="{C3781AD6-A013-41C7-AC22-CA495FECD1E3}"/>
              </a:ext>
            </a:extLst>
          </p:cNvPr>
          <p:cNvSpPr/>
          <p:nvPr/>
        </p:nvSpPr>
        <p:spPr>
          <a:xfrm>
            <a:off x="10226033" y="3689646"/>
            <a:ext cx="7248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2060"/>
                </a:solidFill>
              </a:rPr>
              <a:t>PGRA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A078A2F0-6EB1-43D5-893D-8AD88A4EB30A}"/>
              </a:ext>
            </a:extLst>
          </p:cNvPr>
          <p:cNvSpPr/>
          <p:nvPr/>
        </p:nvSpPr>
        <p:spPr>
          <a:xfrm>
            <a:off x="7800391" y="3177928"/>
            <a:ext cx="288000" cy="288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A59F2339-7724-4D7F-B865-445FA01EC62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905" t="2807"/>
          <a:stretch/>
        </p:blipFill>
        <p:spPr>
          <a:xfrm>
            <a:off x="6671301" y="1292647"/>
            <a:ext cx="3142639" cy="460588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89915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4CA9ED-34FE-4C1F-B216-54FC6B501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975" y="296368"/>
            <a:ext cx="10515600" cy="676275"/>
          </a:xfrm>
        </p:spPr>
        <p:txBody>
          <a:bodyPr/>
          <a:lstStyle/>
          <a:p>
            <a:r>
              <a:rPr lang="en-GB" dirty="0" err="1">
                <a:solidFill>
                  <a:srgbClr val="FF0000"/>
                </a:solidFill>
              </a:rPr>
              <a:t>Livello</a:t>
            </a:r>
            <a:r>
              <a:rPr lang="en-GB" dirty="0">
                <a:solidFill>
                  <a:srgbClr val="FF0000"/>
                </a:solidFill>
              </a:rPr>
              <a:t> II: </a:t>
            </a:r>
            <a:r>
              <a:rPr lang="en-GB" dirty="0" smtClean="0"/>
              <a:t>Carta </a:t>
            </a:r>
            <a:r>
              <a:rPr lang="en-GB" dirty="0"/>
              <a:t>di </a:t>
            </a:r>
            <a:r>
              <a:rPr lang="en-GB" dirty="0" err="1" smtClean="0"/>
              <a:t>suscettibilità</a:t>
            </a:r>
            <a:r>
              <a:rPr lang="en-GB" dirty="0" smtClean="0"/>
              <a:t> CT Catanzaro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B86573B-B433-41FF-A628-C93B4BAEC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9012" y="1273684"/>
            <a:ext cx="5427353" cy="48864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B1CE3035-5260-4316-B0B6-61D408246B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11" y="1198562"/>
            <a:ext cx="2528888" cy="360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0C766E9-C834-4807-A3AE-6C4AF17A45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14782" y="2998562"/>
            <a:ext cx="2467565" cy="360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C3C1976-6ACA-4E96-9C85-EA8A3C006A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0288" y="1115160"/>
            <a:ext cx="2527093" cy="360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1F2C3896-71D8-4720-AD5D-FCB757BCE3C7}"/>
              </a:ext>
            </a:extLst>
          </p:cNvPr>
          <p:cNvSpPr/>
          <p:nvPr/>
        </p:nvSpPr>
        <p:spPr>
          <a:xfrm>
            <a:off x="3790288" y="4276919"/>
            <a:ext cx="10294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2060"/>
                </a:solidFill>
              </a:rPr>
              <a:t>Geologia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26FDEC82-2697-4D3F-8ADC-C26AF5FAEB2A}"/>
              </a:ext>
            </a:extLst>
          </p:cNvPr>
          <p:cNvSpPr/>
          <p:nvPr/>
        </p:nvSpPr>
        <p:spPr>
          <a:xfrm>
            <a:off x="236311" y="4429230"/>
            <a:ext cx="7198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002060"/>
                </a:solidFill>
              </a:rPr>
              <a:t>Frane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090EA65A-2FD8-4E25-87FC-40072D4FEFAB}"/>
              </a:ext>
            </a:extLst>
          </p:cNvPr>
          <p:cNvSpPr/>
          <p:nvPr/>
        </p:nvSpPr>
        <p:spPr>
          <a:xfrm>
            <a:off x="1914782" y="5952231"/>
            <a:ext cx="10502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b="1" dirty="0">
                <a:solidFill>
                  <a:srgbClr val="002060"/>
                </a:solidFill>
              </a:rPr>
              <a:t>Uso </a:t>
            </a:r>
          </a:p>
          <a:p>
            <a:pPr algn="ctr"/>
            <a:r>
              <a:rPr lang="it-IT" b="1" dirty="0">
                <a:solidFill>
                  <a:srgbClr val="002060"/>
                </a:solidFill>
              </a:rPr>
              <a:t>del suolo</a:t>
            </a:r>
            <a:endParaRPr lang="en-GB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07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142AEFF1-7158-49F6-A5EA-7A740E826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353249"/>
            <a:ext cx="8481391" cy="676275"/>
          </a:xfrm>
        </p:spPr>
        <p:txBody>
          <a:bodyPr/>
          <a:lstStyle/>
          <a:p>
            <a:r>
              <a:rPr lang="it-IT" dirty="0"/>
              <a:t>Indice di operatività strutturale</a:t>
            </a:r>
            <a:endParaRPr lang="en-GB" dirty="0"/>
          </a:p>
        </p:txBody>
      </p:sp>
      <p:sp>
        <p:nvSpPr>
          <p:cNvPr id="52" name="Slide Number Placeholder 4">
            <a:extLst>
              <a:ext uri="{FF2B5EF4-FFF2-40B4-BE49-F238E27FC236}">
                <a16:creationId xmlns:a16="http://schemas.microsoft.com/office/drawing/2014/main" id="{AE0ACF83-F860-48CE-898F-64895A5631F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84925"/>
            <a:ext cx="2743200" cy="365125"/>
          </a:xfrm>
        </p:spPr>
        <p:txBody>
          <a:bodyPr/>
          <a:lstStyle/>
          <a:p>
            <a:pPr>
              <a:defRPr/>
            </a:pPr>
            <a:fld id="{ABB66C5C-AF04-4E08-8311-1EC04AD43F4F}" type="slidenum">
              <a:rPr lang="it-IT" smtClean="0"/>
              <a:t>28</a:t>
            </a:fld>
            <a:endParaRPr lang="it-IT" dirty="0"/>
          </a:p>
        </p:txBody>
      </p:sp>
      <p:graphicFrame>
        <p:nvGraphicFramePr>
          <p:cNvPr id="32" name="Diagramma 31"/>
          <p:cNvGraphicFramePr/>
          <p:nvPr>
            <p:extLst/>
          </p:nvPr>
        </p:nvGraphicFramePr>
        <p:xfrm>
          <a:off x="5003394" y="1544039"/>
          <a:ext cx="2190089" cy="2140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3" name="Freccia in giù 32"/>
          <p:cNvSpPr/>
          <p:nvPr/>
        </p:nvSpPr>
        <p:spPr>
          <a:xfrm rot="16200000">
            <a:off x="4139300" y="2531935"/>
            <a:ext cx="651023" cy="548308"/>
          </a:xfrm>
          <a:prstGeom prst="downArrow">
            <a:avLst/>
          </a:prstGeom>
          <a:gradFill flip="none" rotWithShape="1">
            <a:gsLst>
              <a:gs pos="0">
                <a:srgbClr val="002060"/>
              </a:gs>
              <a:gs pos="57000">
                <a:srgbClr val="8064A2">
                  <a:lumMod val="60000"/>
                  <a:lumOff val="40000"/>
                </a:srgbClr>
              </a:gs>
              <a:gs pos="100000">
                <a:srgbClr val="8064A2">
                  <a:lumMod val="20000"/>
                  <a:lumOff val="80000"/>
                </a:srgbClr>
              </a:gs>
            </a:gsLst>
            <a:lin ang="16200000" scaled="1"/>
            <a:tileRect/>
          </a:gradFill>
          <a:ln w="127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tIns="108000" rtlCol="0" anchor="ctr"/>
          <a:lstStyle/>
          <a:p>
            <a:pPr defTabSz="914400">
              <a:lnSpc>
                <a:spcPts val="2200"/>
              </a:lnSpc>
              <a:defRPr/>
            </a:pPr>
            <a:endParaRPr lang="it-IT" kern="0" dirty="0">
              <a:ln>
                <a:solidFill>
                  <a:prstClr val="white">
                    <a:lumMod val="95000"/>
                  </a:prstClr>
                </a:solidFill>
              </a:ln>
              <a:solidFill>
                <a:prstClr val="white"/>
              </a:solidFill>
              <a:latin typeface="Arial Rounded MT Bold" pitchFamily="34" charset="0"/>
            </a:endParaRPr>
          </a:p>
        </p:txBody>
      </p:sp>
      <p:sp>
        <p:nvSpPr>
          <p:cNvPr id="38" name="Freccia in giù 37"/>
          <p:cNvSpPr/>
          <p:nvPr/>
        </p:nvSpPr>
        <p:spPr>
          <a:xfrm rot="5400000">
            <a:off x="7613118" y="2531935"/>
            <a:ext cx="651023" cy="548308"/>
          </a:xfrm>
          <a:prstGeom prst="downArrow">
            <a:avLst/>
          </a:prstGeom>
          <a:gradFill flip="none" rotWithShape="1">
            <a:gsLst>
              <a:gs pos="0">
                <a:srgbClr val="002060"/>
              </a:gs>
              <a:gs pos="57000">
                <a:srgbClr val="8064A2">
                  <a:lumMod val="60000"/>
                  <a:lumOff val="40000"/>
                </a:srgbClr>
              </a:gs>
              <a:gs pos="100000">
                <a:srgbClr val="8064A2">
                  <a:lumMod val="20000"/>
                  <a:lumOff val="80000"/>
                </a:srgbClr>
              </a:gs>
            </a:gsLst>
            <a:lin ang="16200000" scaled="1"/>
            <a:tileRect/>
          </a:gradFill>
          <a:ln w="127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tIns="108000" rtlCol="0" anchor="ctr"/>
          <a:lstStyle/>
          <a:p>
            <a:pPr defTabSz="914400">
              <a:lnSpc>
                <a:spcPts val="2200"/>
              </a:lnSpc>
              <a:defRPr/>
            </a:pPr>
            <a:endParaRPr lang="it-IT" kern="0" dirty="0">
              <a:ln>
                <a:solidFill>
                  <a:prstClr val="white">
                    <a:lumMod val="95000"/>
                  </a:prstClr>
                </a:solidFill>
              </a:ln>
              <a:solidFill>
                <a:prstClr val="white"/>
              </a:solidFill>
              <a:latin typeface="Arial Rounded MT Bold" pitchFamily="34" charset="0"/>
            </a:endParaRPr>
          </a:p>
        </p:txBody>
      </p:sp>
      <p:sp>
        <p:nvSpPr>
          <p:cNvPr id="44" name="Freccia in giù 43"/>
          <p:cNvSpPr/>
          <p:nvPr/>
        </p:nvSpPr>
        <p:spPr>
          <a:xfrm>
            <a:off x="5833414" y="4029034"/>
            <a:ext cx="600944" cy="594000"/>
          </a:xfrm>
          <a:prstGeom prst="downArrow">
            <a:avLst/>
          </a:prstGeom>
          <a:gradFill flip="none" rotWithShape="1">
            <a:gsLst>
              <a:gs pos="0">
                <a:srgbClr val="002060"/>
              </a:gs>
              <a:gs pos="57000">
                <a:srgbClr val="8064A2">
                  <a:lumMod val="60000"/>
                  <a:lumOff val="40000"/>
                </a:srgbClr>
              </a:gs>
              <a:gs pos="100000">
                <a:srgbClr val="8064A2">
                  <a:lumMod val="20000"/>
                  <a:lumOff val="80000"/>
                </a:srgbClr>
              </a:gs>
            </a:gsLst>
            <a:lin ang="16200000" scaled="1"/>
            <a:tileRect/>
          </a:gradFill>
          <a:ln w="12700" cap="flat" cmpd="sng" algn="ctr">
            <a:solidFill>
              <a:srgbClr val="1F497D">
                <a:lumMod val="7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tIns="108000" rtlCol="0" anchor="ctr"/>
          <a:lstStyle/>
          <a:p>
            <a:pPr defTabSz="914400">
              <a:lnSpc>
                <a:spcPts val="2200"/>
              </a:lnSpc>
              <a:defRPr/>
            </a:pPr>
            <a:endParaRPr lang="it-IT" kern="0" dirty="0">
              <a:ln>
                <a:solidFill>
                  <a:prstClr val="white">
                    <a:lumMod val="95000"/>
                  </a:prstClr>
                </a:solidFill>
              </a:ln>
              <a:solidFill>
                <a:prstClr val="white"/>
              </a:solidFill>
              <a:latin typeface="Arial Rounded MT Bold" pitchFamily="34" charset="0"/>
            </a:endParaRPr>
          </a:p>
        </p:txBody>
      </p:sp>
      <p:pic>
        <p:nvPicPr>
          <p:cNvPr id="24" name="Immagine 23">
            <a:extLst>
              <a:ext uri="{FF2B5EF4-FFF2-40B4-BE49-F238E27FC236}">
                <a16:creationId xmlns:a16="http://schemas.microsoft.com/office/drawing/2014/main" id="{E33EACE5-5315-4DBD-96A9-23EFC5DFA6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2437" y="1277380"/>
            <a:ext cx="3056226" cy="27516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0F52E2DD-5211-40B4-A0D0-92B08F3BD77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3"/>
          <a:stretch/>
        </p:blipFill>
        <p:spPr>
          <a:xfrm>
            <a:off x="729107" y="1299068"/>
            <a:ext cx="3056227" cy="26309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70EC7A45-D92E-487D-B156-807D7D7EBAE6}"/>
              </a:ext>
            </a:extLst>
          </p:cNvPr>
          <p:cNvSpPr/>
          <p:nvPr/>
        </p:nvSpPr>
        <p:spPr>
          <a:xfrm>
            <a:off x="4301846" y="4836907"/>
            <a:ext cx="3664080" cy="954107"/>
          </a:xfrm>
          <a:prstGeom prst="rect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algn="ctr"/>
            <a:r>
              <a:rPr lang="it-IT" sz="2800" b="1" dirty="0"/>
              <a:t>Valutazione</a:t>
            </a:r>
          </a:p>
          <a:p>
            <a:pPr algn="ctr"/>
            <a:r>
              <a:rPr lang="it-IT" sz="2800" b="1" dirty="0"/>
              <a:t>operatività del sistema 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2655375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2" grpId="0">
        <p:bldAsOne/>
      </p:bldGraphic>
      <p:bldP spid="33" grpId="0" animBg="1"/>
      <p:bldP spid="38" grpId="0" animBg="1"/>
      <p:bldP spid="44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>
            <a:extLst>
              <a:ext uri="{FF2B5EF4-FFF2-40B4-BE49-F238E27FC236}">
                <a16:creationId xmlns:a16="http://schemas.microsoft.com/office/drawing/2014/main" id="{1C77D984-2320-43A4-9B26-4745756A1C7A}"/>
              </a:ext>
            </a:extLst>
          </p:cNvPr>
          <p:cNvSpPr txBox="1"/>
          <p:nvPr/>
        </p:nvSpPr>
        <p:spPr>
          <a:xfrm>
            <a:off x="1112363" y="45060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5241D59-9FBE-43C7-80A5-9029D117B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151" y="355602"/>
            <a:ext cx="10515600" cy="676275"/>
          </a:xfrm>
        </p:spPr>
        <p:txBody>
          <a:bodyPr/>
          <a:lstStyle/>
          <a:p>
            <a:r>
              <a:rPr lang="it-IT" dirty="0"/>
              <a:t>Indicatori territoriali</a:t>
            </a:r>
            <a:endParaRPr lang="en-GB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24C9C1B6-5005-4A52-AA43-EECD91FEB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57" y="3830521"/>
            <a:ext cx="6107282" cy="2010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Freccia destra con strisce 14">
            <a:extLst>
              <a:ext uri="{FF2B5EF4-FFF2-40B4-BE49-F238E27FC236}">
                <a16:creationId xmlns:a16="http://schemas.microsoft.com/office/drawing/2014/main" id="{9FD0B9CB-896A-4914-ADE9-8812133D3D61}"/>
              </a:ext>
            </a:extLst>
          </p:cNvPr>
          <p:cNvSpPr/>
          <p:nvPr/>
        </p:nvSpPr>
        <p:spPr>
          <a:xfrm>
            <a:off x="7228934" y="1966823"/>
            <a:ext cx="1388852" cy="1535330"/>
          </a:xfrm>
          <a:prstGeom prst="striped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CD4E3AF0-9720-4EA9-9BB2-57E72C7A3C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354" t="4150" r="27086" b="10819"/>
          <a:stretch/>
        </p:blipFill>
        <p:spPr>
          <a:xfrm>
            <a:off x="4877137" y="1139486"/>
            <a:ext cx="2110302" cy="25818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3ED541EA-69F0-461E-BB98-EB55D991B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752" y="1064839"/>
            <a:ext cx="4109385" cy="2732720"/>
          </a:xfrm>
          <a:prstGeom prst="rect">
            <a:avLst/>
          </a:prstGeom>
        </p:spPr>
      </p:pic>
      <p:sp>
        <p:nvSpPr>
          <p:cNvPr id="9" name="Freccia destra con strisce 8">
            <a:extLst>
              <a:ext uri="{FF2B5EF4-FFF2-40B4-BE49-F238E27FC236}">
                <a16:creationId xmlns:a16="http://schemas.microsoft.com/office/drawing/2014/main" id="{E06C2659-50C2-49B8-8667-B105C974323E}"/>
              </a:ext>
            </a:extLst>
          </p:cNvPr>
          <p:cNvSpPr/>
          <p:nvPr/>
        </p:nvSpPr>
        <p:spPr>
          <a:xfrm>
            <a:off x="7228934" y="3923013"/>
            <a:ext cx="1388852" cy="1535330"/>
          </a:xfrm>
          <a:prstGeom prst="stripedRightArrow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39E66E62-D181-4965-B500-E48276F1E9E2}"/>
              </a:ext>
            </a:extLst>
          </p:cNvPr>
          <p:cNvSpPr/>
          <p:nvPr/>
        </p:nvSpPr>
        <p:spPr>
          <a:xfrm>
            <a:off x="8965495" y="2380545"/>
            <a:ext cx="2346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Indicatori territoriali</a:t>
            </a:r>
          </a:p>
          <a:p>
            <a:pPr algn="ctr"/>
            <a:r>
              <a:rPr lang="it-IT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semplici</a:t>
            </a:r>
            <a:endParaRPr lang="en-GB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1ED76975-BFDC-4AE8-97F8-0F052DF25027}"/>
              </a:ext>
            </a:extLst>
          </p:cNvPr>
          <p:cNvSpPr/>
          <p:nvPr/>
        </p:nvSpPr>
        <p:spPr>
          <a:xfrm>
            <a:off x="8965495" y="4336735"/>
            <a:ext cx="23463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Indicatori territoriali</a:t>
            </a:r>
          </a:p>
          <a:p>
            <a:pPr algn="ctr"/>
            <a:r>
              <a:rPr lang="it-IT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«composti»</a:t>
            </a:r>
            <a:endParaRPr lang="en-GB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4416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a 6"/>
          <p:cNvGraphicFramePr>
            <a:graphicFrameLocks noGrp="1"/>
          </p:cNvGraphicFramePr>
          <p:nvPr>
            <p:extLst/>
          </p:nvPr>
        </p:nvGraphicFramePr>
        <p:xfrm>
          <a:off x="2589833" y="975370"/>
          <a:ext cx="6984000" cy="524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LIVELLO DI CRITICITA’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00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BASSO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MEDIO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ALTO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DATI ANALIZZATI PER CONTESTO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FRANE IFFI</a:t>
                      </a:r>
                      <a:endParaRPr lang="en-GB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AREE A PERICOLOSITA’ DA FRANA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AREE A PERICOLOSITA’ DA ALLUVIONE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INTERVENTI DIFESA</a:t>
                      </a:r>
                      <a:r>
                        <a:rPr lang="en-GB" sz="2000" b="1" baseline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DA</a:t>
                      </a:r>
                      <a:r>
                        <a:rPr lang="en-GB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FRANA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INTERVENTI DIFESA DA ALLUVIONE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FRANE STORICHE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EVENTI DI DISSESTO RECENTI</a:t>
                      </a:r>
                      <a:endParaRPr lang="en-GB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it-IT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FREQUENZA EVENTI DI TIPO C</a:t>
                      </a:r>
                      <a:endParaRPr lang="en-GB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AREE PERCORSE DA INCENDI BOSCHIVI </a:t>
                      </a:r>
                      <a:endParaRPr lang="it-IT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CE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20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olo 7">
            <a:extLst>
              <a:ext uri="{FF2B5EF4-FFF2-40B4-BE49-F238E27FC236}">
                <a16:creationId xmlns:a16="http://schemas.microsoft.com/office/drawing/2014/main" id="{501C00FD-EB80-4884-8E9B-DD8F51827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047" y="376151"/>
            <a:ext cx="10515600" cy="676275"/>
          </a:xfrm>
        </p:spPr>
        <p:txBody>
          <a:bodyPr/>
          <a:lstStyle/>
          <a:p>
            <a:r>
              <a:rPr lang="it-IT" dirty="0"/>
              <a:t>Indicatori territoriali semplici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927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68461" t="22365" r="15455" b="34102"/>
          <a:stretch/>
        </p:blipFill>
        <p:spPr>
          <a:xfrm>
            <a:off x="9081143" y="1073561"/>
            <a:ext cx="3020993" cy="2508738"/>
          </a:xfrm>
          <a:prstGeom prst="rect">
            <a:avLst/>
          </a:prstGeom>
        </p:spPr>
      </p:pic>
      <p:sp>
        <p:nvSpPr>
          <p:cNvPr id="8" name="Freccia a sinistra 7"/>
          <p:cNvSpPr/>
          <p:nvPr/>
        </p:nvSpPr>
        <p:spPr>
          <a:xfrm>
            <a:off x="966482" y="2771123"/>
            <a:ext cx="8528391" cy="1039356"/>
          </a:xfrm>
          <a:prstGeom prst="leftArrow">
            <a:avLst/>
          </a:prstGeom>
          <a:gradFill flip="none" rotWithShape="1">
            <a:gsLst>
              <a:gs pos="0">
                <a:srgbClr val="FF0000"/>
              </a:gs>
              <a:gs pos="82000">
                <a:schemeClr val="bg1">
                  <a:lumMod val="85000"/>
                </a:schemeClr>
              </a:gs>
              <a:gs pos="68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MATERA, SANT’ARCANGELO, POTENZA,…..</a:t>
            </a:r>
            <a:endParaRPr lang="en-GB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161775" y="3728374"/>
            <a:ext cx="4336200" cy="1948531"/>
          </a:xfrm>
          <a:prstGeom prst="rect">
            <a:avLst/>
          </a:prstGeom>
          <a:solidFill>
            <a:srgbClr val="FF3300">
              <a:alpha val="18824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asellaDiTesto 2"/>
          <p:cNvSpPr txBox="1"/>
          <p:nvPr/>
        </p:nvSpPr>
        <p:spPr>
          <a:xfrm>
            <a:off x="7584810" y="731737"/>
            <a:ext cx="31912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Percentuale copertura frane IFFI </a:t>
            </a:r>
            <a:r>
              <a:rPr lang="it-IT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(%)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134126" y="479323"/>
            <a:ext cx="75148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Classificazione dei CONTESTI TERRITORIALI in base al numero di fenomeni franosi censiti nell’IFFI </a:t>
            </a:r>
            <a:r>
              <a:rPr lang="it-IT" sz="2400" b="1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(Inventario Fenomeni Franosi Italiani - ISPRA) </a:t>
            </a:r>
          </a:p>
        </p:txBody>
      </p:sp>
      <p:graphicFrame>
        <p:nvGraphicFramePr>
          <p:cNvPr id="12" name="Gra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859446"/>
              </p:ext>
            </p:extLst>
          </p:nvPr>
        </p:nvGraphicFramePr>
        <p:xfrm>
          <a:off x="-130285" y="3728374"/>
          <a:ext cx="10906315" cy="2658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7905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0" y="550507"/>
            <a:ext cx="649946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Classificazione dei CONTESTI TERRITORIALI in base alla pericolosità da frana riportata dal PAI (</a:t>
            </a:r>
            <a:r>
              <a:rPr lang="it-IT" sz="2800" b="1" i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Piano di assetto Idrogeologico</a:t>
            </a:r>
            <a:r>
              <a:rPr lang="it-IT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it-IT" sz="2800" b="1" i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200025" y="2033641"/>
            <a:ext cx="75342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Solo percentuale area a pericolosità </a:t>
            </a:r>
            <a:r>
              <a:rPr lang="it-IT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ELEVATA</a:t>
            </a:r>
            <a:r>
              <a:rPr lang="it-IT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 </a:t>
            </a:r>
          </a:p>
          <a:p>
            <a:r>
              <a:rPr lang="it-IT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MOLTO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ELEVATA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1148316" y="2899023"/>
            <a:ext cx="8952614" cy="1039356"/>
          </a:xfrm>
          <a:prstGeom prst="leftArrow">
            <a:avLst/>
          </a:prstGeom>
          <a:gradFill flip="none" rotWithShape="1">
            <a:gsLst>
              <a:gs pos="0">
                <a:srgbClr val="FF0000"/>
              </a:gs>
              <a:gs pos="82000">
                <a:schemeClr val="bg1">
                  <a:lumMod val="85000"/>
                </a:schemeClr>
              </a:gs>
              <a:gs pos="68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dirty="0" smtClean="0"/>
              <a:t>POTENZA, SENISE, RIONERO IN VULTURE… </a:t>
            </a:r>
            <a:r>
              <a:rPr lang="en-GB" dirty="0"/>
              <a:t>…</a:t>
            </a:r>
          </a:p>
        </p:txBody>
      </p:sp>
      <p:sp>
        <p:nvSpPr>
          <p:cNvPr id="17" name="Elaborazione 16"/>
          <p:cNvSpPr/>
          <p:nvPr/>
        </p:nvSpPr>
        <p:spPr>
          <a:xfrm>
            <a:off x="1436614" y="4011696"/>
            <a:ext cx="1716162" cy="1666090"/>
          </a:xfrm>
          <a:prstGeom prst="flowChartProcess">
            <a:avLst/>
          </a:prstGeom>
          <a:solidFill>
            <a:srgbClr val="FF3300">
              <a:alpha val="18824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67692" t="21453" r="15455" b="34103"/>
          <a:stretch/>
        </p:blipFill>
        <p:spPr>
          <a:xfrm>
            <a:off x="8454588" y="906904"/>
            <a:ext cx="3328946" cy="2693545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6944139" y="674746"/>
            <a:ext cx="31567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Pericolosità PAI frane livello P3 e P4 (%)</a:t>
            </a:r>
            <a:endParaRPr 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9" name="Grafico 8"/>
          <p:cNvGraphicFramePr>
            <a:graphicFrameLocks/>
          </p:cNvGraphicFramePr>
          <p:nvPr>
            <p:extLst/>
          </p:nvPr>
        </p:nvGraphicFramePr>
        <p:xfrm>
          <a:off x="521153" y="3791352"/>
          <a:ext cx="10203997" cy="2697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5889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tangolo 15"/>
          <p:cNvSpPr/>
          <p:nvPr/>
        </p:nvSpPr>
        <p:spPr>
          <a:xfrm>
            <a:off x="261721" y="541358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it-IT" sz="2800" b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Classificazione dei CONTESTI TERRITORIALI in base alla pericolosità da alluvione riportata dal PAI</a:t>
            </a:r>
            <a:endParaRPr lang="it-IT" sz="2800" b="1" i="1" dirty="0">
              <a:solidFill>
                <a:srgbClr val="4472C4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611772" y="2995153"/>
            <a:ext cx="7468972" cy="1039356"/>
          </a:xfrm>
          <a:prstGeom prst="leftArrow">
            <a:avLst/>
          </a:prstGeom>
          <a:gradFill flip="none" rotWithShape="1">
            <a:gsLst>
              <a:gs pos="0">
                <a:srgbClr val="FF0000"/>
              </a:gs>
              <a:gs pos="82000">
                <a:schemeClr val="bg1">
                  <a:lumMod val="85000"/>
                </a:schemeClr>
              </a:gs>
              <a:gs pos="68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dirty="0" smtClean="0"/>
              <a:t>PISTICCI… </a:t>
            </a:r>
            <a:r>
              <a:rPr lang="en-GB" dirty="0"/>
              <a:t>… …</a:t>
            </a:r>
          </a:p>
        </p:txBody>
      </p:sp>
      <p:sp>
        <p:nvSpPr>
          <p:cNvPr id="20" name="Rettangolo 19"/>
          <p:cNvSpPr/>
          <p:nvPr/>
        </p:nvSpPr>
        <p:spPr>
          <a:xfrm>
            <a:off x="2070524" y="4021836"/>
            <a:ext cx="563524" cy="1800192"/>
          </a:xfrm>
          <a:prstGeom prst="rect">
            <a:avLst/>
          </a:prstGeom>
          <a:solidFill>
            <a:srgbClr val="FF3300">
              <a:alpha val="18824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asellaDiTesto 20"/>
          <p:cNvSpPr txBox="1"/>
          <p:nvPr/>
        </p:nvSpPr>
        <p:spPr>
          <a:xfrm>
            <a:off x="839972" y="2250513"/>
            <a:ext cx="8611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Solo percentuale area a pericolosità 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MOLTO ELEVATA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l="68409" t="19630" r="15000" b="34445"/>
          <a:stretch/>
        </p:blipFill>
        <p:spPr>
          <a:xfrm>
            <a:off x="8790752" y="867855"/>
            <a:ext cx="3255937" cy="2765316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7022462" y="674746"/>
            <a:ext cx="3536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Pericolosità idraulica PAI P3 (%)</a:t>
            </a:r>
            <a:endParaRPr 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2" name="Grafico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3767223"/>
              </p:ext>
            </p:extLst>
          </p:nvPr>
        </p:nvGraphicFramePr>
        <p:xfrm>
          <a:off x="839972" y="3882576"/>
          <a:ext cx="9936058" cy="2518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7711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po 10"/>
          <p:cNvGrpSpPr/>
          <p:nvPr/>
        </p:nvGrpSpPr>
        <p:grpSpPr>
          <a:xfrm>
            <a:off x="7655053" y="2935272"/>
            <a:ext cx="1843034" cy="938727"/>
            <a:chOff x="4302496" y="2997743"/>
            <a:chExt cx="1843034" cy="938727"/>
          </a:xfrm>
        </p:grpSpPr>
        <p:pic>
          <p:nvPicPr>
            <p:cNvPr id="12" name="Immagine 11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79" r="14046" b="81872"/>
            <a:stretch/>
          </p:blipFill>
          <p:spPr bwMode="auto">
            <a:xfrm>
              <a:off x="4302496" y="2997743"/>
              <a:ext cx="1843034" cy="63991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="" xmlns:a14="http://schemas.microsoft.com/office/drawing/2010/main"/>
              </a:ext>
            </a:extLst>
          </p:spPr>
        </p:pic>
        <p:sp>
          <p:nvSpPr>
            <p:cNvPr id="13" name="Rettangolo 12"/>
            <p:cNvSpPr/>
            <p:nvPr/>
          </p:nvSpPr>
          <p:spPr>
            <a:xfrm>
              <a:off x="4501298" y="3501447"/>
              <a:ext cx="152400" cy="60960"/>
            </a:xfrm>
            <a:prstGeom prst="rect">
              <a:avLst/>
            </a:prstGeom>
            <a:pattFill prst="wdUpDiag">
              <a:fgClr>
                <a:srgbClr val="FFFF00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4595786" y="3414738"/>
              <a:ext cx="87249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900" dirty="0" smtClean="0"/>
                <a:t>COC attivati</a:t>
              </a:r>
              <a:endParaRPr lang="en-GB" sz="2400" dirty="0"/>
            </a:p>
          </p:txBody>
        </p:sp>
        <p:sp>
          <p:nvSpPr>
            <p:cNvPr id="15" name="Rettangolo 14"/>
            <p:cNvSpPr/>
            <p:nvPr/>
          </p:nvSpPr>
          <p:spPr>
            <a:xfrm>
              <a:off x="4495202" y="3653847"/>
              <a:ext cx="152400" cy="6096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CasellaDiTesto 15"/>
            <p:cNvSpPr txBox="1"/>
            <p:nvPr/>
          </p:nvSpPr>
          <p:spPr>
            <a:xfrm>
              <a:off x="4589690" y="3567138"/>
              <a:ext cx="8724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900" dirty="0" smtClean="0"/>
                <a:t>Comuni con effetti al suolo</a:t>
              </a:r>
              <a:endParaRPr lang="en-GB" sz="2400" dirty="0"/>
            </a:p>
          </p:txBody>
        </p: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99548" y="355602"/>
            <a:ext cx="6431452" cy="676275"/>
          </a:xfrm>
        </p:spPr>
        <p:txBody>
          <a:bodyPr>
            <a:normAutofit/>
          </a:bodyPr>
          <a:lstStyle/>
          <a:p>
            <a:r>
              <a:rPr lang="it-IT" dirty="0" smtClean="0"/>
              <a:t>Relazione tra CT ed eventi calamitosi</a:t>
            </a:r>
            <a:endParaRPr lang="en-GB" dirty="0"/>
          </a:p>
        </p:txBody>
      </p:sp>
      <p:sp>
        <p:nvSpPr>
          <p:cNvPr id="4" name="Rettangolo 3"/>
          <p:cNvSpPr/>
          <p:nvPr/>
        </p:nvSpPr>
        <p:spPr>
          <a:xfrm>
            <a:off x="171903" y="1177440"/>
            <a:ext cx="8880657" cy="1297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it-IT" sz="1400" b="1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Evento 1</a:t>
            </a:r>
            <a:r>
              <a:rPr lang="it-IT" sz="1400" dirty="0">
                <a:latin typeface="Arial" panose="020B0604020202020204" pitchFamily="34" charset="0"/>
                <a:ea typeface="Arial" panose="020B0604020202020204" pitchFamily="34" charset="0"/>
              </a:rPr>
              <a:t>: Eccezionali avversità atmosferiche verificatesi nei giorni </a:t>
            </a:r>
            <a:r>
              <a:rPr lang="it-IT" sz="1400" b="1" dirty="0">
                <a:latin typeface="Arial" panose="020B0604020202020204" pitchFamily="34" charset="0"/>
                <a:ea typeface="Arial" panose="020B0604020202020204" pitchFamily="34" charset="0"/>
              </a:rPr>
              <a:t>1 - 3 dicembre 2013 nel territorio di alcuni comuni delle province di Potenza e Matera</a:t>
            </a:r>
            <a:r>
              <a:rPr lang="it-IT" sz="1400" dirty="0"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it-IT" sz="1400" dirty="0" smtClean="0">
                <a:latin typeface="Arial" panose="020B0604020202020204" pitchFamily="34" charset="0"/>
                <a:ea typeface="Arial" panose="020B0604020202020204" pitchFamily="34" charset="0"/>
              </a:rPr>
              <a:t>e movimento </a:t>
            </a:r>
            <a:r>
              <a:rPr lang="it-IT" sz="1400" dirty="0">
                <a:latin typeface="Arial" panose="020B0604020202020204" pitchFamily="34" charset="0"/>
                <a:ea typeface="Arial" panose="020B0604020202020204" pitchFamily="34" charset="0"/>
              </a:rPr>
              <a:t>franoso </a:t>
            </a:r>
            <a:r>
              <a:rPr lang="it-IT" sz="1400" dirty="0" smtClean="0">
                <a:latin typeface="Arial" panose="020B0604020202020204" pitchFamily="34" charset="0"/>
                <a:ea typeface="Arial" panose="020B0604020202020204" pitchFamily="34" charset="0"/>
              </a:rPr>
              <a:t>in data 3 </a:t>
            </a:r>
            <a:r>
              <a:rPr lang="it-IT" sz="1400" dirty="0">
                <a:latin typeface="Arial" panose="020B0604020202020204" pitchFamily="34" charset="0"/>
                <a:ea typeface="Arial" panose="020B0604020202020204" pitchFamily="34" charset="0"/>
              </a:rPr>
              <a:t>dicembre 2013 nel territorio del comune di Montescaglioso </a:t>
            </a:r>
            <a:r>
              <a:rPr lang="it-IT" sz="1400" dirty="0" smtClean="0">
                <a:latin typeface="Arial" panose="020B0604020202020204" pitchFamily="34" charset="0"/>
                <a:ea typeface="Arial" panose="020B0604020202020204" pitchFamily="34" charset="0"/>
              </a:rPr>
              <a:t>(</a:t>
            </a:r>
            <a:r>
              <a:rPr lang="it-IT" sz="1400" dirty="0">
                <a:latin typeface="Arial" panose="020B0604020202020204" pitchFamily="34" charset="0"/>
                <a:ea typeface="Arial" panose="020B0604020202020204" pitchFamily="34" charset="0"/>
              </a:rPr>
              <a:t>OCDPC n. 151-2014).</a:t>
            </a:r>
            <a:endParaRPr lang="en-GB" sz="1400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 algn="just"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it-IT" sz="1400" b="1" dirty="0">
                <a:solidFill>
                  <a:srgbClr val="00B0F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Evento 2</a:t>
            </a:r>
            <a:r>
              <a:rPr lang="it-IT" sz="1400" dirty="0">
                <a:latin typeface="Arial" panose="020B0604020202020204" pitchFamily="34" charset="0"/>
                <a:ea typeface="Arial" panose="020B0604020202020204" pitchFamily="34" charset="0"/>
              </a:rPr>
              <a:t>: Evento a carattere regionale occorso </a:t>
            </a:r>
            <a:r>
              <a:rPr lang="it-IT" sz="1400" b="1" dirty="0">
                <a:latin typeface="Arial" panose="020B0604020202020204" pitchFamily="34" charset="0"/>
                <a:ea typeface="Arial" panose="020B0604020202020204" pitchFamily="34" charset="0"/>
              </a:rPr>
              <a:t>sull’area tirrenica della provincia di Potenza nei giorni 30 gennaio e 1° febbraio 2015</a:t>
            </a:r>
            <a:r>
              <a:rPr lang="it-IT" sz="1400" dirty="0">
                <a:latin typeface="Arial" panose="020B0604020202020204" pitchFamily="34" charset="0"/>
                <a:ea typeface="Arial" panose="020B0604020202020204" pitchFamily="34" charset="0"/>
              </a:rPr>
              <a:t>.</a:t>
            </a:r>
            <a:endParaRPr lang="en-GB" sz="14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>
            <p:extLst/>
          </p:nvPr>
        </p:nvGraphicFramePr>
        <p:xfrm>
          <a:off x="9265247" y="1171854"/>
          <a:ext cx="2787650" cy="1996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9840">
                  <a:extLst>
                    <a:ext uri="{9D8B030D-6E8A-4147-A177-3AD203B41FA5}">
                      <a16:colId xmlns:a16="http://schemas.microsoft.com/office/drawing/2014/main" val="506080837"/>
                    </a:ext>
                  </a:extLst>
                </a:gridCol>
                <a:gridCol w="763905">
                  <a:extLst>
                    <a:ext uri="{9D8B030D-6E8A-4147-A177-3AD203B41FA5}">
                      <a16:colId xmlns:a16="http://schemas.microsoft.com/office/drawing/2014/main" val="645625695"/>
                    </a:ext>
                  </a:extLst>
                </a:gridCol>
                <a:gridCol w="763905">
                  <a:extLst>
                    <a:ext uri="{9D8B030D-6E8A-4147-A177-3AD203B41FA5}">
                      <a16:colId xmlns:a16="http://schemas.microsoft.com/office/drawing/2014/main" val="222871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CT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Evento 1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Evento 2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07964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Lauria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14%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37%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74608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Marsicovetere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23%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5392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Matera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97348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Melfi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76%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4166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Pisticci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100%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556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Policoro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100%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77259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Potenza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45%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6%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34245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Rionero in Vulture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6159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Sant’Arcangelo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37%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14%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2595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Senise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35%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12154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Stigliano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82%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2633088"/>
                  </a:ext>
                </a:extLst>
              </a:tr>
            </a:tbl>
          </a:graphicData>
        </a:graphic>
      </p:graphicFrame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3"/>
          <a:srcRect l="17052" t="18263" r="47564" b="16324"/>
          <a:stretch/>
        </p:blipFill>
        <p:spPr>
          <a:xfrm>
            <a:off x="5650461" y="2960368"/>
            <a:ext cx="2149861" cy="22355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CasellaDiTesto 6"/>
          <p:cNvSpPr txBox="1"/>
          <p:nvPr/>
        </p:nvSpPr>
        <p:spPr>
          <a:xfrm>
            <a:off x="5658950" y="2606338"/>
            <a:ext cx="1889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00B0F0"/>
                </a:solidFill>
              </a:rPr>
              <a:t>EVENTO 2</a:t>
            </a:r>
            <a:endParaRPr lang="en-GB" b="1" dirty="0">
              <a:solidFill>
                <a:srgbClr val="00B0F0"/>
              </a:solidFill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7800322" y="4341567"/>
            <a:ext cx="25628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1200" dirty="0">
                <a:solidFill>
                  <a:srgbClr val="00B0F0"/>
                </a:solidFill>
              </a:rPr>
              <a:t>CT </a:t>
            </a:r>
            <a:r>
              <a:rPr lang="it-IT" sz="1200" dirty="0" smtClean="0">
                <a:solidFill>
                  <a:srgbClr val="00B0F0"/>
                </a:solidFill>
              </a:rPr>
              <a:t>coinvolti </a:t>
            </a:r>
            <a:r>
              <a:rPr lang="it-IT" sz="1200" dirty="0">
                <a:solidFill>
                  <a:srgbClr val="00B0F0"/>
                </a:solidFill>
              </a:rPr>
              <a:t>(2): Lauria e </a:t>
            </a:r>
            <a:r>
              <a:rPr lang="it-IT" sz="1200" u="sng" dirty="0">
                <a:solidFill>
                  <a:srgbClr val="00B0F0"/>
                </a:solidFill>
              </a:rPr>
              <a:t>Policoro </a:t>
            </a:r>
          </a:p>
          <a:p>
            <a:pPr marL="285750" indent="-285750">
              <a:buFontTx/>
              <a:buChar char="-"/>
            </a:pPr>
            <a:r>
              <a:rPr lang="it-IT" sz="1200" dirty="0">
                <a:solidFill>
                  <a:srgbClr val="002060"/>
                </a:solidFill>
              </a:rPr>
              <a:t>2 zone di allerta con CT attivati (E1 e D)</a:t>
            </a:r>
          </a:p>
          <a:p>
            <a:pPr marL="285750" indent="-285750">
              <a:buFontTx/>
              <a:buChar char="-"/>
            </a:pPr>
            <a:r>
              <a:rPr lang="it-IT" sz="1200" dirty="0" smtClean="0">
                <a:solidFill>
                  <a:srgbClr val="002060"/>
                </a:solidFill>
              </a:rPr>
              <a:t>Effetti </a:t>
            </a:r>
            <a:r>
              <a:rPr lang="it-IT" sz="1200" dirty="0">
                <a:solidFill>
                  <a:srgbClr val="002060"/>
                </a:solidFill>
              </a:rPr>
              <a:t>al suolo su 4 CT differenti (Lauria, Marsicovetere, Sant’Arcangelo, </a:t>
            </a:r>
            <a:r>
              <a:rPr lang="it-IT" sz="1200" u="sng" dirty="0">
                <a:solidFill>
                  <a:srgbClr val="002060"/>
                </a:solidFill>
              </a:rPr>
              <a:t>Potenza)</a:t>
            </a:r>
            <a:endParaRPr lang="it-IT" sz="1200" dirty="0">
              <a:solidFill>
                <a:srgbClr val="002060"/>
              </a:solidFill>
            </a:endParaRPr>
          </a:p>
        </p:txBody>
      </p:sp>
      <p:sp>
        <p:nvSpPr>
          <p:cNvPr id="40" name="CasellaDiTesto 39"/>
          <p:cNvSpPr txBox="1"/>
          <p:nvPr/>
        </p:nvSpPr>
        <p:spPr>
          <a:xfrm>
            <a:off x="322001" y="2605731"/>
            <a:ext cx="1889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EVENTO 1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41" name="Rettangolo 40"/>
          <p:cNvSpPr/>
          <p:nvPr/>
        </p:nvSpPr>
        <p:spPr>
          <a:xfrm>
            <a:off x="2544757" y="2973424"/>
            <a:ext cx="2773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1200" dirty="0">
                <a:solidFill>
                  <a:srgbClr val="FF0000"/>
                </a:solidFill>
              </a:rPr>
              <a:t>CT </a:t>
            </a:r>
            <a:r>
              <a:rPr lang="it-IT" sz="1200" dirty="0" smtClean="0">
                <a:solidFill>
                  <a:srgbClr val="FF0000"/>
                </a:solidFill>
              </a:rPr>
              <a:t>coinvolti (8): Melfi, Potenza, Matera, Stigliano, Pisticci, Sant’Arcangelo, Senise, </a:t>
            </a:r>
            <a:r>
              <a:rPr lang="it-IT" sz="1200" u="sng" dirty="0" smtClean="0">
                <a:solidFill>
                  <a:srgbClr val="FF0000"/>
                </a:solidFill>
              </a:rPr>
              <a:t>Policoro </a:t>
            </a:r>
            <a:endParaRPr lang="it-IT" sz="1200" u="sng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it-IT" sz="1200" dirty="0" smtClean="0">
                <a:solidFill>
                  <a:srgbClr val="002060"/>
                </a:solidFill>
              </a:rPr>
              <a:t>6 </a:t>
            </a:r>
            <a:r>
              <a:rPr lang="it-IT" sz="1200" dirty="0">
                <a:solidFill>
                  <a:srgbClr val="002060"/>
                </a:solidFill>
              </a:rPr>
              <a:t>zone di allerta con CT attivati </a:t>
            </a:r>
            <a:r>
              <a:rPr lang="it-IT" sz="1200" dirty="0" smtClean="0">
                <a:solidFill>
                  <a:srgbClr val="002060"/>
                </a:solidFill>
              </a:rPr>
              <a:t>(A1, A2, B, C, E1 eE2)</a:t>
            </a:r>
            <a:endParaRPr lang="it-IT" sz="1200" dirty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it-IT" sz="1200" dirty="0" smtClean="0">
                <a:solidFill>
                  <a:srgbClr val="002060"/>
                </a:solidFill>
              </a:rPr>
              <a:t>Diffusi effetti al suolo su gran parte della regione</a:t>
            </a:r>
            <a:endParaRPr lang="it-IT" sz="1200" dirty="0">
              <a:solidFill>
                <a:srgbClr val="002060"/>
              </a:solidFill>
            </a:endParaRPr>
          </a:p>
        </p:txBody>
      </p:sp>
      <p:pic>
        <p:nvPicPr>
          <p:cNvPr id="43" name="Immagine 42" descr="Immagine che contiene testo, mappa&#10;&#10;Descrizione generata con affidabilità molto elevata">
            <a:extLst>
              <a:ext uri="{FF2B5EF4-FFF2-40B4-BE49-F238E27FC236}">
                <a16:creationId xmlns:a16="http://schemas.microsoft.com/office/drawing/2014/main" id="{93F3F54E-D09C-41B0-8203-DA3ACEF57A5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43" y="2996077"/>
            <a:ext cx="2201842" cy="20825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4" name="Immagine 43" descr="Immagine che contiene testo, mappa&#10;&#10;Descrizione generata con affidabilità molto elevata">
            <a:extLst>
              <a:ext uri="{FF2B5EF4-FFF2-40B4-BE49-F238E27FC236}">
                <a16:creationId xmlns:a16="http://schemas.microsoft.com/office/drawing/2014/main" id="{C911DE3E-F634-4124-931E-D75A3E805692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466" y="4429500"/>
            <a:ext cx="2306891" cy="21046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8546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Gra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345047"/>
              </p:ext>
            </p:extLst>
          </p:nvPr>
        </p:nvGraphicFramePr>
        <p:xfrm>
          <a:off x="1675366" y="3656924"/>
          <a:ext cx="8617505" cy="2688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Rettangolo 15"/>
          <p:cNvSpPr/>
          <p:nvPr/>
        </p:nvSpPr>
        <p:spPr>
          <a:xfrm>
            <a:off x="144541" y="557692"/>
            <a:ext cx="80807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3200" b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Classificazione CONTESTI TERRITORIALI in base al NUMERO DI </a:t>
            </a:r>
            <a:r>
              <a:rPr lang="it-IT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INTERVENTI RENDIS </a:t>
            </a:r>
            <a:r>
              <a:rPr lang="it-IT" sz="3200" b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 </a:t>
            </a:r>
            <a:r>
              <a:rPr lang="it-IT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FRANA</a:t>
            </a:r>
            <a:r>
              <a:rPr lang="it-IT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2569230" y="3758581"/>
            <a:ext cx="1331438" cy="2151080"/>
          </a:xfrm>
          <a:prstGeom prst="rect">
            <a:avLst/>
          </a:prstGeom>
          <a:solidFill>
            <a:srgbClr val="FF3300">
              <a:alpha val="18824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CasellaDiTesto 12"/>
          <p:cNvSpPr txBox="1"/>
          <p:nvPr/>
        </p:nvSpPr>
        <p:spPr>
          <a:xfrm>
            <a:off x="1090779" y="2834914"/>
            <a:ext cx="8203019" cy="1039356"/>
          </a:xfrm>
          <a:prstGeom prst="leftArrow">
            <a:avLst/>
          </a:prstGeom>
          <a:gradFill flip="none" rotWithShape="1">
            <a:gsLst>
              <a:gs pos="0">
                <a:srgbClr val="FF0000"/>
              </a:gs>
              <a:gs pos="82000">
                <a:schemeClr val="bg1">
                  <a:lumMod val="85000"/>
                </a:schemeClr>
              </a:gs>
              <a:gs pos="68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0" scaled="1"/>
            <a:tileRect/>
          </a:gradFill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GB" dirty="0" smtClean="0"/>
              <a:t>POTENZA, STIGLIANO…..</a:t>
            </a:r>
            <a:endParaRPr lang="en-GB" dirty="0"/>
          </a:p>
        </p:txBody>
      </p:sp>
      <p:sp>
        <p:nvSpPr>
          <p:cNvPr id="9" name="Rettangolo 8"/>
          <p:cNvSpPr/>
          <p:nvPr/>
        </p:nvSpPr>
        <p:spPr>
          <a:xfrm>
            <a:off x="144541" y="1700937"/>
            <a:ext cx="7457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i="1" dirty="0" err="1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Rendis</a:t>
            </a:r>
            <a:r>
              <a:rPr lang="it-IT" b="1" i="1" dirty="0">
                <a:solidFill>
                  <a:srgbClr val="4472C4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Repertorio Nazionale degli interventi per la Difesa del Suolo (ISPRA) </a:t>
            </a:r>
            <a:endParaRPr lang="en-GB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/>
          <a:srcRect l="16000" t="23778" r="67909" b="29407"/>
          <a:stretch/>
        </p:blipFill>
        <p:spPr>
          <a:xfrm>
            <a:off x="8600912" y="891395"/>
            <a:ext cx="3119499" cy="278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3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11583</TotalTime>
  <Words>1316</Words>
  <Application>Microsoft Office PowerPoint</Application>
  <PresentationFormat>Widescreen</PresentationFormat>
  <Paragraphs>294</Paragraphs>
  <Slides>28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37" baseType="lpstr">
      <vt:lpstr>Arial</vt:lpstr>
      <vt:lpstr>Arial Rounded MT Bold</vt:lpstr>
      <vt:lpstr>Calibri</vt:lpstr>
      <vt:lpstr>Calibri Light</vt:lpstr>
      <vt:lpstr>Rockwell</vt:lpstr>
      <vt:lpstr>Segoe UI</vt:lpstr>
      <vt:lpstr>Symbol</vt:lpstr>
      <vt:lpstr>Times New Roman</vt:lpstr>
      <vt:lpstr>1_Tema di Office</vt:lpstr>
      <vt:lpstr>Presentazione standard di PowerPoint</vt:lpstr>
      <vt:lpstr>Sommario</vt:lpstr>
      <vt:lpstr>Indicatori territoriali</vt:lpstr>
      <vt:lpstr>Indicatori territoriali semplici</vt:lpstr>
      <vt:lpstr>Presentazione standard di PowerPoint</vt:lpstr>
      <vt:lpstr>Presentazione standard di PowerPoint</vt:lpstr>
      <vt:lpstr>Presentazione standard di PowerPoint</vt:lpstr>
      <vt:lpstr>Relazione tra CT ed eventi calamitosi</vt:lpstr>
      <vt:lpstr>Presentazione standard di PowerPoint</vt:lpstr>
      <vt:lpstr>Presentazione standard di PowerPoint</vt:lpstr>
      <vt:lpstr>Presentazione standard di PowerPoint</vt:lpstr>
      <vt:lpstr>Indicatori territoriali semplici</vt:lpstr>
      <vt:lpstr>Indicatori territoriali semplici</vt:lpstr>
      <vt:lpstr>Indicatori territoriali semplici</vt:lpstr>
      <vt:lpstr>Indicatori territoriali semplici</vt:lpstr>
      <vt:lpstr>Indicatori territoriali composti</vt:lpstr>
      <vt:lpstr>Indicatori territoriali composti</vt:lpstr>
      <vt:lpstr>Indicatori territoriali composti</vt:lpstr>
      <vt:lpstr>Indice di Operatività CT</vt:lpstr>
      <vt:lpstr>Indice di Operatività Strutturale</vt:lpstr>
      <vt:lpstr>Indice di Operatività Semplificato</vt:lpstr>
      <vt:lpstr>Indice di operatività strutturale (frana)</vt:lpstr>
      <vt:lpstr>Indice di operatività strutturale (alluvione)</vt:lpstr>
      <vt:lpstr>Livello I: Interazione tra PAI frana e CLE</vt:lpstr>
      <vt:lpstr>Livello I: Interazione tra PAI idraulico e CLE</vt:lpstr>
      <vt:lpstr>Livello I: Combinazione IFFI-PAI-PGRA CT Catanzaro </vt:lpstr>
      <vt:lpstr>Livello II: Carta di suscettibilità CT Catanzaro</vt:lpstr>
      <vt:lpstr>Indice di operatività strutturale</vt:lpstr>
    </vt:vector>
  </TitlesOfParts>
  <Company>CNR-IRPI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Olga Petrucci</dc:creator>
  <cp:lastModifiedBy>Dell_Numod</cp:lastModifiedBy>
  <cp:revision>895</cp:revision>
  <dcterms:created xsi:type="dcterms:W3CDTF">2018-04-16T15:41:45Z</dcterms:created>
  <dcterms:modified xsi:type="dcterms:W3CDTF">2019-12-10T09:44:02Z</dcterms:modified>
</cp:coreProperties>
</file>