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2">
  <p:sldMasterIdLst>
    <p:sldMasterId id="2147483660" r:id="rId1"/>
  </p:sldMasterIdLst>
  <p:notesMasterIdLst>
    <p:notesMasterId r:id="rId25"/>
  </p:notesMasterIdLst>
  <p:sldIdLst>
    <p:sldId id="406" r:id="rId2"/>
    <p:sldId id="539" r:id="rId3"/>
    <p:sldId id="521" r:id="rId4"/>
    <p:sldId id="540" r:id="rId5"/>
    <p:sldId id="541" r:id="rId6"/>
    <p:sldId id="542" r:id="rId7"/>
    <p:sldId id="543" r:id="rId8"/>
    <p:sldId id="605" r:id="rId9"/>
    <p:sldId id="544" r:id="rId10"/>
    <p:sldId id="545" r:id="rId11"/>
    <p:sldId id="546" r:id="rId12"/>
    <p:sldId id="547" r:id="rId13"/>
    <p:sldId id="548" r:id="rId14"/>
    <p:sldId id="549" r:id="rId15"/>
    <p:sldId id="550" r:id="rId16"/>
    <p:sldId id="604" r:id="rId17"/>
    <p:sldId id="601" r:id="rId18"/>
    <p:sldId id="551" r:id="rId19"/>
    <p:sldId id="552" r:id="rId20"/>
    <p:sldId id="553" r:id="rId21"/>
    <p:sldId id="557" r:id="rId22"/>
    <p:sldId id="408" r:id="rId23"/>
    <p:sldId id="600" r:id="rId24"/>
  </p:sldIdLst>
  <p:sldSz cx="9144000" cy="5715000" type="screen16x1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891">
          <p15:clr>
            <a:srgbClr val="A4A3A4"/>
          </p15:clr>
        </p15:guide>
        <p15:guide id="4" pos="129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FFAB57"/>
    <a:srgbClr val="E4E4E4"/>
    <a:srgbClr val="0000FF"/>
    <a:srgbClr val="DA6D00"/>
    <a:srgbClr val="A7C610"/>
    <a:srgbClr val="C00000"/>
    <a:srgbClr val="003466"/>
    <a:srgbClr val="953735"/>
    <a:srgbClr val="558E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00" autoAdjust="0"/>
    <p:restoredTop sz="94715" autoAdjust="0"/>
  </p:normalViewPr>
  <p:slideViewPr>
    <p:cSldViewPr>
      <p:cViewPr varScale="1">
        <p:scale>
          <a:sx n="99" d="100"/>
          <a:sy n="99" d="100"/>
        </p:scale>
        <p:origin x="84" y="504"/>
      </p:cViewPr>
      <p:guideLst>
        <p:guide orient="horz" pos="1800"/>
        <p:guide pos="2880"/>
        <p:guide orient="horz" pos="1891"/>
        <p:guide pos="1292"/>
      </p:guideLst>
    </p:cSldViewPr>
  </p:slideViewPr>
  <p:outlineViewPr>
    <p:cViewPr>
      <p:scale>
        <a:sx n="33" d="100"/>
        <a:sy n="33" d="100"/>
      </p:scale>
      <p:origin x="0" y="2248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5770AB-DC4A-4C1E-B256-043318E0E1E0}" type="datetimeFigureOut">
              <a:rPr lang="it-IT" smtClean="0"/>
              <a:pPr/>
              <a:t>05/12/2019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9B4E0-0FFE-4BE1-871E-B2607001D80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0837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9B4E0-0FFE-4BE1-871E-B2607001D803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7880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9B4E0-0FFE-4BE1-871E-B2607001D803}" type="slidenum">
              <a:rPr lang="it-IT" smtClean="0"/>
              <a:pPr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7707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774825"/>
            <a:ext cx="7772400" cy="1225550"/>
          </a:xfrm>
        </p:spPr>
        <p:txBody>
          <a:bodyPr/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1D3F6FBA-12D5-4839-B8BE-FF71D977FA3E}" type="datetimeFigureOut">
              <a:rPr lang="it-IT" smtClean="0"/>
              <a:t>05/12/2019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F63DC9A4-802C-4D91-9638-ACC089C5C7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9272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1D3F6FBA-12D5-4839-B8BE-FF71D977FA3E}" type="datetimeFigureOut">
              <a:rPr lang="it-IT" smtClean="0"/>
              <a:t>05/12/2019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F63DC9A4-802C-4D91-9638-ACC089C5C7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6665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4876800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4876800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1D3F6FBA-12D5-4839-B8BE-FF71D977FA3E}" type="datetimeFigureOut">
              <a:rPr lang="it-IT" smtClean="0"/>
              <a:t>05/12/2019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F63DC9A4-802C-4D91-9638-ACC089C5C7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24231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no1 con foto"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ggetto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192" y="1324"/>
          <a:ext cx="1190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" name="Diapositiva think-cell" r:id="rId5" imgW="216" imgH="216" progId="TCLayout.ActiveDocument.1">
                  <p:embed/>
                </p:oleObj>
              </mc:Choice>
              <mc:Fallback>
                <p:oleObj name="Diapositiva think-cell" r:id="rId5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92" y="1324"/>
                        <a:ext cx="1190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285750" y="304271"/>
            <a:ext cx="7389159" cy="1104636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it-IT" dirty="0"/>
              <a:t>Fare clic per modificare il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6050" y="1521354"/>
            <a:ext cx="4988859" cy="3626115"/>
          </a:xfrm>
        </p:spPr>
        <p:txBody>
          <a:bodyPr/>
          <a:lstStyle>
            <a:lvl1pPr>
              <a:buClr>
                <a:schemeClr val="accent6">
                  <a:lumMod val="75000"/>
                </a:schemeClr>
              </a:buClr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>
              <a:buClr>
                <a:schemeClr val="accent6"/>
              </a:buClr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>
              <a:buClr>
                <a:schemeClr val="accent6">
                  <a:lumMod val="60000"/>
                  <a:lumOff val="40000"/>
                </a:schemeClr>
              </a:buClr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>
              <a:buClr>
                <a:schemeClr val="accent6">
                  <a:lumMod val="60000"/>
                  <a:lumOff val="40000"/>
                </a:schemeClr>
              </a:buClr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>
              <a:buClr>
                <a:schemeClr val="accent6">
                  <a:lumMod val="60000"/>
                  <a:lumOff val="40000"/>
                </a:schemeClr>
              </a:buClr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 dirty="0"/>
              <a:t>Modifica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806824" y="5296959"/>
            <a:ext cx="1080000" cy="304271"/>
          </a:xfrm>
          <a:prstGeom prst="rect">
            <a:avLst/>
          </a:prstGeom>
        </p:spPr>
        <p:txBody>
          <a:bodyPr lIns="71323" tIns="35662" rIns="71323" bIns="35662"/>
          <a:lstStyle/>
          <a:p>
            <a:fld id="{94EF1AAB-C55E-42AC-8975-517CA5C92E76}" type="datetime1">
              <a:rPr lang="it-IT" smtClean="0"/>
              <a:t>05/12/2019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1890000" y="5296959"/>
            <a:ext cx="2700000" cy="304271"/>
          </a:xfrm>
          <a:prstGeom prst="rect">
            <a:avLst/>
          </a:prstGeom>
        </p:spPr>
        <p:txBody>
          <a:bodyPr lIns="71323" tIns="35662" rIns="71323" bIns="35662"/>
          <a:lstStyle>
            <a:lvl1pPr algn="l"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285751" y="5296959"/>
            <a:ext cx="410135" cy="304271"/>
          </a:xfrm>
          <a:prstGeom prst="rect">
            <a:avLst/>
          </a:prstGeom>
        </p:spPr>
        <p:txBody>
          <a:bodyPr lIns="71323" tIns="35662" rIns="71323" bIns="35662"/>
          <a:lstStyle>
            <a:lvl1pPr algn="l">
              <a:defRPr/>
            </a:lvl1pPr>
          </a:lstStyle>
          <a:p>
            <a:fld id="{DC0C9B62-BECD-4D16-B977-8FD23BD5614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immagine 9"/>
          <p:cNvSpPr>
            <a:spLocks noGrp="1"/>
          </p:cNvSpPr>
          <p:nvPr>
            <p:ph type="pic" sz="quarter" idx="13"/>
          </p:nvPr>
        </p:nvSpPr>
        <p:spPr>
          <a:xfrm>
            <a:off x="285750" y="1521354"/>
            <a:ext cx="2245519" cy="362611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8719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1D3F6FBA-12D5-4839-B8BE-FF71D977FA3E}" type="datetimeFigureOut">
              <a:rPr lang="it-IT" smtClean="0"/>
              <a:t>05/12/2019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F63DC9A4-802C-4D91-9638-ACC089C5C799}" type="slidenum">
              <a:rPr lang="it-IT" smtClean="0"/>
              <a:t>‹N›</a:t>
            </a:fld>
            <a:endParaRPr lang="it-IT"/>
          </a:p>
        </p:txBody>
      </p:sp>
      <p:pic>
        <p:nvPicPr>
          <p:cNvPr id="8" name="Immagine 9" descr="SLIDE_PPT_800x6002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magine 8" descr="MARCHIO_DPC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88392"/>
            <a:ext cx="7620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9072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3671888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422525"/>
            <a:ext cx="7772400" cy="124936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1D3F6FBA-12D5-4839-B8BE-FF71D977FA3E}" type="datetimeFigureOut">
              <a:rPr lang="it-IT" smtClean="0"/>
              <a:t>05/12/2019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F63DC9A4-802C-4D91-9638-ACC089C5C7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221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lnSpc>
                <a:spcPts val="3000"/>
              </a:lnSpc>
              <a:defRPr sz="28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900"/>
          </a:xfrm>
        </p:spPr>
        <p:txBody>
          <a:bodyPr/>
          <a:lstStyle>
            <a:lvl1pPr>
              <a:defRPr sz="28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24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8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8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900"/>
          </a:xfrm>
        </p:spPr>
        <p:txBody>
          <a:bodyPr/>
          <a:lstStyle>
            <a:lvl1pPr>
              <a:defRPr sz="28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24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8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8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1D3F6FBA-12D5-4839-B8BE-FF71D977FA3E}" type="datetimeFigureOut">
              <a:rPr lang="it-IT" smtClean="0"/>
              <a:pPr/>
              <a:t>05/12/2019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F63DC9A4-802C-4D91-9638-ACC089C5C79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8437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279525"/>
            <a:ext cx="4040188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1812925"/>
            <a:ext cx="4040188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279525"/>
            <a:ext cx="4041775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1812925"/>
            <a:ext cx="4041775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1D3F6FBA-12D5-4839-B8BE-FF71D977FA3E}" type="datetimeFigureOut">
              <a:rPr lang="it-IT" smtClean="0"/>
              <a:t>05/12/2019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F63DC9A4-802C-4D91-9638-ACC089C5C7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1478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lnSpc>
                <a:spcPts val="3000"/>
              </a:lnSpc>
              <a:defRPr sz="28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1D3F6FBA-12D5-4839-B8BE-FF71D977FA3E}" type="datetimeFigureOut">
              <a:rPr lang="it-IT" smtClean="0"/>
              <a:t>05/12/2019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F63DC9A4-802C-4D91-9638-ACC089C5C7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3121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1D3F6FBA-12D5-4839-B8BE-FF71D977FA3E}" type="datetimeFigureOut">
              <a:rPr lang="it-IT" smtClean="0"/>
              <a:t>05/12/2019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F63DC9A4-802C-4D91-9638-ACC089C5C7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261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2701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27013"/>
            <a:ext cx="5111750" cy="4878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195388"/>
            <a:ext cx="3008313" cy="39100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1D3F6FBA-12D5-4839-B8BE-FF71D977FA3E}" type="datetimeFigureOut">
              <a:rPr lang="it-IT" smtClean="0"/>
              <a:t>05/12/2019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F63DC9A4-802C-4D91-9638-ACC089C5C7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7359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30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511175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4473575"/>
            <a:ext cx="5486400" cy="6699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1D3F6FBA-12D5-4839-B8BE-FF71D977FA3E}" type="datetimeFigureOut">
              <a:rPr lang="it-IT" smtClean="0"/>
              <a:t>05/12/2019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F63DC9A4-802C-4D91-9638-ACC089C5C7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3972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9" descr="SLIDE_PPT_800x6002.jpg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1115616" y="265212"/>
            <a:ext cx="5616624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dirty="0"/>
              <a:t>Fare clic per modificare </a:t>
            </a:r>
            <a:br>
              <a:rPr lang="it-IT" dirty="0"/>
            </a:br>
            <a:r>
              <a:rPr lang="it-IT" dirty="0"/>
              <a:t>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1520" y="1333500"/>
            <a:ext cx="8640960" cy="3771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pic>
        <p:nvPicPr>
          <p:cNvPr id="8" name="Immagine 7" descr="MARCHIO_DPC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88392"/>
            <a:ext cx="7620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40543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800" b="1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9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8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0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9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1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0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5.png"/><Relationship Id="rId2" Type="http://schemas.openxmlformats.org/officeDocument/2006/relationships/tags" Target="../tags/tag13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5.png"/><Relationship Id="rId2" Type="http://schemas.openxmlformats.org/officeDocument/2006/relationships/tags" Target="../tags/tag14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7.jpeg"/><Relationship Id="rId2" Type="http://schemas.openxmlformats.org/officeDocument/2006/relationships/tags" Target="../tags/tag15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3.emf"/><Relationship Id="rId10" Type="http://schemas.openxmlformats.org/officeDocument/2006/relationships/image" Target="../media/image20.jpeg"/><Relationship Id="rId4" Type="http://schemas.openxmlformats.org/officeDocument/2006/relationships/oleObject" Target="../embeddings/oleObject14.bin"/><Relationship Id="rId9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23.jpeg"/><Relationship Id="rId2" Type="http://schemas.openxmlformats.org/officeDocument/2006/relationships/tags" Target="../tags/tag16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22.jpeg"/><Relationship Id="rId5" Type="http://schemas.openxmlformats.org/officeDocument/2006/relationships/image" Target="../media/image3.emf"/><Relationship Id="rId4" Type="http://schemas.openxmlformats.org/officeDocument/2006/relationships/oleObject" Target="../embeddings/oleObject14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5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6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9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17.bin"/><Relationship Id="rId4" Type="http://schemas.openxmlformats.org/officeDocument/2006/relationships/notesSlide" Target="../notesSlides/notesSlide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igag.cnr.it/index.php/14-progetti-di-ricerca/193-pon-governance-2014-2020" TargetMode="External"/><Relationship Id="rId5" Type="http://schemas.openxmlformats.org/officeDocument/2006/relationships/hyperlink" Target="http://governancerischio.protezionecivile.gov.it/web/guest/home" TargetMode="External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4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5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2.png"/><Relationship Id="rId2" Type="http://schemas.openxmlformats.org/officeDocument/2006/relationships/tags" Target="../tags/tag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1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3.jpeg"/><Relationship Id="rId5" Type="http://schemas.openxmlformats.org/officeDocument/2006/relationships/image" Target="../media/image3.emf"/><Relationship Id="rId4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8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6" descr="SLIDE_PPT_800x60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9660"/>
            <a:ext cx="9144000" cy="574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magine 7" descr="MARCHIO_DPC.ep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4654313"/>
            <a:ext cx="930597" cy="729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Risultati immagini per PON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37829" y="1530513"/>
            <a:ext cx="2260800" cy="894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Risultati immagini per agenzia coesione territorial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7829" y="769268"/>
            <a:ext cx="2260800" cy="662344"/>
          </a:xfrm>
          <a:prstGeom prst="rect">
            <a:avLst/>
          </a:prstGeom>
          <a:solidFill>
            <a:schemeClr val="bg1"/>
          </a:solidFill>
          <a:extLst/>
        </p:spPr>
      </p:pic>
      <p:pic>
        <p:nvPicPr>
          <p:cNvPr id="14" name="Immagine 13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8110" y="192817"/>
            <a:ext cx="2260238" cy="481150"/>
          </a:xfrm>
          <a:prstGeom prst="rect">
            <a:avLst/>
          </a:prstGeom>
        </p:spPr>
      </p:pic>
      <p:sp>
        <p:nvSpPr>
          <p:cNvPr id="15" name="Rettangolo 14"/>
          <p:cNvSpPr/>
          <p:nvPr/>
        </p:nvSpPr>
        <p:spPr>
          <a:xfrm>
            <a:off x="255825" y="3361556"/>
            <a:ext cx="845834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Protezione civile: verso una </a:t>
            </a:r>
            <a:r>
              <a:rPr lang="it-IT" sz="2800" b="1" dirty="0" err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governance</a:t>
            </a:r>
            <a:r>
              <a:rPr lang="it-IT" sz="28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più forte</a:t>
            </a:r>
          </a:p>
          <a:p>
            <a:r>
              <a:rPr lang="it-IT" sz="28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per la riduzione del rischio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323528" y="4737121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PON governance idrogeologico, idraulico e sismico</a:t>
            </a:r>
            <a:endParaRPr lang="it-IT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20000" y="4654800"/>
            <a:ext cx="769770" cy="720000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36331" y="4654313"/>
            <a:ext cx="76977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987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2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itle 1">
            <a:extLst>
              <a:ext uri="{FF2B5EF4-FFF2-40B4-BE49-F238E27FC236}">
                <a16:creationId xmlns:a16="http://schemas.microsoft.com/office/drawing/2014/main" id="{218D6A14-A0FF-3349-8A8D-CFEBCC911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091" y="145108"/>
            <a:ext cx="6821924" cy="1104636"/>
          </a:xfrm>
        </p:spPr>
        <p:txBody>
          <a:bodyPr>
            <a:noAutofit/>
          </a:bodyPr>
          <a:lstStyle/>
          <a:p>
            <a:r>
              <a:rPr lang="it-IT" dirty="0"/>
              <a:t>Il percorso</a:t>
            </a:r>
          </a:p>
        </p:txBody>
      </p:sp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795835"/>
              </p:ext>
            </p:extLst>
          </p:nvPr>
        </p:nvGraphicFramePr>
        <p:xfrm>
          <a:off x="1270221" y="922693"/>
          <a:ext cx="5355595" cy="922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1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11150"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1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2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3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4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5</a:t>
                      </a:r>
                    </a:p>
                  </a:txBody>
                  <a:tcPr marL="68580" marR="68580" marT="28575" marB="2857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05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it-IT" sz="120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Individuazione Contesti Territoriali (CT)</a:t>
                      </a:r>
                    </a:p>
                  </a:txBody>
                  <a:tcPr marL="68580" marR="68580" marT="28575" marB="2857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</a:rPr>
                        <a:t>Analisi Rischio / Pericolosità</a:t>
                      </a:r>
                      <a:endParaRPr lang="it-IT"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28575" marB="28575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Recepimento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Piani</a:t>
                      </a:r>
                    </a:p>
                  </a:txBody>
                  <a:tcPr marL="68580" marR="68580" marT="28575" marB="28575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Valutazione operatività</a:t>
                      </a:r>
                    </a:p>
                  </a:txBody>
                  <a:tcPr marL="68580" marR="68580" marT="28575" marB="28575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Programmazione Interventi</a:t>
                      </a:r>
                    </a:p>
                  </a:txBody>
                  <a:tcPr marL="68580" marR="68580" marT="28575" marB="28575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Rettangolo 3"/>
          <p:cNvSpPr/>
          <p:nvPr/>
        </p:nvSpPr>
        <p:spPr>
          <a:xfrm>
            <a:off x="3392782" y="922693"/>
            <a:ext cx="1099054" cy="89604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11" name="Segnaposto contenuto 3"/>
          <p:cNvSpPr txBox="1">
            <a:spLocks/>
          </p:cNvSpPr>
          <p:nvPr/>
        </p:nvSpPr>
        <p:spPr>
          <a:xfrm>
            <a:off x="1339251" y="2257245"/>
            <a:ext cx="5285836" cy="2731698"/>
          </a:xfrm>
          <a:prstGeom prst="rect">
            <a:avLst/>
          </a:prstGeom>
          <a:solidFill>
            <a:srgbClr val="92D050"/>
          </a:solidFill>
          <a:ln w="6350" cap="flat" cmpd="sng" algn="ctr">
            <a:solidFill>
              <a:schemeClr val="tx1"/>
            </a:solidFill>
            <a:prstDash val="solid"/>
            <a:miter lim="800000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71323" tIns="35662" rIns="71323" bIns="35662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600" b="1" dirty="0">
                <a:solidFill>
                  <a:srgbClr val="000000"/>
                </a:solidFill>
              </a:rPr>
              <a:t>Linee Guida</a:t>
            </a:r>
          </a:p>
          <a:p>
            <a:r>
              <a:rPr lang="it-IT" sz="1600" dirty="0">
                <a:solidFill>
                  <a:srgbClr val="000000"/>
                </a:solidFill>
              </a:rPr>
              <a:t>Selezione elementi per CT</a:t>
            </a:r>
          </a:p>
          <a:p>
            <a:r>
              <a:rPr lang="it-IT" sz="1600" dirty="0">
                <a:solidFill>
                  <a:srgbClr val="000000"/>
                </a:solidFill>
              </a:rPr>
              <a:t>Definizione delle Condizioni Limite</a:t>
            </a:r>
          </a:p>
        </p:txBody>
      </p:sp>
    </p:spTree>
    <p:extLst>
      <p:ext uri="{BB962C8B-B14F-4D97-AF65-F5344CB8AC3E}">
        <p14:creationId xmlns:p14="http://schemas.microsoft.com/office/powerpoint/2010/main" val="223444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6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itle 1">
            <a:extLst>
              <a:ext uri="{FF2B5EF4-FFF2-40B4-BE49-F238E27FC236}">
                <a16:creationId xmlns:a16="http://schemas.microsoft.com/office/drawing/2014/main" id="{218D6A14-A0FF-3349-8A8D-CFEBCC911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091" y="145108"/>
            <a:ext cx="6821924" cy="1104636"/>
          </a:xfrm>
        </p:spPr>
        <p:txBody>
          <a:bodyPr>
            <a:noAutofit/>
          </a:bodyPr>
          <a:lstStyle/>
          <a:p>
            <a:r>
              <a:rPr lang="it-IT" dirty="0"/>
              <a:t>Il percorso</a:t>
            </a:r>
          </a:p>
        </p:txBody>
      </p:sp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07775"/>
              </p:ext>
            </p:extLst>
          </p:nvPr>
        </p:nvGraphicFramePr>
        <p:xfrm>
          <a:off x="1270221" y="922693"/>
          <a:ext cx="5355595" cy="922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1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11150"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1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2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3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4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5</a:t>
                      </a:r>
                    </a:p>
                  </a:txBody>
                  <a:tcPr marL="68580" marR="68580" marT="28575" marB="2857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05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it-IT" sz="120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Individuazione Contesti Territoriali (CT)</a:t>
                      </a:r>
                    </a:p>
                  </a:txBody>
                  <a:tcPr marL="68580" marR="68580" marT="28575" marB="2857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</a:rPr>
                        <a:t>Analisi Rischio / Pericolosità</a:t>
                      </a:r>
                      <a:endParaRPr lang="it-IT"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28575" marB="28575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Recepimento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Piani</a:t>
                      </a:r>
                    </a:p>
                  </a:txBody>
                  <a:tcPr marL="68580" marR="68580" marT="28575" marB="28575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Valutazione operatività</a:t>
                      </a:r>
                    </a:p>
                  </a:txBody>
                  <a:tcPr marL="68580" marR="68580" marT="28575" marB="28575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Programmazione Interventi</a:t>
                      </a:r>
                    </a:p>
                  </a:txBody>
                  <a:tcPr marL="68580" marR="68580" marT="28575" marB="28575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Rettangolo 3"/>
          <p:cNvSpPr/>
          <p:nvPr/>
        </p:nvSpPr>
        <p:spPr>
          <a:xfrm>
            <a:off x="4473189" y="922693"/>
            <a:ext cx="1099054" cy="89604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8" name="Segnaposto contenuto 3"/>
          <p:cNvSpPr>
            <a:spLocks noGrp="1"/>
          </p:cNvSpPr>
          <p:nvPr>
            <p:ph sz="half" idx="1"/>
          </p:nvPr>
        </p:nvSpPr>
        <p:spPr>
          <a:xfrm>
            <a:off x="4887162" y="2764983"/>
            <a:ext cx="918102" cy="960107"/>
          </a:xfrm>
          <a:solidFill>
            <a:srgbClr val="00B05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0" indent="0" algn="ctr" defTabSz="356616" hangingPunct="0">
              <a:spcBef>
                <a:spcPts val="0"/>
              </a:spcBef>
              <a:buNone/>
            </a:pPr>
            <a:r>
              <a:rPr lang="it-IT" sz="1100" b="1" dirty="0">
                <a:solidFill>
                  <a:srgbClr val="000000"/>
                </a:solidFill>
              </a:rPr>
              <a:t>IOCT</a:t>
            </a:r>
            <a:r>
              <a:rPr lang="it-IT" sz="1100" dirty="0">
                <a:solidFill>
                  <a:srgbClr val="000000"/>
                </a:solidFill>
              </a:rPr>
              <a:t/>
            </a:r>
            <a:br>
              <a:rPr lang="it-IT" sz="1100" dirty="0">
                <a:solidFill>
                  <a:srgbClr val="000000"/>
                </a:solidFill>
              </a:rPr>
            </a:br>
            <a:r>
              <a:rPr lang="it-IT" sz="1100" dirty="0">
                <a:solidFill>
                  <a:srgbClr val="000000"/>
                </a:solidFill>
              </a:rPr>
              <a:t>Valutazione operatività del CT</a:t>
            </a:r>
          </a:p>
        </p:txBody>
      </p:sp>
      <p:sp>
        <p:nvSpPr>
          <p:cNvPr id="12" name="Segnaposto contenuto 3"/>
          <p:cNvSpPr txBox="1">
            <a:spLocks/>
          </p:cNvSpPr>
          <p:nvPr/>
        </p:nvSpPr>
        <p:spPr>
          <a:xfrm>
            <a:off x="1214754" y="2404943"/>
            <a:ext cx="3348372" cy="1740193"/>
          </a:xfrm>
          <a:prstGeom prst="rect">
            <a:avLst/>
          </a:prstGeom>
          <a:solidFill>
            <a:srgbClr val="00B050"/>
          </a:solidFill>
          <a:ln w="6350" cap="flat" cmpd="sng" algn="ctr">
            <a:solidFill>
              <a:schemeClr val="tx1"/>
            </a:solidFill>
            <a:prstDash val="solid"/>
            <a:miter lim="800000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71323" tIns="35662" rIns="71323" bIns="35662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100">
                <a:solidFill>
                  <a:srgbClr val="000000"/>
                </a:solidFill>
              </a:rPr>
              <a:t>Componenti </a:t>
            </a:r>
            <a:br>
              <a:rPr lang="it-IT" sz="1100">
                <a:solidFill>
                  <a:srgbClr val="000000"/>
                </a:solidFill>
              </a:rPr>
            </a:br>
            <a:r>
              <a:rPr lang="it-IT" sz="1100">
                <a:solidFill>
                  <a:srgbClr val="000000"/>
                </a:solidFill>
              </a:rPr>
              <a:t>strutturali</a:t>
            </a:r>
            <a:endParaRPr lang="it-IT" sz="1100" dirty="0">
              <a:solidFill>
                <a:srgbClr val="000000"/>
              </a:solidFill>
            </a:endParaRPr>
          </a:p>
        </p:txBody>
      </p:sp>
      <p:sp>
        <p:nvSpPr>
          <p:cNvPr id="14" name="Segnaposto contenuto 3"/>
          <p:cNvSpPr txBox="1">
            <a:spLocks/>
          </p:cNvSpPr>
          <p:nvPr/>
        </p:nvSpPr>
        <p:spPr>
          <a:xfrm>
            <a:off x="2078850" y="2464950"/>
            <a:ext cx="2376264" cy="600067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71323" tIns="35662" rIns="71323" bIns="35662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100">
                <a:solidFill>
                  <a:srgbClr val="000000"/>
                </a:solidFill>
              </a:rPr>
              <a:t>Valutazione </a:t>
            </a:r>
            <a:br>
              <a:rPr lang="it-IT" sz="1100">
                <a:solidFill>
                  <a:srgbClr val="000000"/>
                </a:solidFill>
              </a:rPr>
            </a:br>
            <a:r>
              <a:rPr lang="it-IT" sz="1100">
                <a:solidFill>
                  <a:srgbClr val="000000"/>
                </a:solidFill>
              </a:rPr>
              <a:t>pericolosità</a:t>
            </a:r>
            <a:endParaRPr lang="it-IT" sz="1100" dirty="0">
              <a:solidFill>
                <a:srgbClr val="000000"/>
              </a:solidFill>
            </a:endParaRPr>
          </a:p>
        </p:txBody>
      </p:sp>
      <p:sp>
        <p:nvSpPr>
          <p:cNvPr id="15" name="Segnaposto contenuto 3"/>
          <p:cNvSpPr txBox="1">
            <a:spLocks/>
          </p:cNvSpPr>
          <p:nvPr/>
        </p:nvSpPr>
        <p:spPr>
          <a:xfrm>
            <a:off x="2078850" y="3125023"/>
            <a:ext cx="2376264" cy="9001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71323" tIns="35662" rIns="71323" bIns="35662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100">
                <a:solidFill>
                  <a:srgbClr val="000000"/>
                </a:solidFill>
              </a:rPr>
              <a:t>Valutazione </a:t>
            </a:r>
            <a:br>
              <a:rPr lang="it-IT" sz="1100">
                <a:solidFill>
                  <a:srgbClr val="000000"/>
                </a:solidFill>
              </a:rPr>
            </a:br>
            <a:r>
              <a:rPr lang="it-IT" sz="1100">
                <a:solidFill>
                  <a:srgbClr val="000000"/>
                </a:solidFill>
              </a:rPr>
              <a:t>vulnerabilità</a:t>
            </a:r>
            <a:endParaRPr lang="it-IT" sz="1100" dirty="0">
              <a:solidFill>
                <a:srgbClr val="000000"/>
              </a:solidFill>
            </a:endParaRPr>
          </a:p>
        </p:txBody>
      </p:sp>
      <p:sp>
        <p:nvSpPr>
          <p:cNvPr id="16" name="Segnaposto contenuto 3"/>
          <p:cNvSpPr txBox="1">
            <a:spLocks/>
          </p:cNvSpPr>
          <p:nvPr/>
        </p:nvSpPr>
        <p:spPr>
          <a:xfrm>
            <a:off x="3050958" y="2501804"/>
            <a:ext cx="1296144" cy="236718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71323" tIns="35662" rIns="71323" bIns="35662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100">
                <a:solidFill>
                  <a:srgbClr val="000000"/>
                </a:solidFill>
              </a:rPr>
              <a:t>Pericolosità di base</a:t>
            </a:r>
            <a:endParaRPr lang="it-IT" sz="1100" dirty="0">
              <a:solidFill>
                <a:srgbClr val="000000"/>
              </a:solidFill>
            </a:endParaRPr>
          </a:p>
        </p:txBody>
      </p:sp>
      <p:sp>
        <p:nvSpPr>
          <p:cNvPr id="17" name="Segnaposto contenuto 3"/>
          <p:cNvSpPr txBox="1">
            <a:spLocks/>
          </p:cNvSpPr>
          <p:nvPr/>
        </p:nvSpPr>
        <p:spPr>
          <a:xfrm>
            <a:off x="3050958" y="2764983"/>
            <a:ext cx="1296144" cy="240027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71323" tIns="35662" rIns="71323" bIns="35662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100">
                <a:solidFill>
                  <a:srgbClr val="000000"/>
                </a:solidFill>
              </a:rPr>
              <a:t>Pericolosità locale</a:t>
            </a:r>
            <a:endParaRPr lang="it-IT" sz="1100" dirty="0">
              <a:solidFill>
                <a:srgbClr val="000000"/>
              </a:solidFill>
            </a:endParaRPr>
          </a:p>
        </p:txBody>
      </p:sp>
      <p:sp>
        <p:nvSpPr>
          <p:cNvPr id="18" name="Segnaposto contenuto 3"/>
          <p:cNvSpPr txBox="1">
            <a:spLocks/>
          </p:cNvSpPr>
          <p:nvPr/>
        </p:nvSpPr>
        <p:spPr>
          <a:xfrm>
            <a:off x="3050958" y="3161383"/>
            <a:ext cx="1296144" cy="23998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71323" tIns="35662" rIns="71323" bIns="35662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100">
                <a:solidFill>
                  <a:srgbClr val="000000"/>
                </a:solidFill>
              </a:rPr>
              <a:t>Edifici strategici</a:t>
            </a:r>
            <a:endParaRPr lang="it-IT" sz="1100" dirty="0">
              <a:solidFill>
                <a:srgbClr val="000000"/>
              </a:solidFill>
            </a:endParaRPr>
          </a:p>
        </p:txBody>
      </p:sp>
      <p:sp>
        <p:nvSpPr>
          <p:cNvPr id="19" name="Segnaposto contenuto 3"/>
          <p:cNvSpPr txBox="1">
            <a:spLocks/>
          </p:cNvSpPr>
          <p:nvPr/>
        </p:nvSpPr>
        <p:spPr>
          <a:xfrm>
            <a:off x="3050958" y="3425057"/>
            <a:ext cx="1296144" cy="240027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71323" tIns="35662" rIns="71323" bIns="35662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100">
                <a:solidFill>
                  <a:srgbClr val="000000"/>
                </a:solidFill>
              </a:rPr>
              <a:t>Aree di emergenza</a:t>
            </a:r>
            <a:endParaRPr lang="it-IT" sz="1100" dirty="0">
              <a:solidFill>
                <a:srgbClr val="000000"/>
              </a:solidFill>
            </a:endParaRPr>
          </a:p>
        </p:txBody>
      </p:sp>
      <p:sp>
        <p:nvSpPr>
          <p:cNvPr id="20" name="Segnaposto contenuto 3"/>
          <p:cNvSpPr txBox="1">
            <a:spLocks/>
          </p:cNvSpPr>
          <p:nvPr/>
        </p:nvSpPr>
        <p:spPr>
          <a:xfrm>
            <a:off x="3050958" y="3725090"/>
            <a:ext cx="1296144" cy="240027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71323" tIns="35662" rIns="71323" bIns="35662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100">
                <a:solidFill>
                  <a:srgbClr val="000000"/>
                </a:solidFill>
              </a:rPr>
              <a:t>Infrastrutture</a:t>
            </a:r>
            <a:endParaRPr lang="it-IT" sz="1100" dirty="0">
              <a:solidFill>
                <a:srgbClr val="000000"/>
              </a:solidFill>
            </a:endParaRPr>
          </a:p>
        </p:txBody>
      </p:sp>
      <p:sp>
        <p:nvSpPr>
          <p:cNvPr id="22" name="Segnaposto contenuto 3"/>
          <p:cNvSpPr txBox="1">
            <a:spLocks/>
          </p:cNvSpPr>
          <p:nvPr/>
        </p:nvSpPr>
        <p:spPr>
          <a:xfrm>
            <a:off x="1214754" y="4265150"/>
            <a:ext cx="3348372" cy="240027"/>
          </a:xfrm>
          <a:prstGeom prst="rect">
            <a:avLst/>
          </a:prstGeom>
          <a:solidFill>
            <a:srgbClr val="00B050"/>
          </a:solidFill>
          <a:ln w="6350" cap="flat" cmpd="sng" algn="ctr">
            <a:solidFill>
              <a:schemeClr val="tx1"/>
            </a:solidFill>
            <a:prstDash val="solid"/>
            <a:miter lim="800000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71323" tIns="35662" rIns="71323" bIns="35662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100">
                <a:solidFill>
                  <a:srgbClr val="000000"/>
                </a:solidFill>
              </a:rPr>
              <a:t>Componenti non strutturali</a:t>
            </a:r>
            <a:endParaRPr lang="it-IT" sz="1100" dirty="0">
              <a:solidFill>
                <a:srgbClr val="000000"/>
              </a:solidFill>
            </a:endParaRPr>
          </a:p>
        </p:txBody>
      </p:sp>
      <p:cxnSp>
        <p:nvCxnSpPr>
          <p:cNvPr id="23" name="Connettore 4 22"/>
          <p:cNvCxnSpPr>
            <a:stCxn id="12" idx="3"/>
            <a:endCxn id="8" idx="1"/>
          </p:cNvCxnSpPr>
          <p:nvPr/>
        </p:nvCxnSpPr>
        <p:spPr>
          <a:xfrm flipV="1">
            <a:off x="4563126" y="3245037"/>
            <a:ext cx="324036" cy="3000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4 23"/>
          <p:cNvCxnSpPr>
            <a:stCxn id="22" idx="3"/>
            <a:endCxn id="8" idx="1"/>
          </p:cNvCxnSpPr>
          <p:nvPr/>
        </p:nvCxnSpPr>
        <p:spPr>
          <a:xfrm flipV="1">
            <a:off x="4563126" y="3245037"/>
            <a:ext cx="324036" cy="114012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4 24"/>
          <p:cNvCxnSpPr>
            <a:stCxn id="26" idx="3"/>
            <a:endCxn id="8" idx="1"/>
          </p:cNvCxnSpPr>
          <p:nvPr/>
        </p:nvCxnSpPr>
        <p:spPr>
          <a:xfrm>
            <a:off x="4563126" y="2183074"/>
            <a:ext cx="324036" cy="106196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Segnaposto contenuto 3"/>
          <p:cNvSpPr txBox="1">
            <a:spLocks/>
          </p:cNvSpPr>
          <p:nvPr/>
        </p:nvSpPr>
        <p:spPr>
          <a:xfrm>
            <a:off x="1214754" y="2021210"/>
            <a:ext cx="3348372" cy="323727"/>
          </a:xfrm>
          <a:prstGeom prst="rect">
            <a:avLst/>
          </a:prstGeom>
          <a:solidFill>
            <a:srgbClr val="00B050"/>
          </a:solidFill>
          <a:ln w="6350" cap="flat" cmpd="sng" algn="ctr">
            <a:solidFill>
              <a:schemeClr val="tx1"/>
            </a:solidFill>
            <a:prstDash val="solid"/>
            <a:miter lim="800000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71323" tIns="35662" rIns="71323" bIns="35662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100">
                <a:solidFill>
                  <a:srgbClr val="000000"/>
                </a:solidFill>
              </a:rPr>
              <a:t>Esposizione</a:t>
            </a:r>
            <a:endParaRPr lang="it-IT" sz="1100" dirty="0">
              <a:solidFill>
                <a:srgbClr val="000000"/>
              </a:solidFill>
            </a:endParaRPr>
          </a:p>
        </p:txBody>
      </p:sp>
      <p:sp>
        <p:nvSpPr>
          <p:cNvPr id="27" name="Segnaposto contenuto 3"/>
          <p:cNvSpPr txBox="1">
            <a:spLocks/>
          </p:cNvSpPr>
          <p:nvPr/>
        </p:nvSpPr>
        <p:spPr>
          <a:xfrm>
            <a:off x="2078850" y="2081218"/>
            <a:ext cx="2376264" cy="18001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71323" tIns="35662" rIns="71323" bIns="35662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100">
                <a:solidFill>
                  <a:srgbClr val="000000"/>
                </a:solidFill>
              </a:rPr>
              <a:t>Selezione elementi esposti</a:t>
            </a:r>
            <a:endParaRPr lang="it-IT" sz="1100" dirty="0">
              <a:solidFill>
                <a:srgbClr val="000000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5930612" y="2764983"/>
            <a:ext cx="2156065" cy="810684"/>
          </a:xfrm>
          <a:prstGeom prst="rect">
            <a:avLst/>
          </a:prstGeom>
          <a:noFill/>
        </p:spPr>
        <p:txBody>
          <a:bodyPr wrap="none" lIns="71323" tIns="35662" rIns="71323" bIns="35662" rtlCol="0">
            <a:spAutoFit/>
          </a:bodyPr>
          <a:lstStyle/>
          <a:p>
            <a:r>
              <a:rPr lang="it-IT" sz="1600" b="1" dirty="0"/>
              <a:t>IOCT </a:t>
            </a:r>
          </a:p>
          <a:p>
            <a:r>
              <a:rPr lang="it-IT" sz="1600" dirty="0"/>
              <a:t>Indice di Operatività</a:t>
            </a:r>
          </a:p>
          <a:p>
            <a:r>
              <a:rPr lang="it-IT" sz="1600" dirty="0"/>
              <a:t>del Contesto Territoriale</a:t>
            </a:r>
          </a:p>
        </p:txBody>
      </p:sp>
    </p:spTree>
    <p:extLst>
      <p:ext uri="{BB962C8B-B14F-4D97-AF65-F5344CB8AC3E}">
        <p14:creationId xmlns:p14="http://schemas.microsoft.com/office/powerpoint/2010/main" val="2814175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0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itle 1">
            <a:extLst>
              <a:ext uri="{FF2B5EF4-FFF2-40B4-BE49-F238E27FC236}">
                <a16:creationId xmlns:a16="http://schemas.microsoft.com/office/drawing/2014/main" id="{218D6A14-A0FF-3349-8A8D-CFEBCC911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091" y="145108"/>
            <a:ext cx="6821924" cy="1104636"/>
          </a:xfrm>
        </p:spPr>
        <p:txBody>
          <a:bodyPr>
            <a:noAutofit/>
          </a:bodyPr>
          <a:lstStyle/>
          <a:p>
            <a:r>
              <a:rPr lang="it-IT" dirty="0"/>
              <a:t>Il percorso</a:t>
            </a:r>
          </a:p>
        </p:txBody>
      </p:sp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4064631"/>
              </p:ext>
            </p:extLst>
          </p:nvPr>
        </p:nvGraphicFramePr>
        <p:xfrm>
          <a:off x="1270221" y="922693"/>
          <a:ext cx="5355595" cy="922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1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11150"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1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2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3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4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5</a:t>
                      </a:r>
                    </a:p>
                  </a:txBody>
                  <a:tcPr marL="68580" marR="68580" marT="28575" marB="2857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05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it-IT" sz="120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Individuazione Contesti Territoriali (CT)</a:t>
                      </a:r>
                    </a:p>
                  </a:txBody>
                  <a:tcPr marL="68580" marR="68580" marT="28575" marB="2857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</a:rPr>
                        <a:t>Analisi Rischio / Pericolosità</a:t>
                      </a:r>
                      <a:endParaRPr lang="it-IT"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28575" marB="28575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Recepimento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Piani</a:t>
                      </a:r>
                    </a:p>
                  </a:txBody>
                  <a:tcPr marL="68580" marR="68580" marT="28575" marB="28575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Valutazione operatività</a:t>
                      </a:r>
                    </a:p>
                  </a:txBody>
                  <a:tcPr marL="68580" marR="68580" marT="28575" marB="28575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Programmazione Interventi</a:t>
                      </a:r>
                    </a:p>
                  </a:txBody>
                  <a:tcPr marL="68580" marR="68580" marT="28575" marB="28575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Rettangolo 3"/>
          <p:cNvSpPr/>
          <p:nvPr/>
        </p:nvSpPr>
        <p:spPr>
          <a:xfrm>
            <a:off x="4473189" y="922693"/>
            <a:ext cx="1099054" cy="89604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8" name="Segnaposto contenuto 3"/>
          <p:cNvSpPr>
            <a:spLocks noGrp="1"/>
          </p:cNvSpPr>
          <p:nvPr>
            <p:ph sz="half" idx="1"/>
          </p:nvPr>
        </p:nvSpPr>
        <p:spPr>
          <a:xfrm>
            <a:off x="1322296" y="2225832"/>
            <a:ext cx="918102" cy="960107"/>
          </a:xfrm>
          <a:solidFill>
            <a:srgbClr val="00B05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0" indent="0" algn="ctr" defTabSz="356616" hangingPunct="0">
              <a:spcBef>
                <a:spcPts val="0"/>
              </a:spcBef>
              <a:buNone/>
            </a:pPr>
            <a:r>
              <a:rPr lang="it-IT" sz="1100" b="1" dirty="0">
                <a:solidFill>
                  <a:srgbClr val="000000"/>
                </a:solidFill>
              </a:rPr>
              <a:t>IOCT</a:t>
            </a:r>
            <a:r>
              <a:rPr lang="it-IT" sz="1100" dirty="0">
                <a:solidFill>
                  <a:srgbClr val="000000"/>
                </a:solidFill>
              </a:rPr>
              <a:t/>
            </a:r>
            <a:br>
              <a:rPr lang="it-IT" sz="1100" dirty="0">
                <a:solidFill>
                  <a:srgbClr val="000000"/>
                </a:solidFill>
              </a:rPr>
            </a:br>
            <a:r>
              <a:rPr lang="it-IT" sz="1100" dirty="0">
                <a:solidFill>
                  <a:srgbClr val="000000"/>
                </a:solidFill>
              </a:rPr>
              <a:t>Valutazione operatività del CT</a:t>
            </a:r>
          </a:p>
        </p:txBody>
      </p:sp>
      <p:sp>
        <p:nvSpPr>
          <p:cNvPr id="2" name="Rettangolo 1"/>
          <p:cNvSpPr/>
          <p:nvPr/>
        </p:nvSpPr>
        <p:spPr>
          <a:xfrm>
            <a:off x="2376578" y="2225981"/>
            <a:ext cx="4572000" cy="2780454"/>
          </a:xfrm>
          <a:prstGeom prst="rect">
            <a:avLst/>
          </a:prstGeom>
        </p:spPr>
        <p:txBody>
          <a:bodyPr lIns="71323" tIns="35662" rIns="71323" bIns="35662">
            <a:spAutoFit/>
          </a:bodyPr>
          <a:lstStyle/>
          <a:p>
            <a:pPr lvl="1" algn="just" defTabSz="356616" hangingPunct="0"/>
            <a:r>
              <a:rPr lang="it-IT" sz="1600" b="1" dirty="0"/>
              <a:t>Come si calcola</a:t>
            </a:r>
          </a:p>
          <a:p>
            <a:pPr marL="579501" lvl="1" indent="-222885" defTabSz="356616" hangingPunct="0">
              <a:buFont typeface="Arial" panose="020B0604020202020204" pitchFamily="34" charset="0"/>
              <a:buChar char="•"/>
            </a:pPr>
            <a:r>
              <a:rPr lang="it-IT" sz="1600" b="1" dirty="0"/>
              <a:t>Metodologia probabilistica </a:t>
            </a:r>
            <a:r>
              <a:rPr lang="it-IT" sz="1600" dirty="0"/>
              <a:t>basata su studi di letteratura robusti e validati </a:t>
            </a:r>
          </a:p>
          <a:p>
            <a:pPr marL="579501" lvl="1" indent="-222885" algn="just" defTabSz="356616" hangingPunct="0">
              <a:buFont typeface="Arial" panose="020B0604020202020204" pitchFamily="34" charset="0"/>
              <a:buChar char="•"/>
            </a:pPr>
            <a:r>
              <a:rPr lang="it-IT" sz="1600" b="1" dirty="0"/>
              <a:t>Software</a:t>
            </a:r>
            <a:r>
              <a:rPr lang="it-IT" sz="1600" dirty="0"/>
              <a:t> appositamente realizzato</a:t>
            </a:r>
          </a:p>
          <a:p>
            <a:pPr lvl="1" algn="just" defTabSz="356616" hangingPunct="0"/>
            <a:endParaRPr lang="it-IT" sz="1600" b="1" dirty="0"/>
          </a:p>
          <a:p>
            <a:pPr lvl="1" algn="just" defTabSz="356616" hangingPunct="0"/>
            <a:r>
              <a:rPr lang="it-IT" sz="1600" b="1" dirty="0"/>
              <a:t>Quali sono i risultati</a:t>
            </a:r>
          </a:p>
          <a:p>
            <a:pPr marL="579501" lvl="1" indent="-222885" algn="just" defTabSz="356616" hangingPunct="0">
              <a:buFont typeface="Arial" panose="020B0604020202020204" pitchFamily="34" charset="0"/>
              <a:buChar char="•"/>
            </a:pPr>
            <a:r>
              <a:rPr lang="it-IT" sz="1600" dirty="0"/>
              <a:t>Un </a:t>
            </a:r>
            <a:r>
              <a:rPr lang="it-IT" sz="1600" b="1" dirty="0"/>
              <a:t>Indice di operatività </a:t>
            </a:r>
            <a:r>
              <a:rPr lang="it-IT" sz="1600" dirty="0"/>
              <a:t>per ciascun Contesto Territoriale</a:t>
            </a:r>
          </a:p>
          <a:p>
            <a:pPr marL="579501" lvl="1" indent="-222885" defTabSz="356616" hangingPunct="0">
              <a:buFont typeface="Arial" panose="020B0604020202020204" pitchFamily="34" charset="0"/>
              <a:buChar char="•"/>
            </a:pPr>
            <a:r>
              <a:rPr lang="it-IT" sz="1600" dirty="0"/>
              <a:t>Valutazione</a:t>
            </a:r>
            <a:r>
              <a:rPr lang="it-IT" sz="1600" b="1" dirty="0"/>
              <a:t> </a:t>
            </a:r>
            <a:r>
              <a:rPr lang="it-IT" sz="1600" dirty="0"/>
              <a:t>dell’</a:t>
            </a:r>
            <a:r>
              <a:rPr lang="it-IT" sz="1600" b="1" dirty="0"/>
              <a:t>incidenza di ogni singola componente</a:t>
            </a:r>
            <a:r>
              <a:rPr lang="it-IT" sz="1600" dirty="0"/>
              <a:t> strutturale sull’operatività del sistema </a:t>
            </a:r>
          </a:p>
        </p:txBody>
      </p:sp>
    </p:spTree>
    <p:extLst>
      <p:ext uri="{BB962C8B-B14F-4D97-AF65-F5344CB8AC3E}">
        <p14:creationId xmlns:p14="http://schemas.microsoft.com/office/powerpoint/2010/main" val="230541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4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itle 1">
            <a:extLst>
              <a:ext uri="{FF2B5EF4-FFF2-40B4-BE49-F238E27FC236}">
                <a16:creationId xmlns:a16="http://schemas.microsoft.com/office/drawing/2014/main" id="{218D6A14-A0FF-3349-8A8D-CFEBCC911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091" y="145108"/>
            <a:ext cx="6821924" cy="1104636"/>
          </a:xfrm>
        </p:spPr>
        <p:txBody>
          <a:bodyPr>
            <a:noAutofit/>
          </a:bodyPr>
          <a:lstStyle/>
          <a:p>
            <a:r>
              <a:rPr lang="it-IT" dirty="0"/>
              <a:t>Il percorso</a:t>
            </a:r>
          </a:p>
        </p:txBody>
      </p:sp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152188"/>
              </p:ext>
            </p:extLst>
          </p:nvPr>
        </p:nvGraphicFramePr>
        <p:xfrm>
          <a:off x="1270221" y="922693"/>
          <a:ext cx="5355595" cy="922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1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11150"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1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2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3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4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5</a:t>
                      </a:r>
                    </a:p>
                  </a:txBody>
                  <a:tcPr marL="68580" marR="68580" marT="28575" marB="2857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05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it-IT" sz="120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Individuazione Contesti Territoriali (CT)</a:t>
                      </a:r>
                    </a:p>
                  </a:txBody>
                  <a:tcPr marL="68580" marR="68580" marT="28575" marB="2857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</a:rPr>
                        <a:t>Analisi Rischio / Pericolosità</a:t>
                      </a:r>
                      <a:endParaRPr lang="it-IT"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28575" marB="28575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Recepimento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Piani</a:t>
                      </a:r>
                    </a:p>
                  </a:txBody>
                  <a:tcPr marL="68580" marR="68580" marT="28575" marB="28575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Valutazione operatività</a:t>
                      </a:r>
                    </a:p>
                  </a:txBody>
                  <a:tcPr marL="68580" marR="68580" marT="28575" marB="28575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Programmazione Interventi</a:t>
                      </a:r>
                    </a:p>
                  </a:txBody>
                  <a:tcPr marL="68580" marR="68580" marT="28575" marB="28575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Rettangolo 3"/>
          <p:cNvSpPr/>
          <p:nvPr/>
        </p:nvSpPr>
        <p:spPr>
          <a:xfrm>
            <a:off x="4473189" y="922693"/>
            <a:ext cx="1099054" cy="89604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8" name="Segnaposto contenuto 3"/>
          <p:cNvSpPr>
            <a:spLocks noGrp="1"/>
          </p:cNvSpPr>
          <p:nvPr>
            <p:ph sz="half" idx="1"/>
          </p:nvPr>
        </p:nvSpPr>
        <p:spPr>
          <a:xfrm>
            <a:off x="1322296" y="2225832"/>
            <a:ext cx="918102" cy="960107"/>
          </a:xfrm>
          <a:solidFill>
            <a:srgbClr val="00B05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0" indent="0" algn="ctr" defTabSz="356616" hangingPunct="0">
              <a:spcBef>
                <a:spcPts val="0"/>
              </a:spcBef>
              <a:buNone/>
            </a:pPr>
            <a:r>
              <a:rPr lang="it-IT" sz="1100" b="1" dirty="0">
                <a:solidFill>
                  <a:srgbClr val="000000"/>
                </a:solidFill>
              </a:rPr>
              <a:t>IOCT</a:t>
            </a:r>
            <a:r>
              <a:rPr lang="it-IT" sz="1100" dirty="0">
                <a:solidFill>
                  <a:srgbClr val="000000"/>
                </a:solidFill>
              </a:rPr>
              <a:t/>
            </a:r>
            <a:br>
              <a:rPr lang="it-IT" sz="1100" dirty="0">
                <a:solidFill>
                  <a:srgbClr val="000000"/>
                </a:solidFill>
              </a:rPr>
            </a:br>
            <a:r>
              <a:rPr lang="it-IT" sz="1100" dirty="0">
                <a:solidFill>
                  <a:srgbClr val="000000"/>
                </a:solidFill>
              </a:rPr>
              <a:t>Valutazione operatività del CT</a:t>
            </a:r>
          </a:p>
        </p:txBody>
      </p:sp>
      <p:sp>
        <p:nvSpPr>
          <p:cNvPr id="11" name="Segnaposto contenuto 2"/>
          <p:cNvSpPr txBox="1">
            <a:spLocks/>
          </p:cNvSpPr>
          <p:nvPr/>
        </p:nvSpPr>
        <p:spPr>
          <a:xfrm>
            <a:off x="2432649" y="2214114"/>
            <a:ext cx="4236711" cy="2780454"/>
          </a:xfrm>
          <a:prstGeom prst="rect">
            <a:avLst/>
          </a:prstGeom>
        </p:spPr>
        <p:txBody>
          <a:bodyPr lIns="71323" tIns="35662" rIns="71323" bIns="35662">
            <a:spAutoFit/>
          </a:bodyPr>
          <a:lstStyle>
            <a:defPPr>
              <a:defRPr lang="it-IT"/>
            </a:defPPr>
            <a:lvl2pPr lvl="1" algn="just" defTabSz="457200" hangingPunct="0">
              <a:defRPr b="1"/>
            </a:lvl2pPr>
          </a:lstStyle>
          <a:p>
            <a:pPr lvl="1"/>
            <a:r>
              <a:rPr lang="it-IT" sz="1600" dirty="0"/>
              <a:t>A cosa serve</a:t>
            </a:r>
          </a:p>
          <a:p>
            <a:pPr marL="936117" lvl="2" indent="-222885">
              <a:buFont typeface="Arial" panose="020B0604020202020204" pitchFamily="34" charset="0"/>
              <a:buChar char="•"/>
            </a:pPr>
            <a:r>
              <a:rPr lang="it-IT" sz="1600" dirty="0"/>
              <a:t>Individuazione delle </a:t>
            </a:r>
            <a:r>
              <a:rPr lang="it-IT" sz="1600" b="1" dirty="0"/>
              <a:t>priorità di intervento</a:t>
            </a:r>
          </a:p>
          <a:p>
            <a:pPr marL="936117" lvl="2" indent="-222885">
              <a:buFont typeface="Arial" panose="020B0604020202020204" pitchFamily="34" charset="0"/>
              <a:buChar char="•"/>
            </a:pPr>
            <a:r>
              <a:rPr lang="it-IT" sz="1600" dirty="0"/>
              <a:t>Supporto alla </a:t>
            </a:r>
            <a:r>
              <a:rPr lang="it-IT" sz="1600" b="1" dirty="0"/>
              <a:t>programmazione</a:t>
            </a:r>
            <a:r>
              <a:rPr lang="it-IT" sz="1600" dirty="0"/>
              <a:t> degli interventi in funzione di obiettivi prefissati</a:t>
            </a:r>
          </a:p>
          <a:p>
            <a:pPr marL="936117" lvl="2" indent="-222885">
              <a:buFont typeface="Arial" panose="020B0604020202020204" pitchFamily="34" charset="0"/>
              <a:buChar char="•"/>
            </a:pPr>
            <a:r>
              <a:rPr lang="it-IT" sz="1600" b="1" dirty="0"/>
              <a:t>Valutazione</a:t>
            </a:r>
            <a:r>
              <a:rPr lang="it-IT" sz="1600" dirty="0"/>
              <a:t> dei benefici di interventi esterni (</a:t>
            </a:r>
            <a:r>
              <a:rPr lang="it-IT" sz="1600" dirty="0" err="1"/>
              <a:t>Rendis</a:t>
            </a:r>
            <a:r>
              <a:rPr lang="it-IT" sz="1600" dirty="0"/>
              <a:t>, </a:t>
            </a:r>
            <a:r>
              <a:rPr lang="it-IT" sz="1600" dirty="0" err="1"/>
              <a:t>Sismabonus</a:t>
            </a:r>
            <a:r>
              <a:rPr lang="it-IT" sz="1600" dirty="0"/>
              <a:t>, art. 11, POR,…)</a:t>
            </a:r>
          </a:p>
          <a:p>
            <a:pPr marL="936117" lvl="2" indent="-222885">
              <a:buFont typeface="Arial" panose="020B0604020202020204" pitchFamily="34" charset="0"/>
              <a:buChar char="•"/>
            </a:pPr>
            <a:r>
              <a:rPr lang="it-IT" sz="1600" dirty="0"/>
              <a:t>Misurazione di </a:t>
            </a:r>
            <a:r>
              <a:rPr lang="it-IT" sz="1600" b="1" i="1" dirty="0"/>
              <a:t>performance </a:t>
            </a:r>
          </a:p>
          <a:p>
            <a:pPr lvl="2"/>
            <a:endParaRPr lang="it-IT" sz="1600" dirty="0"/>
          </a:p>
        </p:txBody>
      </p:sp>
      <p:sp>
        <p:nvSpPr>
          <p:cNvPr id="12" name="Rectangle 45">
            <a:extLst>
              <a:ext uri="{FF2B5EF4-FFF2-40B4-BE49-F238E27FC236}">
                <a16:creationId xmlns:a16="http://schemas.microsoft.com/office/drawing/2014/main" id="{68185632-55C7-4D73-A728-5C0197514CD4}"/>
              </a:ext>
            </a:extLst>
          </p:cNvPr>
          <p:cNvSpPr/>
          <p:nvPr/>
        </p:nvSpPr>
        <p:spPr>
          <a:xfrm>
            <a:off x="6709192" y="2214113"/>
            <a:ext cx="2264435" cy="1549348"/>
          </a:xfrm>
          <a:prstGeom prst="rect">
            <a:avLst/>
          </a:prstGeom>
        </p:spPr>
        <p:txBody>
          <a:bodyPr wrap="square" lIns="71323" tIns="35662" rIns="71323" bIns="35662">
            <a:spAutoFit/>
          </a:bodyPr>
          <a:lstStyle/>
          <a:p>
            <a:pPr marL="222885" indent="-222885">
              <a:buClr>
                <a:srgbClr val="1DA1A4"/>
              </a:buClr>
              <a:buFont typeface="Wingdings" panose="05000000000000000000" pitchFamily="2" charset="2"/>
              <a:buChar char="v"/>
            </a:pPr>
            <a:r>
              <a:rPr lang="it-IT" sz="1600" dirty="0">
                <a:solidFill>
                  <a:prstClr val="white">
                    <a:lumMod val="50000"/>
                  </a:prstClr>
                </a:solidFill>
                <a:latin typeface="Calibri"/>
              </a:rPr>
              <a:t>Sperimentazione su 2 CT per Regione</a:t>
            </a:r>
          </a:p>
          <a:p>
            <a:pPr marL="222885" indent="-222885">
              <a:buClr>
                <a:srgbClr val="1DA1A4"/>
              </a:buClr>
              <a:buFont typeface="Wingdings" panose="05000000000000000000" pitchFamily="2" charset="2"/>
              <a:buChar char="v"/>
            </a:pPr>
            <a:endParaRPr lang="it-IT" sz="1600" dirty="0">
              <a:solidFill>
                <a:prstClr val="white">
                  <a:lumMod val="50000"/>
                </a:prstClr>
              </a:solidFill>
              <a:latin typeface="Calibri"/>
            </a:endParaRPr>
          </a:p>
          <a:p>
            <a:pPr marL="222885" indent="-222885">
              <a:buClr>
                <a:srgbClr val="1DA1A4"/>
              </a:buClr>
              <a:buFont typeface="Wingdings" panose="05000000000000000000" pitchFamily="2" charset="2"/>
              <a:buChar char="v"/>
            </a:pPr>
            <a:r>
              <a:rPr lang="it-IT" sz="1600" dirty="0">
                <a:solidFill>
                  <a:prstClr val="white">
                    <a:lumMod val="50000"/>
                  </a:prstClr>
                </a:solidFill>
                <a:latin typeface="Calibri"/>
              </a:rPr>
              <a:t>Sperimentazione in Toscana e Liguria</a:t>
            </a:r>
          </a:p>
          <a:p>
            <a:pPr>
              <a:buClr>
                <a:srgbClr val="1DA1A4"/>
              </a:buClr>
            </a:pPr>
            <a:endParaRPr lang="it-IT" sz="1600" dirty="0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9331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17035" t="1258" r="24350" b="644"/>
          <a:stretch/>
        </p:blipFill>
        <p:spPr>
          <a:xfrm>
            <a:off x="5195304" y="2320494"/>
            <a:ext cx="3913200" cy="2973551"/>
          </a:xfrm>
          <a:prstGeom prst="rect">
            <a:avLst/>
          </a:prstGeom>
        </p:spPr>
      </p:pic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9" name="Diapositiva think-cell" r:id="rId5" imgW="216" imgH="216" progId="TCLayout.ActiveDocument.1">
                  <p:embed/>
                </p:oleObj>
              </mc:Choice>
              <mc:Fallback>
                <p:oleObj name="Diapositiva think-cell" r:id="rId5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itle 1">
            <a:extLst>
              <a:ext uri="{FF2B5EF4-FFF2-40B4-BE49-F238E27FC236}">
                <a16:creationId xmlns:a16="http://schemas.microsoft.com/office/drawing/2014/main" id="{218D6A14-A0FF-3349-8A8D-CFEBCC911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091" y="145108"/>
            <a:ext cx="6821924" cy="1104636"/>
          </a:xfrm>
        </p:spPr>
        <p:txBody>
          <a:bodyPr>
            <a:noAutofit/>
          </a:bodyPr>
          <a:lstStyle/>
          <a:p>
            <a:r>
              <a:rPr lang="it-IT" dirty="0"/>
              <a:t>Il percorso</a:t>
            </a:r>
          </a:p>
        </p:txBody>
      </p:sp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478019"/>
              </p:ext>
            </p:extLst>
          </p:nvPr>
        </p:nvGraphicFramePr>
        <p:xfrm>
          <a:off x="1270221" y="922693"/>
          <a:ext cx="5355595" cy="926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1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11150"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1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2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3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4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5</a:t>
                      </a:r>
                    </a:p>
                  </a:txBody>
                  <a:tcPr marL="68580" marR="68580" marT="28575" marB="2857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046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it-IT" sz="120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Individuazione Contesti Territoriali (CT)</a:t>
                      </a:r>
                    </a:p>
                  </a:txBody>
                  <a:tcPr marL="68580" marR="68580" marT="28575" marB="2857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</a:rPr>
                        <a:t>Analisi Rischio / Pericolosità</a:t>
                      </a:r>
                      <a:endParaRPr lang="it-IT"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28575" marB="28575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Recepimento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Piani</a:t>
                      </a:r>
                    </a:p>
                  </a:txBody>
                  <a:tcPr marL="68580" marR="68580" marT="28575" marB="28575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Valutazione operatività</a:t>
                      </a:r>
                    </a:p>
                  </a:txBody>
                  <a:tcPr marL="68580" marR="68580" marT="28575" marB="28575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Programmazione Interventi</a:t>
                      </a:r>
                    </a:p>
                  </a:txBody>
                  <a:tcPr marL="68580" marR="68580" marT="28575" marB="28575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Rettangolo 3"/>
          <p:cNvSpPr/>
          <p:nvPr/>
        </p:nvSpPr>
        <p:spPr>
          <a:xfrm>
            <a:off x="4473189" y="922693"/>
            <a:ext cx="1099054" cy="89604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8" name="Segnaposto contenuto 3"/>
          <p:cNvSpPr>
            <a:spLocks noGrp="1" noChangeAspect="1"/>
          </p:cNvSpPr>
          <p:nvPr>
            <p:ph sz="half" idx="1"/>
          </p:nvPr>
        </p:nvSpPr>
        <p:spPr>
          <a:xfrm>
            <a:off x="3409200" y="1921396"/>
            <a:ext cx="1040674" cy="1088287"/>
          </a:xfrm>
          <a:solidFill>
            <a:srgbClr val="00B05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0" indent="0" algn="ctr" defTabSz="356616" hangingPunct="0">
              <a:spcBef>
                <a:spcPts val="0"/>
              </a:spcBef>
              <a:buNone/>
            </a:pPr>
            <a:r>
              <a:rPr lang="it-IT" sz="1100" b="1" dirty="0">
                <a:solidFill>
                  <a:srgbClr val="000000"/>
                </a:solidFill>
              </a:rPr>
              <a:t>IOCT</a:t>
            </a:r>
            <a:r>
              <a:rPr lang="it-IT" sz="1100" dirty="0">
                <a:solidFill>
                  <a:srgbClr val="000000"/>
                </a:solidFill>
              </a:rPr>
              <a:t/>
            </a:r>
            <a:br>
              <a:rPr lang="it-IT" sz="1100" dirty="0">
                <a:solidFill>
                  <a:srgbClr val="000000"/>
                </a:solidFill>
              </a:rPr>
            </a:br>
            <a:r>
              <a:rPr lang="it-IT" sz="1100" dirty="0">
                <a:solidFill>
                  <a:srgbClr val="000000"/>
                </a:solidFill>
              </a:rPr>
              <a:t>Valutazione operatività del CT</a:t>
            </a:r>
          </a:p>
        </p:txBody>
      </p:sp>
      <p:grpSp>
        <p:nvGrpSpPr>
          <p:cNvPr id="14" name="Gruppo 13"/>
          <p:cNvGrpSpPr>
            <a:grpSpLocks noChangeAspect="1"/>
          </p:cNvGrpSpPr>
          <p:nvPr/>
        </p:nvGrpSpPr>
        <p:grpSpPr>
          <a:xfrm>
            <a:off x="2987824" y="3145532"/>
            <a:ext cx="1890686" cy="2264939"/>
            <a:chOff x="800452" y="1528218"/>
            <a:chExt cx="3588922" cy="3869405"/>
          </a:xfrm>
        </p:grpSpPr>
        <p:sp>
          <p:nvSpPr>
            <p:cNvPr id="15" name="Figura a mano libera 14"/>
            <p:cNvSpPr/>
            <p:nvPr/>
          </p:nvSpPr>
          <p:spPr>
            <a:xfrm>
              <a:off x="800452" y="1528218"/>
              <a:ext cx="3588922" cy="3540932"/>
            </a:xfrm>
            <a:custGeom>
              <a:avLst/>
              <a:gdLst>
                <a:gd name="connsiteX0" fmla="*/ 744263 w 3588922"/>
                <a:gd name="connsiteY0" fmla="*/ 25374 h 3540932"/>
                <a:gd name="connsiteX1" fmla="*/ 25171 w 3588922"/>
                <a:gd name="connsiteY1" fmla="*/ 1410291 h 3540932"/>
                <a:gd name="connsiteX2" fmla="*/ 1720806 w 3588922"/>
                <a:gd name="connsiteY2" fmla="*/ 3540932 h 3540932"/>
                <a:gd name="connsiteX3" fmla="*/ 3567362 w 3588922"/>
                <a:gd name="connsiteY3" fmla="*/ 1419168 h 3540932"/>
                <a:gd name="connsiteX4" fmla="*/ 2750616 w 3588922"/>
                <a:gd name="connsiteY4" fmla="*/ 779976 h 3540932"/>
                <a:gd name="connsiteX5" fmla="*/ 3079090 w 3588922"/>
                <a:gd name="connsiteY5" fmla="*/ 185172 h 3540932"/>
                <a:gd name="connsiteX6" fmla="*/ 2111424 w 3588922"/>
                <a:gd name="connsiteY6" fmla="*/ 25374 h 3540932"/>
                <a:gd name="connsiteX7" fmla="*/ 1285800 w 3588922"/>
                <a:gd name="connsiteY7" fmla="*/ 646811 h 3540932"/>
                <a:gd name="connsiteX8" fmla="*/ 744263 w 3588922"/>
                <a:gd name="connsiteY8" fmla="*/ 25374 h 3540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88922" h="3540932">
                  <a:moveTo>
                    <a:pt x="744263" y="25374"/>
                  </a:moveTo>
                  <a:cubicBezTo>
                    <a:pt x="534158" y="152621"/>
                    <a:pt x="-137586" y="824365"/>
                    <a:pt x="25171" y="1410291"/>
                  </a:cubicBezTo>
                  <a:cubicBezTo>
                    <a:pt x="187928" y="1996217"/>
                    <a:pt x="1130441" y="3539453"/>
                    <a:pt x="1720806" y="3540932"/>
                  </a:cubicBezTo>
                  <a:cubicBezTo>
                    <a:pt x="2311171" y="3542411"/>
                    <a:pt x="3395727" y="1879327"/>
                    <a:pt x="3567362" y="1419168"/>
                  </a:cubicBezTo>
                  <a:cubicBezTo>
                    <a:pt x="3738997" y="959009"/>
                    <a:pt x="2831995" y="985642"/>
                    <a:pt x="2750616" y="779976"/>
                  </a:cubicBezTo>
                  <a:cubicBezTo>
                    <a:pt x="2669237" y="574310"/>
                    <a:pt x="3185622" y="310939"/>
                    <a:pt x="3079090" y="185172"/>
                  </a:cubicBezTo>
                  <a:cubicBezTo>
                    <a:pt x="2972558" y="59405"/>
                    <a:pt x="2410306" y="-51566"/>
                    <a:pt x="2111424" y="25374"/>
                  </a:cubicBezTo>
                  <a:cubicBezTo>
                    <a:pt x="1812542" y="102314"/>
                    <a:pt x="1513660" y="645331"/>
                    <a:pt x="1285800" y="646811"/>
                  </a:cubicBezTo>
                  <a:cubicBezTo>
                    <a:pt x="1057940" y="648291"/>
                    <a:pt x="954368" y="-101873"/>
                    <a:pt x="744263" y="25374"/>
                  </a:cubicBezTo>
                  <a:close/>
                </a:path>
              </a:pathLst>
            </a:cu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6" name="Figura a mano libera 15"/>
            <p:cNvSpPr/>
            <p:nvPr/>
          </p:nvSpPr>
          <p:spPr>
            <a:xfrm>
              <a:off x="994299" y="3013599"/>
              <a:ext cx="2556769" cy="1236144"/>
            </a:xfrm>
            <a:custGeom>
              <a:avLst/>
              <a:gdLst>
                <a:gd name="connsiteX0" fmla="*/ 0 w 2556769"/>
                <a:gd name="connsiteY0" fmla="*/ 359916 h 1236144"/>
                <a:gd name="connsiteX1" fmla="*/ 914400 w 2556769"/>
                <a:gd name="connsiteY1" fmla="*/ 40319 h 1236144"/>
                <a:gd name="connsiteX2" fmla="*/ 1322773 w 2556769"/>
                <a:gd name="connsiteY2" fmla="*/ 1167784 h 1236144"/>
                <a:gd name="connsiteX3" fmla="*/ 2281561 w 2556769"/>
                <a:gd name="connsiteY3" fmla="*/ 1123395 h 1236144"/>
                <a:gd name="connsiteX4" fmla="*/ 2556769 w 2556769"/>
                <a:gd name="connsiteY4" fmla="*/ 1229927 h 1236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769" h="1236144">
                  <a:moveTo>
                    <a:pt x="0" y="359916"/>
                  </a:moveTo>
                  <a:cubicBezTo>
                    <a:pt x="346969" y="132795"/>
                    <a:pt x="693938" y="-94326"/>
                    <a:pt x="914400" y="40319"/>
                  </a:cubicBezTo>
                  <a:cubicBezTo>
                    <a:pt x="1134862" y="174964"/>
                    <a:pt x="1094913" y="987271"/>
                    <a:pt x="1322773" y="1167784"/>
                  </a:cubicBezTo>
                  <a:cubicBezTo>
                    <a:pt x="1550633" y="1348297"/>
                    <a:pt x="2075895" y="1113038"/>
                    <a:pt x="2281561" y="1123395"/>
                  </a:cubicBezTo>
                  <a:cubicBezTo>
                    <a:pt x="2487227" y="1133752"/>
                    <a:pt x="2521998" y="1181839"/>
                    <a:pt x="2556769" y="1229927"/>
                  </a:cubicBezTo>
                </a:path>
              </a:pathLst>
            </a:custGeom>
            <a:noFill/>
            <a:ln w="1270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" name="Figura a mano libera 16"/>
            <p:cNvSpPr/>
            <p:nvPr/>
          </p:nvSpPr>
          <p:spPr>
            <a:xfrm>
              <a:off x="2689934" y="2317072"/>
              <a:ext cx="843379" cy="1926454"/>
            </a:xfrm>
            <a:custGeom>
              <a:avLst/>
              <a:gdLst>
                <a:gd name="connsiteX0" fmla="*/ 843379 w 843379"/>
                <a:gd name="connsiteY0" fmla="*/ 0 h 1926454"/>
                <a:gd name="connsiteX1" fmla="*/ 257452 w 843379"/>
                <a:gd name="connsiteY1" fmla="*/ 683580 h 1926454"/>
                <a:gd name="connsiteX2" fmla="*/ 168676 w 843379"/>
                <a:gd name="connsiteY2" fmla="*/ 1393794 h 1926454"/>
                <a:gd name="connsiteX3" fmla="*/ 0 w 843379"/>
                <a:gd name="connsiteY3" fmla="*/ 1926454 h 1926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3379" h="1926454">
                  <a:moveTo>
                    <a:pt x="843379" y="0"/>
                  </a:moveTo>
                  <a:cubicBezTo>
                    <a:pt x="606640" y="225640"/>
                    <a:pt x="369902" y="451281"/>
                    <a:pt x="257452" y="683580"/>
                  </a:cubicBezTo>
                  <a:cubicBezTo>
                    <a:pt x="145002" y="915879"/>
                    <a:pt x="211585" y="1186648"/>
                    <a:pt x="168676" y="1393794"/>
                  </a:cubicBezTo>
                  <a:cubicBezTo>
                    <a:pt x="125767" y="1600940"/>
                    <a:pt x="62883" y="1763697"/>
                    <a:pt x="0" y="1926454"/>
                  </a:cubicBezTo>
                </a:path>
              </a:pathLst>
            </a:custGeom>
            <a:noFill/>
            <a:ln w="1270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" name="Figura a mano libera 17"/>
            <p:cNvSpPr/>
            <p:nvPr/>
          </p:nvSpPr>
          <p:spPr>
            <a:xfrm>
              <a:off x="3332529" y="2849383"/>
              <a:ext cx="618385" cy="763832"/>
            </a:xfrm>
            <a:custGeom>
              <a:avLst/>
              <a:gdLst>
                <a:gd name="connsiteX0" fmla="*/ 431603 w 618385"/>
                <a:gd name="connsiteY0" fmla="*/ 349 h 763832"/>
                <a:gd name="connsiteX1" fmla="*/ 120885 w 618385"/>
                <a:gd name="connsiteY1" fmla="*/ 186780 h 763832"/>
                <a:gd name="connsiteX2" fmla="*/ 14353 w 618385"/>
                <a:gd name="connsiteY2" fmla="*/ 737196 h 763832"/>
                <a:gd name="connsiteX3" fmla="*/ 413848 w 618385"/>
                <a:gd name="connsiteY3" fmla="*/ 630664 h 763832"/>
                <a:gd name="connsiteX4" fmla="*/ 618034 w 618385"/>
                <a:gd name="connsiteY4" fmla="*/ 222291 h 763832"/>
                <a:gd name="connsiteX5" fmla="*/ 431603 w 618385"/>
                <a:gd name="connsiteY5" fmla="*/ 349 h 763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385" h="763832">
                  <a:moveTo>
                    <a:pt x="431603" y="349"/>
                  </a:moveTo>
                  <a:cubicBezTo>
                    <a:pt x="348745" y="-5569"/>
                    <a:pt x="190427" y="63972"/>
                    <a:pt x="120885" y="186780"/>
                  </a:cubicBezTo>
                  <a:cubicBezTo>
                    <a:pt x="51343" y="309588"/>
                    <a:pt x="-34474" y="663215"/>
                    <a:pt x="14353" y="737196"/>
                  </a:cubicBezTo>
                  <a:cubicBezTo>
                    <a:pt x="63180" y="811177"/>
                    <a:pt x="313235" y="716481"/>
                    <a:pt x="413848" y="630664"/>
                  </a:cubicBezTo>
                  <a:cubicBezTo>
                    <a:pt x="514461" y="544847"/>
                    <a:pt x="610636" y="325864"/>
                    <a:pt x="618034" y="222291"/>
                  </a:cubicBezTo>
                  <a:cubicBezTo>
                    <a:pt x="625432" y="118718"/>
                    <a:pt x="514461" y="6267"/>
                    <a:pt x="431603" y="34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9" name="Figura a mano libera 18"/>
            <p:cNvSpPr/>
            <p:nvPr/>
          </p:nvSpPr>
          <p:spPr>
            <a:xfrm rot="16200000">
              <a:off x="1993042" y="2163227"/>
              <a:ext cx="483663" cy="720080"/>
            </a:xfrm>
            <a:custGeom>
              <a:avLst/>
              <a:gdLst>
                <a:gd name="connsiteX0" fmla="*/ 431603 w 618385"/>
                <a:gd name="connsiteY0" fmla="*/ 349 h 763832"/>
                <a:gd name="connsiteX1" fmla="*/ 120885 w 618385"/>
                <a:gd name="connsiteY1" fmla="*/ 186780 h 763832"/>
                <a:gd name="connsiteX2" fmla="*/ 14353 w 618385"/>
                <a:gd name="connsiteY2" fmla="*/ 737196 h 763832"/>
                <a:gd name="connsiteX3" fmla="*/ 413848 w 618385"/>
                <a:gd name="connsiteY3" fmla="*/ 630664 h 763832"/>
                <a:gd name="connsiteX4" fmla="*/ 618034 w 618385"/>
                <a:gd name="connsiteY4" fmla="*/ 222291 h 763832"/>
                <a:gd name="connsiteX5" fmla="*/ 431603 w 618385"/>
                <a:gd name="connsiteY5" fmla="*/ 349 h 763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385" h="763832">
                  <a:moveTo>
                    <a:pt x="431603" y="349"/>
                  </a:moveTo>
                  <a:cubicBezTo>
                    <a:pt x="348745" y="-5569"/>
                    <a:pt x="190427" y="63972"/>
                    <a:pt x="120885" y="186780"/>
                  </a:cubicBezTo>
                  <a:cubicBezTo>
                    <a:pt x="51343" y="309588"/>
                    <a:pt x="-34474" y="663215"/>
                    <a:pt x="14353" y="737196"/>
                  </a:cubicBezTo>
                  <a:cubicBezTo>
                    <a:pt x="63180" y="811177"/>
                    <a:pt x="313235" y="716481"/>
                    <a:pt x="413848" y="630664"/>
                  </a:cubicBezTo>
                  <a:cubicBezTo>
                    <a:pt x="514461" y="544847"/>
                    <a:pt x="610636" y="325864"/>
                    <a:pt x="618034" y="222291"/>
                  </a:cubicBezTo>
                  <a:cubicBezTo>
                    <a:pt x="625432" y="118718"/>
                    <a:pt x="514461" y="6267"/>
                    <a:pt x="431603" y="34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" name="Figura a mano libera 19"/>
            <p:cNvSpPr/>
            <p:nvPr/>
          </p:nvSpPr>
          <p:spPr>
            <a:xfrm rot="16200000">
              <a:off x="1257585" y="3219588"/>
              <a:ext cx="843703" cy="695590"/>
            </a:xfrm>
            <a:custGeom>
              <a:avLst/>
              <a:gdLst>
                <a:gd name="connsiteX0" fmla="*/ 431603 w 618385"/>
                <a:gd name="connsiteY0" fmla="*/ 349 h 763832"/>
                <a:gd name="connsiteX1" fmla="*/ 120885 w 618385"/>
                <a:gd name="connsiteY1" fmla="*/ 186780 h 763832"/>
                <a:gd name="connsiteX2" fmla="*/ 14353 w 618385"/>
                <a:gd name="connsiteY2" fmla="*/ 737196 h 763832"/>
                <a:gd name="connsiteX3" fmla="*/ 413848 w 618385"/>
                <a:gd name="connsiteY3" fmla="*/ 630664 h 763832"/>
                <a:gd name="connsiteX4" fmla="*/ 618034 w 618385"/>
                <a:gd name="connsiteY4" fmla="*/ 222291 h 763832"/>
                <a:gd name="connsiteX5" fmla="*/ 431603 w 618385"/>
                <a:gd name="connsiteY5" fmla="*/ 349 h 763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385" h="763832">
                  <a:moveTo>
                    <a:pt x="431603" y="349"/>
                  </a:moveTo>
                  <a:cubicBezTo>
                    <a:pt x="348745" y="-5569"/>
                    <a:pt x="190427" y="63972"/>
                    <a:pt x="120885" y="186780"/>
                  </a:cubicBezTo>
                  <a:cubicBezTo>
                    <a:pt x="51343" y="309588"/>
                    <a:pt x="-34474" y="663215"/>
                    <a:pt x="14353" y="737196"/>
                  </a:cubicBezTo>
                  <a:cubicBezTo>
                    <a:pt x="63180" y="811177"/>
                    <a:pt x="313235" y="716481"/>
                    <a:pt x="413848" y="630664"/>
                  </a:cubicBezTo>
                  <a:cubicBezTo>
                    <a:pt x="514461" y="544847"/>
                    <a:pt x="610636" y="325864"/>
                    <a:pt x="618034" y="222291"/>
                  </a:cubicBezTo>
                  <a:cubicBezTo>
                    <a:pt x="625432" y="118718"/>
                    <a:pt x="514461" y="6267"/>
                    <a:pt x="431603" y="34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2" name="Figura a mano libera 21"/>
            <p:cNvSpPr/>
            <p:nvPr/>
          </p:nvSpPr>
          <p:spPr>
            <a:xfrm>
              <a:off x="1606093" y="2189369"/>
              <a:ext cx="2114056" cy="2500189"/>
            </a:xfrm>
            <a:custGeom>
              <a:avLst/>
              <a:gdLst>
                <a:gd name="connsiteX0" fmla="*/ 765 w 2114056"/>
                <a:gd name="connsiteY0" fmla="*/ 1272922 h 2500189"/>
                <a:gd name="connsiteX1" fmla="*/ 471282 w 2114056"/>
                <a:gd name="connsiteY1" fmla="*/ 251990 h 2500189"/>
                <a:gd name="connsiteX2" fmla="*/ 1101596 w 2114056"/>
                <a:gd name="connsiteY2" fmla="*/ 21171 h 2500189"/>
                <a:gd name="connsiteX3" fmla="*/ 1749666 w 2114056"/>
                <a:gd name="connsiteY3" fmla="*/ 642608 h 2500189"/>
                <a:gd name="connsiteX4" fmla="*/ 2078140 w 2114056"/>
                <a:gd name="connsiteY4" fmla="*/ 935571 h 2500189"/>
                <a:gd name="connsiteX5" fmla="*/ 906288 w 2114056"/>
                <a:gd name="connsiteY5" fmla="*/ 1610274 h 2500189"/>
                <a:gd name="connsiteX6" fmla="*/ 861899 w 2114056"/>
                <a:gd name="connsiteY6" fmla="*/ 2498041 h 2500189"/>
                <a:gd name="connsiteX7" fmla="*/ 373627 w 2114056"/>
                <a:gd name="connsiteY7" fmla="*/ 1841093 h 2500189"/>
                <a:gd name="connsiteX8" fmla="*/ 765 w 2114056"/>
                <a:gd name="connsiteY8" fmla="*/ 1272922 h 2500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4056" h="2500189">
                  <a:moveTo>
                    <a:pt x="765" y="1272922"/>
                  </a:moveTo>
                  <a:cubicBezTo>
                    <a:pt x="17041" y="1008071"/>
                    <a:pt x="287810" y="460615"/>
                    <a:pt x="471282" y="251990"/>
                  </a:cubicBezTo>
                  <a:cubicBezTo>
                    <a:pt x="654754" y="43365"/>
                    <a:pt x="888532" y="-43932"/>
                    <a:pt x="1101596" y="21171"/>
                  </a:cubicBezTo>
                  <a:cubicBezTo>
                    <a:pt x="1314660" y="86274"/>
                    <a:pt x="1586909" y="490208"/>
                    <a:pt x="1749666" y="642608"/>
                  </a:cubicBezTo>
                  <a:cubicBezTo>
                    <a:pt x="1912423" y="795008"/>
                    <a:pt x="2218703" y="774293"/>
                    <a:pt x="2078140" y="935571"/>
                  </a:cubicBezTo>
                  <a:cubicBezTo>
                    <a:pt x="1937577" y="1096849"/>
                    <a:pt x="1108995" y="1349862"/>
                    <a:pt x="906288" y="1610274"/>
                  </a:cubicBezTo>
                  <a:cubicBezTo>
                    <a:pt x="703581" y="1870686"/>
                    <a:pt x="950676" y="2459571"/>
                    <a:pt x="861899" y="2498041"/>
                  </a:cubicBezTo>
                  <a:cubicBezTo>
                    <a:pt x="773122" y="2536511"/>
                    <a:pt x="515670" y="2048239"/>
                    <a:pt x="373627" y="1841093"/>
                  </a:cubicBezTo>
                  <a:cubicBezTo>
                    <a:pt x="231584" y="1633947"/>
                    <a:pt x="-15511" y="1537773"/>
                    <a:pt x="765" y="1272922"/>
                  </a:cubicBez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3" name="Rettangolo arrotondato 22"/>
            <p:cNvSpPr/>
            <p:nvPr/>
          </p:nvSpPr>
          <p:spPr>
            <a:xfrm>
              <a:off x="2473910" y="2113369"/>
              <a:ext cx="432048" cy="218123"/>
            </a:xfrm>
            <a:prstGeom prst="roundRect">
              <a:avLst/>
            </a:prstGeom>
            <a:solidFill>
              <a:srgbClr val="FFAB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4" name="Rettangolo arrotondato 23"/>
            <p:cNvSpPr/>
            <p:nvPr/>
          </p:nvSpPr>
          <p:spPr>
            <a:xfrm>
              <a:off x="1500900" y="3376719"/>
              <a:ext cx="216024" cy="216024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5" name="Rettangolo arrotondato 24"/>
            <p:cNvSpPr/>
            <p:nvPr/>
          </p:nvSpPr>
          <p:spPr>
            <a:xfrm>
              <a:off x="3220518" y="2740321"/>
              <a:ext cx="432048" cy="218123"/>
            </a:xfrm>
            <a:prstGeom prst="roundRect">
              <a:avLst/>
            </a:prstGeom>
            <a:solidFill>
              <a:srgbClr val="FFAB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6" name="Figura a mano libera 25"/>
            <p:cNvSpPr/>
            <p:nvPr/>
          </p:nvSpPr>
          <p:spPr>
            <a:xfrm>
              <a:off x="2512381" y="3133817"/>
              <a:ext cx="1189607" cy="1571348"/>
            </a:xfrm>
            <a:custGeom>
              <a:avLst/>
              <a:gdLst>
                <a:gd name="connsiteX0" fmla="*/ 1189607 w 1189607"/>
                <a:gd name="connsiteY0" fmla="*/ 0 h 1571348"/>
                <a:gd name="connsiteX1" fmla="*/ 834501 w 1189607"/>
                <a:gd name="connsiteY1" fmla="*/ 807868 h 1571348"/>
                <a:gd name="connsiteX2" fmla="*/ 0 w 1189607"/>
                <a:gd name="connsiteY2" fmla="*/ 1571348 h 1571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9607" h="1571348">
                  <a:moveTo>
                    <a:pt x="1189607" y="0"/>
                  </a:moveTo>
                  <a:cubicBezTo>
                    <a:pt x="1111188" y="272988"/>
                    <a:pt x="1032769" y="545977"/>
                    <a:pt x="834501" y="807868"/>
                  </a:cubicBezTo>
                  <a:cubicBezTo>
                    <a:pt x="636233" y="1069759"/>
                    <a:pt x="318116" y="1320553"/>
                    <a:pt x="0" y="1571348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7" name="Ovale 26"/>
            <p:cNvSpPr/>
            <p:nvPr/>
          </p:nvSpPr>
          <p:spPr>
            <a:xfrm>
              <a:off x="3620023" y="3002866"/>
              <a:ext cx="216024" cy="216024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8" name="Rettangolo arrotondato 27"/>
            <p:cNvSpPr/>
            <p:nvPr/>
          </p:nvSpPr>
          <p:spPr>
            <a:xfrm>
              <a:off x="1820400" y="4243526"/>
              <a:ext cx="432048" cy="218123"/>
            </a:xfrm>
            <a:prstGeom prst="roundRect">
              <a:avLst/>
            </a:prstGeom>
            <a:solidFill>
              <a:srgbClr val="FFAB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9" name="Figura a mano libera 28"/>
            <p:cNvSpPr/>
            <p:nvPr/>
          </p:nvSpPr>
          <p:spPr>
            <a:xfrm>
              <a:off x="1917123" y="2459115"/>
              <a:ext cx="642445" cy="1521996"/>
            </a:xfrm>
            <a:custGeom>
              <a:avLst/>
              <a:gdLst>
                <a:gd name="connsiteX0" fmla="*/ 249028 w 642445"/>
                <a:gd name="connsiteY0" fmla="*/ 0 h 1521996"/>
                <a:gd name="connsiteX1" fmla="*/ 639646 w 642445"/>
                <a:gd name="connsiteY1" fmla="*/ 1242873 h 1521996"/>
                <a:gd name="connsiteX2" fmla="*/ 71475 w 642445"/>
                <a:gd name="connsiteY2" fmla="*/ 1491448 h 1521996"/>
                <a:gd name="connsiteX3" fmla="*/ 27087 w 642445"/>
                <a:gd name="connsiteY3" fmla="*/ 1509203 h 152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2445" h="1521996">
                  <a:moveTo>
                    <a:pt x="249028" y="0"/>
                  </a:moveTo>
                  <a:cubicBezTo>
                    <a:pt x="459133" y="497149"/>
                    <a:pt x="669238" y="994298"/>
                    <a:pt x="639646" y="1242873"/>
                  </a:cubicBezTo>
                  <a:cubicBezTo>
                    <a:pt x="610054" y="1491448"/>
                    <a:pt x="173568" y="1447060"/>
                    <a:pt x="71475" y="1491448"/>
                  </a:cubicBezTo>
                  <a:cubicBezTo>
                    <a:pt x="-30618" y="1535836"/>
                    <a:pt x="-1766" y="1522519"/>
                    <a:pt x="27087" y="1509203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0" name="Rettangolo arrotondato 29"/>
            <p:cNvSpPr/>
            <p:nvPr/>
          </p:nvSpPr>
          <p:spPr>
            <a:xfrm>
              <a:off x="1839822" y="3881223"/>
              <a:ext cx="216024" cy="216024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1" name="Ovale 30"/>
            <p:cNvSpPr/>
            <p:nvPr/>
          </p:nvSpPr>
          <p:spPr>
            <a:xfrm>
              <a:off x="2009808" y="2331492"/>
              <a:ext cx="216024" cy="216024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2" name="Rettangolo arrotondato 31"/>
            <p:cNvSpPr/>
            <p:nvPr/>
          </p:nvSpPr>
          <p:spPr>
            <a:xfrm>
              <a:off x="2280576" y="3581909"/>
              <a:ext cx="432048" cy="335989"/>
            </a:xfrm>
            <a:prstGeom prst="roundRect">
              <a:avLst/>
            </a:prstGeom>
            <a:solidFill>
              <a:srgbClr val="DA6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3" name="Figura a mano libera 32"/>
            <p:cNvSpPr/>
            <p:nvPr/>
          </p:nvSpPr>
          <p:spPr>
            <a:xfrm>
              <a:off x="2459115" y="4767309"/>
              <a:ext cx="8877" cy="630314"/>
            </a:xfrm>
            <a:custGeom>
              <a:avLst/>
              <a:gdLst>
                <a:gd name="connsiteX0" fmla="*/ 0 w 8877"/>
                <a:gd name="connsiteY0" fmla="*/ 0 h 630314"/>
                <a:gd name="connsiteX1" fmla="*/ 8877 w 8877"/>
                <a:gd name="connsiteY1" fmla="*/ 630314 h 6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77" h="630314">
                  <a:moveTo>
                    <a:pt x="0" y="0"/>
                  </a:moveTo>
                  <a:lnTo>
                    <a:pt x="8877" y="630314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4" name="Rettangolo arrotondato 33"/>
            <p:cNvSpPr/>
            <p:nvPr/>
          </p:nvSpPr>
          <p:spPr>
            <a:xfrm>
              <a:off x="2378889" y="4585692"/>
              <a:ext cx="216024" cy="216024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35" name="TextBox 22"/>
          <p:cNvSpPr txBox="1"/>
          <p:nvPr/>
        </p:nvSpPr>
        <p:spPr>
          <a:xfrm>
            <a:off x="2792032" y="5504978"/>
            <a:ext cx="2214246" cy="2412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661" tIns="35661" rIns="35661" bIns="35661" numCol="1" spcCol="29718" rtlCol="0" anchor="t">
            <a:spAutoFit/>
          </a:bodyPr>
          <a:lstStyle/>
          <a:p>
            <a:pPr algn="ctr"/>
            <a:r>
              <a:rPr lang="it-IT" sz="11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Contesto Territoriale (CT)</a:t>
            </a:r>
          </a:p>
        </p:txBody>
      </p:sp>
      <p:sp>
        <p:nvSpPr>
          <p:cNvPr id="5" name="Freeform 4"/>
          <p:cNvSpPr/>
          <p:nvPr/>
        </p:nvSpPr>
        <p:spPr>
          <a:xfrm>
            <a:off x="6230752" y="2705157"/>
            <a:ext cx="2044497" cy="2437489"/>
          </a:xfrm>
          <a:custGeom>
            <a:avLst/>
            <a:gdLst>
              <a:gd name="connsiteX0" fmla="*/ 5695 w 2044497"/>
              <a:gd name="connsiteY0" fmla="*/ 410045 h 2437489"/>
              <a:gd name="connsiteX1" fmla="*/ 0 w 2044497"/>
              <a:gd name="connsiteY1" fmla="*/ 1754081 h 2437489"/>
              <a:gd name="connsiteX2" fmla="*/ 1167470 w 2044497"/>
              <a:gd name="connsiteY2" fmla="*/ 2437489 h 2437489"/>
              <a:gd name="connsiteX3" fmla="*/ 1828088 w 2044497"/>
              <a:gd name="connsiteY3" fmla="*/ 1463632 h 2437489"/>
              <a:gd name="connsiteX4" fmla="*/ 2044497 w 2044497"/>
              <a:gd name="connsiteY4" fmla="*/ 586592 h 2437489"/>
              <a:gd name="connsiteX5" fmla="*/ 1167470 w 2044497"/>
              <a:gd name="connsiteY5" fmla="*/ 0 h 2437489"/>
              <a:gd name="connsiteX6" fmla="*/ 5695 w 2044497"/>
              <a:gd name="connsiteY6" fmla="*/ 410045 h 2437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4497" h="2437489">
                <a:moveTo>
                  <a:pt x="5695" y="410045"/>
                </a:moveTo>
                <a:cubicBezTo>
                  <a:pt x="3797" y="858057"/>
                  <a:pt x="1898" y="1306069"/>
                  <a:pt x="0" y="1754081"/>
                </a:cubicBezTo>
                <a:lnTo>
                  <a:pt x="1167470" y="2437489"/>
                </a:lnTo>
                <a:lnTo>
                  <a:pt x="1828088" y="1463632"/>
                </a:lnTo>
                <a:lnTo>
                  <a:pt x="2044497" y="586592"/>
                </a:lnTo>
                <a:lnTo>
                  <a:pt x="1167470" y="0"/>
                </a:lnTo>
                <a:lnTo>
                  <a:pt x="5695" y="410045"/>
                </a:lnTo>
                <a:close/>
              </a:path>
            </a:pathLst>
          </a:custGeom>
          <a:pattFill prst="wdUpDiag">
            <a:fgClr>
              <a:schemeClr val="accent3">
                <a:lumMod val="75000"/>
              </a:schemeClr>
            </a:fgClr>
            <a:bgClr>
              <a:prstClr val="white"/>
            </a:bgClr>
          </a:pattFill>
          <a:ln w="19050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umetto 2 36"/>
          <p:cNvSpPr/>
          <p:nvPr/>
        </p:nvSpPr>
        <p:spPr>
          <a:xfrm>
            <a:off x="5653785" y="1906452"/>
            <a:ext cx="801752" cy="600067"/>
          </a:xfrm>
          <a:prstGeom prst="wedgeRoundRectCallout">
            <a:avLst>
              <a:gd name="adj1" fmla="val 46915"/>
              <a:gd name="adj2" fmla="val 169972"/>
              <a:gd name="adj3" fmla="val 16667"/>
            </a:avLst>
          </a:prstGeom>
          <a:solidFill>
            <a:schemeClr val="bg2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r>
              <a:rPr lang="it-IT" sz="11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IOCT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1975" y="1937701"/>
            <a:ext cx="1979724" cy="3367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37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4"/>
          <a:srcRect l="17035" t="1258" r="24350" b="644"/>
          <a:stretch/>
        </p:blipFill>
        <p:spPr>
          <a:xfrm>
            <a:off x="4716016" y="2281443"/>
            <a:ext cx="3913200" cy="2973551"/>
          </a:xfrm>
          <a:prstGeom prst="rect">
            <a:avLst/>
          </a:prstGeom>
        </p:spPr>
      </p:pic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3" name="Diapositiva think-cell" r:id="rId5" imgW="216" imgH="216" progId="TCLayout.ActiveDocument.1">
                  <p:embed/>
                </p:oleObj>
              </mc:Choice>
              <mc:Fallback>
                <p:oleObj name="Diapositiva think-cell" r:id="rId5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itle 1">
            <a:extLst>
              <a:ext uri="{FF2B5EF4-FFF2-40B4-BE49-F238E27FC236}">
                <a16:creationId xmlns:a16="http://schemas.microsoft.com/office/drawing/2014/main" id="{218D6A14-A0FF-3349-8A8D-CFEBCC911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091" y="145108"/>
            <a:ext cx="6821924" cy="1104636"/>
          </a:xfrm>
        </p:spPr>
        <p:txBody>
          <a:bodyPr>
            <a:noAutofit/>
          </a:bodyPr>
          <a:lstStyle/>
          <a:p>
            <a:r>
              <a:rPr lang="it-IT" dirty="0"/>
              <a:t>Il percorso</a:t>
            </a:r>
          </a:p>
        </p:txBody>
      </p:sp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2492529"/>
              </p:ext>
            </p:extLst>
          </p:nvPr>
        </p:nvGraphicFramePr>
        <p:xfrm>
          <a:off x="1270221" y="922693"/>
          <a:ext cx="5355595" cy="922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1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11150"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1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2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3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4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5</a:t>
                      </a:r>
                    </a:p>
                  </a:txBody>
                  <a:tcPr marL="68580" marR="68580" marT="28575" marB="2857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05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it-IT" sz="120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Individuazione Contesti Territoriali (CT)</a:t>
                      </a:r>
                    </a:p>
                  </a:txBody>
                  <a:tcPr marL="68580" marR="68580" marT="28575" marB="2857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</a:rPr>
                        <a:t>Analisi Rischio / Pericolosità</a:t>
                      </a:r>
                      <a:endParaRPr lang="it-IT"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28575" marB="28575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Recepimento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Piani</a:t>
                      </a:r>
                    </a:p>
                  </a:txBody>
                  <a:tcPr marL="68580" marR="68580" marT="28575" marB="28575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Valutazione operatività</a:t>
                      </a:r>
                    </a:p>
                  </a:txBody>
                  <a:tcPr marL="68580" marR="68580" marT="28575" marB="28575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Programmazione Interventi</a:t>
                      </a:r>
                    </a:p>
                  </a:txBody>
                  <a:tcPr marL="68580" marR="68580" marT="28575" marB="28575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Rettangolo 3"/>
          <p:cNvSpPr/>
          <p:nvPr/>
        </p:nvSpPr>
        <p:spPr>
          <a:xfrm>
            <a:off x="4473189" y="922693"/>
            <a:ext cx="1099054" cy="89604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pic>
        <p:nvPicPr>
          <p:cNvPr id="61" name="Immagine 6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1975" y="1937701"/>
            <a:ext cx="1979724" cy="3367572"/>
          </a:xfrm>
          <a:prstGeom prst="rect">
            <a:avLst/>
          </a:prstGeom>
        </p:spPr>
      </p:pic>
      <p:sp>
        <p:nvSpPr>
          <p:cNvPr id="62" name="Segnaposto contenuto 3"/>
          <p:cNvSpPr>
            <a:spLocks noGrp="1" noChangeAspect="1"/>
          </p:cNvSpPr>
          <p:nvPr>
            <p:ph sz="half" idx="1"/>
          </p:nvPr>
        </p:nvSpPr>
        <p:spPr>
          <a:xfrm>
            <a:off x="3409200" y="1921396"/>
            <a:ext cx="1040674" cy="1088287"/>
          </a:xfrm>
          <a:solidFill>
            <a:srgbClr val="00B05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0" indent="0" algn="ctr" defTabSz="356616" hangingPunct="0">
              <a:spcBef>
                <a:spcPts val="0"/>
              </a:spcBef>
              <a:buNone/>
            </a:pPr>
            <a:r>
              <a:rPr lang="it-IT" sz="1100" b="1" dirty="0">
                <a:solidFill>
                  <a:srgbClr val="000000"/>
                </a:solidFill>
              </a:rPr>
              <a:t>IOCT</a:t>
            </a:r>
            <a:r>
              <a:rPr lang="it-IT" sz="1100" dirty="0">
                <a:solidFill>
                  <a:srgbClr val="000000"/>
                </a:solidFill>
              </a:rPr>
              <a:t/>
            </a:r>
            <a:br>
              <a:rPr lang="it-IT" sz="1100" dirty="0">
                <a:solidFill>
                  <a:srgbClr val="000000"/>
                </a:solidFill>
              </a:rPr>
            </a:br>
            <a:r>
              <a:rPr lang="it-IT" sz="1100" dirty="0">
                <a:solidFill>
                  <a:srgbClr val="000000"/>
                </a:solidFill>
              </a:rPr>
              <a:t>Valutazione operatività del CT</a:t>
            </a:r>
          </a:p>
        </p:txBody>
      </p:sp>
      <p:grpSp>
        <p:nvGrpSpPr>
          <p:cNvPr id="63" name="Gruppo 62"/>
          <p:cNvGrpSpPr>
            <a:grpSpLocks noChangeAspect="1"/>
          </p:cNvGrpSpPr>
          <p:nvPr/>
        </p:nvGrpSpPr>
        <p:grpSpPr>
          <a:xfrm>
            <a:off x="2987824" y="3145532"/>
            <a:ext cx="1890686" cy="2264939"/>
            <a:chOff x="800452" y="1528218"/>
            <a:chExt cx="3588922" cy="3869405"/>
          </a:xfrm>
        </p:grpSpPr>
        <p:sp>
          <p:nvSpPr>
            <p:cNvPr id="64" name="Figura a mano libera 63"/>
            <p:cNvSpPr/>
            <p:nvPr/>
          </p:nvSpPr>
          <p:spPr>
            <a:xfrm>
              <a:off x="800452" y="1528218"/>
              <a:ext cx="3588922" cy="3540932"/>
            </a:xfrm>
            <a:custGeom>
              <a:avLst/>
              <a:gdLst>
                <a:gd name="connsiteX0" fmla="*/ 744263 w 3588922"/>
                <a:gd name="connsiteY0" fmla="*/ 25374 h 3540932"/>
                <a:gd name="connsiteX1" fmla="*/ 25171 w 3588922"/>
                <a:gd name="connsiteY1" fmla="*/ 1410291 h 3540932"/>
                <a:gd name="connsiteX2" fmla="*/ 1720806 w 3588922"/>
                <a:gd name="connsiteY2" fmla="*/ 3540932 h 3540932"/>
                <a:gd name="connsiteX3" fmla="*/ 3567362 w 3588922"/>
                <a:gd name="connsiteY3" fmla="*/ 1419168 h 3540932"/>
                <a:gd name="connsiteX4" fmla="*/ 2750616 w 3588922"/>
                <a:gd name="connsiteY4" fmla="*/ 779976 h 3540932"/>
                <a:gd name="connsiteX5" fmla="*/ 3079090 w 3588922"/>
                <a:gd name="connsiteY5" fmla="*/ 185172 h 3540932"/>
                <a:gd name="connsiteX6" fmla="*/ 2111424 w 3588922"/>
                <a:gd name="connsiteY6" fmla="*/ 25374 h 3540932"/>
                <a:gd name="connsiteX7" fmla="*/ 1285800 w 3588922"/>
                <a:gd name="connsiteY7" fmla="*/ 646811 h 3540932"/>
                <a:gd name="connsiteX8" fmla="*/ 744263 w 3588922"/>
                <a:gd name="connsiteY8" fmla="*/ 25374 h 3540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88922" h="3540932">
                  <a:moveTo>
                    <a:pt x="744263" y="25374"/>
                  </a:moveTo>
                  <a:cubicBezTo>
                    <a:pt x="534158" y="152621"/>
                    <a:pt x="-137586" y="824365"/>
                    <a:pt x="25171" y="1410291"/>
                  </a:cubicBezTo>
                  <a:cubicBezTo>
                    <a:pt x="187928" y="1996217"/>
                    <a:pt x="1130441" y="3539453"/>
                    <a:pt x="1720806" y="3540932"/>
                  </a:cubicBezTo>
                  <a:cubicBezTo>
                    <a:pt x="2311171" y="3542411"/>
                    <a:pt x="3395727" y="1879327"/>
                    <a:pt x="3567362" y="1419168"/>
                  </a:cubicBezTo>
                  <a:cubicBezTo>
                    <a:pt x="3738997" y="959009"/>
                    <a:pt x="2831995" y="985642"/>
                    <a:pt x="2750616" y="779976"/>
                  </a:cubicBezTo>
                  <a:cubicBezTo>
                    <a:pt x="2669237" y="574310"/>
                    <a:pt x="3185622" y="310939"/>
                    <a:pt x="3079090" y="185172"/>
                  </a:cubicBezTo>
                  <a:cubicBezTo>
                    <a:pt x="2972558" y="59405"/>
                    <a:pt x="2410306" y="-51566"/>
                    <a:pt x="2111424" y="25374"/>
                  </a:cubicBezTo>
                  <a:cubicBezTo>
                    <a:pt x="1812542" y="102314"/>
                    <a:pt x="1513660" y="645331"/>
                    <a:pt x="1285800" y="646811"/>
                  </a:cubicBezTo>
                  <a:cubicBezTo>
                    <a:pt x="1057940" y="648291"/>
                    <a:pt x="954368" y="-101873"/>
                    <a:pt x="744263" y="25374"/>
                  </a:cubicBezTo>
                  <a:close/>
                </a:path>
              </a:pathLst>
            </a:cu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5" name="Figura a mano libera 64"/>
            <p:cNvSpPr/>
            <p:nvPr/>
          </p:nvSpPr>
          <p:spPr>
            <a:xfrm>
              <a:off x="994299" y="3013599"/>
              <a:ext cx="2556769" cy="1236144"/>
            </a:xfrm>
            <a:custGeom>
              <a:avLst/>
              <a:gdLst>
                <a:gd name="connsiteX0" fmla="*/ 0 w 2556769"/>
                <a:gd name="connsiteY0" fmla="*/ 359916 h 1236144"/>
                <a:gd name="connsiteX1" fmla="*/ 914400 w 2556769"/>
                <a:gd name="connsiteY1" fmla="*/ 40319 h 1236144"/>
                <a:gd name="connsiteX2" fmla="*/ 1322773 w 2556769"/>
                <a:gd name="connsiteY2" fmla="*/ 1167784 h 1236144"/>
                <a:gd name="connsiteX3" fmla="*/ 2281561 w 2556769"/>
                <a:gd name="connsiteY3" fmla="*/ 1123395 h 1236144"/>
                <a:gd name="connsiteX4" fmla="*/ 2556769 w 2556769"/>
                <a:gd name="connsiteY4" fmla="*/ 1229927 h 1236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769" h="1236144">
                  <a:moveTo>
                    <a:pt x="0" y="359916"/>
                  </a:moveTo>
                  <a:cubicBezTo>
                    <a:pt x="346969" y="132795"/>
                    <a:pt x="693938" y="-94326"/>
                    <a:pt x="914400" y="40319"/>
                  </a:cubicBezTo>
                  <a:cubicBezTo>
                    <a:pt x="1134862" y="174964"/>
                    <a:pt x="1094913" y="987271"/>
                    <a:pt x="1322773" y="1167784"/>
                  </a:cubicBezTo>
                  <a:cubicBezTo>
                    <a:pt x="1550633" y="1348297"/>
                    <a:pt x="2075895" y="1113038"/>
                    <a:pt x="2281561" y="1123395"/>
                  </a:cubicBezTo>
                  <a:cubicBezTo>
                    <a:pt x="2487227" y="1133752"/>
                    <a:pt x="2521998" y="1181839"/>
                    <a:pt x="2556769" y="1229927"/>
                  </a:cubicBezTo>
                </a:path>
              </a:pathLst>
            </a:custGeom>
            <a:noFill/>
            <a:ln w="1270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6" name="Figura a mano libera 65"/>
            <p:cNvSpPr/>
            <p:nvPr/>
          </p:nvSpPr>
          <p:spPr>
            <a:xfrm>
              <a:off x="2689934" y="2317072"/>
              <a:ext cx="843379" cy="1926454"/>
            </a:xfrm>
            <a:custGeom>
              <a:avLst/>
              <a:gdLst>
                <a:gd name="connsiteX0" fmla="*/ 843379 w 843379"/>
                <a:gd name="connsiteY0" fmla="*/ 0 h 1926454"/>
                <a:gd name="connsiteX1" fmla="*/ 257452 w 843379"/>
                <a:gd name="connsiteY1" fmla="*/ 683580 h 1926454"/>
                <a:gd name="connsiteX2" fmla="*/ 168676 w 843379"/>
                <a:gd name="connsiteY2" fmla="*/ 1393794 h 1926454"/>
                <a:gd name="connsiteX3" fmla="*/ 0 w 843379"/>
                <a:gd name="connsiteY3" fmla="*/ 1926454 h 1926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3379" h="1926454">
                  <a:moveTo>
                    <a:pt x="843379" y="0"/>
                  </a:moveTo>
                  <a:cubicBezTo>
                    <a:pt x="606640" y="225640"/>
                    <a:pt x="369902" y="451281"/>
                    <a:pt x="257452" y="683580"/>
                  </a:cubicBezTo>
                  <a:cubicBezTo>
                    <a:pt x="145002" y="915879"/>
                    <a:pt x="211585" y="1186648"/>
                    <a:pt x="168676" y="1393794"/>
                  </a:cubicBezTo>
                  <a:cubicBezTo>
                    <a:pt x="125767" y="1600940"/>
                    <a:pt x="62883" y="1763697"/>
                    <a:pt x="0" y="1926454"/>
                  </a:cubicBezTo>
                </a:path>
              </a:pathLst>
            </a:custGeom>
            <a:noFill/>
            <a:ln w="1270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7" name="Figura a mano libera 66"/>
            <p:cNvSpPr/>
            <p:nvPr/>
          </p:nvSpPr>
          <p:spPr>
            <a:xfrm>
              <a:off x="3332529" y="2849383"/>
              <a:ext cx="618385" cy="763832"/>
            </a:xfrm>
            <a:custGeom>
              <a:avLst/>
              <a:gdLst>
                <a:gd name="connsiteX0" fmla="*/ 431603 w 618385"/>
                <a:gd name="connsiteY0" fmla="*/ 349 h 763832"/>
                <a:gd name="connsiteX1" fmla="*/ 120885 w 618385"/>
                <a:gd name="connsiteY1" fmla="*/ 186780 h 763832"/>
                <a:gd name="connsiteX2" fmla="*/ 14353 w 618385"/>
                <a:gd name="connsiteY2" fmla="*/ 737196 h 763832"/>
                <a:gd name="connsiteX3" fmla="*/ 413848 w 618385"/>
                <a:gd name="connsiteY3" fmla="*/ 630664 h 763832"/>
                <a:gd name="connsiteX4" fmla="*/ 618034 w 618385"/>
                <a:gd name="connsiteY4" fmla="*/ 222291 h 763832"/>
                <a:gd name="connsiteX5" fmla="*/ 431603 w 618385"/>
                <a:gd name="connsiteY5" fmla="*/ 349 h 763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385" h="763832">
                  <a:moveTo>
                    <a:pt x="431603" y="349"/>
                  </a:moveTo>
                  <a:cubicBezTo>
                    <a:pt x="348745" y="-5569"/>
                    <a:pt x="190427" y="63972"/>
                    <a:pt x="120885" y="186780"/>
                  </a:cubicBezTo>
                  <a:cubicBezTo>
                    <a:pt x="51343" y="309588"/>
                    <a:pt x="-34474" y="663215"/>
                    <a:pt x="14353" y="737196"/>
                  </a:cubicBezTo>
                  <a:cubicBezTo>
                    <a:pt x="63180" y="811177"/>
                    <a:pt x="313235" y="716481"/>
                    <a:pt x="413848" y="630664"/>
                  </a:cubicBezTo>
                  <a:cubicBezTo>
                    <a:pt x="514461" y="544847"/>
                    <a:pt x="610636" y="325864"/>
                    <a:pt x="618034" y="222291"/>
                  </a:cubicBezTo>
                  <a:cubicBezTo>
                    <a:pt x="625432" y="118718"/>
                    <a:pt x="514461" y="6267"/>
                    <a:pt x="431603" y="34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8" name="Figura a mano libera 67"/>
            <p:cNvSpPr/>
            <p:nvPr/>
          </p:nvSpPr>
          <p:spPr>
            <a:xfrm rot="16200000">
              <a:off x="1993042" y="2163227"/>
              <a:ext cx="483663" cy="720080"/>
            </a:xfrm>
            <a:custGeom>
              <a:avLst/>
              <a:gdLst>
                <a:gd name="connsiteX0" fmla="*/ 431603 w 618385"/>
                <a:gd name="connsiteY0" fmla="*/ 349 h 763832"/>
                <a:gd name="connsiteX1" fmla="*/ 120885 w 618385"/>
                <a:gd name="connsiteY1" fmla="*/ 186780 h 763832"/>
                <a:gd name="connsiteX2" fmla="*/ 14353 w 618385"/>
                <a:gd name="connsiteY2" fmla="*/ 737196 h 763832"/>
                <a:gd name="connsiteX3" fmla="*/ 413848 w 618385"/>
                <a:gd name="connsiteY3" fmla="*/ 630664 h 763832"/>
                <a:gd name="connsiteX4" fmla="*/ 618034 w 618385"/>
                <a:gd name="connsiteY4" fmla="*/ 222291 h 763832"/>
                <a:gd name="connsiteX5" fmla="*/ 431603 w 618385"/>
                <a:gd name="connsiteY5" fmla="*/ 349 h 763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385" h="763832">
                  <a:moveTo>
                    <a:pt x="431603" y="349"/>
                  </a:moveTo>
                  <a:cubicBezTo>
                    <a:pt x="348745" y="-5569"/>
                    <a:pt x="190427" y="63972"/>
                    <a:pt x="120885" y="186780"/>
                  </a:cubicBezTo>
                  <a:cubicBezTo>
                    <a:pt x="51343" y="309588"/>
                    <a:pt x="-34474" y="663215"/>
                    <a:pt x="14353" y="737196"/>
                  </a:cubicBezTo>
                  <a:cubicBezTo>
                    <a:pt x="63180" y="811177"/>
                    <a:pt x="313235" y="716481"/>
                    <a:pt x="413848" y="630664"/>
                  </a:cubicBezTo>
                  <a:cubicBezTo>
                    <a:pt x="514461" y="544847"/>
                    <a:pt x="610636" y="325864"/>
                    <a:pt x="618034" y="222291"/>
                  </a:cubicBezTo>
                  <a:cubicBezTo>
                    <a:pt x="625432" y="118718"/>
                    <a:pt x="514461" y="6267"/>
                    <a:pt x="431603" y="34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9" name="Figura a mano libera 68"/>
            <p:cNvSpPr/>
            <p:nvPr/>
          </p:nvSpPr>
          <p:spPr>
            <a:xfrm rot="16200000">
              <a:off x="1257585" y="3219588"/>
              <a:ext cx="843703" cy="695590"/>
            </a:xfrm>
            <a:custGeom>
              <a:avLst/>
              <a:gdLst>
                <a:gd name="connsiteX0" fmla="*/ 431603 w 618385"/>
                <a:gd name="connsiteY0" fmla="*/ 349 h 763832"/>
                <a:gd name="connsiteX1" fmla="*/ 120885 w 618385"/>
                <a:gd name="connsiteY1" fmla="*/ 186780 h 763832"/>
                <a:gd name="connsiteX2" fmla="*/ 14353 w 618385"/>
                <a:gd name="connsiteY2" fmla="*/ 737196 h 763832"/>
                <a:gd name="connsiteX3" fmla="*/ 413848 w 618385"/>
                <a:gd name="connsiteY3" fmla="*/ 630664 h 763832"/>
                <a:gd name="connsiteX4" fmla="*/ 618034 w 618385"/>
                <a:gd name="connsiteY4" fmla="*/ 222291 h 763832"/>
                <a:gd name="connsiteX5" fmla="*/ 431603 w 618385"/>
                <a:gd name="connsiteY5" fmla="*/ 349 h 763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385" h="763832">
                  <a:moveTo>
                    <a:pt x="431603" y="349"/>
                  </a:moveTo>
                  <a:cubicBezTo>
                    <a:pt x="348745" y="-5569"/>
                    <a:pt x="190427" y="63972"/>
                    <a:pt x="120885" y="186780"/>
                  </a:cubicBezTo>
                  <a:cubicBezTo>
                    <a:pt x="51343" y="309588"/>
                    <a:pt x="-34474" y="663215"/>
                    <a:pt x="14353" y="737196"/>
                  </a:cubicBezTo>
                  <a:cubicBezTo>
                    <a:pt x="63180" y="811177"/>
                    <a:pt x="313235" y="716481"/>
                    <a:pt x="413848" y="630664"/>
                  </a:cubicBezTo>
                  <a:cubicBezTo>
                    <a:pt x="514461" y="544847"/>
                    <a:pt x="610636" y="325864"/>
                    <a:pt x="618034" y="222291"/>
                  </a:cubicBezTo>
                  <a:cubicBezTo>
                    <a:pt x="625432" y="118718"/>
                    <a:pt x="514461" y="6267"/>
                    <a:pt x="431603" y="34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0" name="Figura a mano libera 69"/>
            <p:cNvSpPr/>
            <p:nvPr/>
          </p:nvSpPr>
          <p:spPr>
            <a:xfrm>
              <a:off x="1606093" y="2189369"/>
              <a:ext cx="2114056" cy="2500189"/>
            </a:xfrm>
            <a:custGeom>
              <a:avLst/>
              <a:gdLst>
                <a:gd name="connsiteX0" fmla="*/ 765 w 2114056"/>
                <a:gd name="connsiteY0" fmla="*/ 1272922 h 2500189"/>
                <a:gd name="connsiteX1" fmla="*/ 471282 w 2114056"/>
                <a:gd name="connsiteY1" fmla="*/ 251990 h 2500189"/>
                <a:gd name="connsiteX2" fmla="*/ 1101596 w 2114056"/>
                <a:gd name="connsiteY2" fmla="*/ 21171 h 2500189"/>
                <a:gd name="connsiteX3" fmla="*/ 1749666 w 2114056"/>
                <a:gd name="connsiteY3" fmla="*/ 642608 h 2500189"/>
                <a:gd name="connsiteX4" fmla="*/ 2078140 w 2114056"/>
                <a:gd name="connsiteY4" fmla="*/ 935571 h 2500189"/>
                <a:gd name="connsiteX5" fmla="*/ 906288 w 2114056"/>
                <a:gd name="connsiteY5" fmla="*/ 1610274 h 2500189"/>
                <a:gd name="connsiteX6" fmla="*/ 861899 w 2114056"/>
                <a:gd name="connsiteY6" fmla="*/ 2498041 h 2500189"/>
                <a:gd name="connsiteX7" fmla="*/ 373627 w 2114056"/>
                <a:gd name="connsiteY7" fmla="*/ 1841093 h 2500189"/>
                <a:gd name="connsiteX8" fmla="*/ 765 w 2114056"/>
                <a:gd name="connsiteY8" fmla="*/ 1272922 h 2500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4056" h="2500189">
                  <a:moveTo>
                    <a:pt x="765" y="1272922"/>
                  </a:moveTo>
                  <a:cubicBezTo>
                    <a:pt x="17041" y="1008071"/>
                    <a:pt x="287810" y="460615"/>
                    <a:pt x="471282" y="251990"/>
                  </a:cubicBezTo>
                  <a:cubicBezTo>
                    <a:pt x="654754" y="43365"/>
                    <a:pt x="888532" y="-43932"/>
                    <a:pt x="1101596" y="21171"/>
                  </a:cubicBezTo>
                  <a:cubicBezTo>
                    <a:pt x="1314660" y="86274"/>
                    <a:pt x="1586909" y="490208"/>
                    <a:pt x="1749666" y="642608"/>
                  </a:cubicBezTo>
                  <a:cubicBezTo>
                    <a:pt x="1912423" y="795008"/>
                    <a:pt x="2218703" y="774293"/>
                    <a:pt x="2078140" y="935571"/>
                  </a:cubicBezTo>
                  <a:cubicBezTo>
                    <a:pt x="1937577" y="1096849"/>
                    <a:pt x="1108995" y="1349862"/>
                    <a:pt x="906288" y="1610274"/>
                  </a:cubicBezTo>
                  <a:cubicBezTo>
                    <a:pt x="703581" y="1870686"/>
                    <a:pt x="950676" y="2459571"/>
                    <a:pt x="861899" y="2498041"/>
                  </a:cubicBezTo>
                  <a:cubicBezTo>
                    <a:pt x="773122" y="2536511"/>
                    <a:pt x="515670" y="2048239"/>
                    <a:pt x="373627" y="1841093"/>
                  </a:cubicBezTo>
                  <a:cubicBezTo>
                    <a:pt x="231584" y="1633947"/>
                    <a:pt x="-15511" y="1537773"/>
                    <a:pt x="765" y="1272922"/>
                  </a:cubicBez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1" name="Rettangolo arrotondato 70"/>
            <p:cNvSpPr/>
            <p:nvPr/>
          </p:nvSpPr>
          <p:spPr>
            <a:xfrm>
              <a:off x="2473910" y="2113369"/>
              <a:ext cx="432048" cy="218123"/>
            </a:xfrm>
            <a:prstGeom prst="roundRect">
              <a:avLst/>
            </a:prstGeom>
            <a:solidFill>
              <a:srgbClr val="FFAB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2" name="Rettangolo arrotondato 71"/>
            <p:cNvSpPr/>
            <p:nvPr/>
          </p:nvSpPr>
          <p:spPr>
            <a:xfrm>
              <a:off x="1500900" y="3376719"/>
              <a:ext cx="216024" cy="216024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3" name="Rettangolo arrotondato 72"/>
            <p:cNvSpPr/>
            <p:nvPr/>
          </p:nvSpPr>
          <p:spPr>
            <a:xfrm>
              <a:off x="3220518" y="2740321"/>
              <a:ext cx="432048" cy="218123"/>
            </a:xfrm>
            <a:prstGeom prst="roundRect">
              <a:avLst/>
            </a:prstGeom>
            <a:solidFill>
              <a:srgbClr val="FFAB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4" name="Figura a mano libera 73"/>
            <p:cNvSpPr/>
            <p:nvPr/>
          </p:nvSpPr>
          <p:spPr>
            <a:xfrm>
              <a:off x="2512381" y="3133817"/>
              <a:ext cx="1189607" cy="1571348"/>
            </a:xfrm>
            <a:custGeom>
              <a:avLst/>
              <a:gdLst>
                <a:gd name="connsiteX0" fmla="*/ 1189607 w 1189607"/>
                <a:gd name="connsiteY0" fmla="*/ 0 h 1571348"/>
                <a:gd name="connsiteX1" fmla="*/ 834501 w 1189607"/>
                <a:gd name="connsiteY1" fmla="*/ 807868 h 1571348"/>
                <a:gd name="connsiteX2" fmla="*/ 0 w 1189607"/>
                <a:gd name="connsiteY2" fmla="*/ 1571348 h 1571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9607" h="1571348">
                  <a:moveTo>
                    <a:pt x="1189607" y="0"/>
                  </a:moveTo>
                  <a:cubicBezTo>
                    <a:pt x="1111188" y="272988"/>
                    <a:pt x="1032769" y="545977"/>
                    <a:pt x="834501" y="807868"/>
                  </a:cubicBezTo>
                  <a:cubicBezTo>
                    <a:pt x="636233" y="1069759"/>
                    <a:pt x="318116" y="1320553"/>
                    <a:pt x="0" y="1571348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5" name="Ovale 74"/>
            <p:cNvSpPr/>
            <p:nvPr/>
          </p:nvSpPr>
          <p:spPr>
            <a:xfrm>
              <a:off x="3620023" y="3002866"/>
              <a:ext cx="216024" cy="216024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6" name="Rettangolo arrotondato 75"/>
            <p:cNvSpPr/>
            <p:nvPr/>
          </p:nvSpPr>
          <p:spPr>
            <a:xfrm>
              <a:off x="1820400" y="4243526"/>
              <a:ext cx="432048" cy="218123"/>
            </a:xfrm>
            <a:prstGeom prst="roundRect">
              <a:avLst/>
            </a:prstGeom>
            <a:solidFill>
              <a:srgbClr val="FFAB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7" name="Figura a mano libera 76"/>
            <p:cNvSpPr/>
            <p:nvPr/>
          </p:nvSpPr>
          <p:spPr>
            <a:xfrm>
              <a:off x="1917123" y="2459115"/>
              <a:ext cx="642445" cy="1521996"/>
            </a:xfrm>
            <a:custGeom>
              <a:avLst/>
              <a:gdLst>
                <a:gd name="connsiteX0" fmla="*/ 249028 w 642445"/>
                <a:gd name="connsiteY0" fmla="*/ 0 h 1521996"/>
                <a:gd name="connsiteX1" fmla="*/ 639646 w 642445"/>
                <a:gd name="connsiteY1" fmla="*/ 1242873 h 1521996"/>
                <a:gd name="connsiteX2" fmla="*/ 71475 w 642445"/>
                <a:gd name="connsiteY2" fmla="*/ 1491448 h 1521996"/>
                <a:gd name="connsiteX3" fmla="*/ 27087 w 642445"/>
                <a:gd name="connsiteY3" fmla="*/ 1509203 h 152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2445" h="1521996">
                  <a:moveTo>
                    <a:pt x="249028" y="0"/>
                  </a:moveTo>
                  <a:cubicBezTo>
                    <a:pt x="459133" y="497149"/>
                    <a:pt x="669238" y="994298"/>
                    <a:pt x="639646" y="1242873"/>
                  </a:cubicBezTo>
                  <a:cubicBezTo>
                    <a:pt x="610054" y="1491448"/>
                    <a:pt x="173568" y="1447060"/>
                    <a:pt x="71475" y="1491448"/>
                  </a:cubicBezTo>
                  <a:cubicBezTo>
                    <a:pt x="-30618" y="1535836"/>
                    <a:pt x="-1766" y="1522519"/>
                    <a:pt x="27087" y="1509203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8" name="Rettangolo arrotondato 77"/>
            <p:cNvSpPr/>
            <p:nvPr/>
          </p:nvSpPr>
          <p:spPr>
            <a:xfrm>
              <a:off x="1839822" y="3881223"/>
              <a:ext cx="216024" cy="216024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9" name="Ovale 78"/>
            <p:cNvSpPr/>
            <p:nvPr/>
          </p:nvSpPr>
          <p:spPr>
            <a:xfrm>
              <a:off x="2009808" y="2331492"/>
              <a:ext cx="216024" cy="216024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0" name="Rettangolo arrotondato 79"/>
            <p:cNvSpPr/>
            <p:nvPr/>
          </p:nvSpPr>
          <p:spPr>
            <a:xfrm>
              <a:off x="2280576" y="3581909"/>
              <a:ext cx="432048" cy="335989"/>
            </a:xfrm>
            <a:prstGeom prst="roundRect">
              <a:avLst/>
            </a:prstGeom>
            <a:solidFill>
              <a:srgbClr val="DA6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1" name="Figura a mano libera 80"/>
            <p:cNvSpPr/>
            <p:nvPr/>
          </p:nvSpPr>
          <p:spPr>
            <a:xfrm>
              <a:off x="2459115" y="4767309"/>
              <a:ext cx="8877" cy="630314"/>
            </a:xfrm>
            <a:custGeom>
              <a:avLst/>
              <a:gdLst>
                <a:gd name="connsiteX0" fmla="*/ 0 w 8877"/>
                <a:gd name="connsiteY0" fmla="*/ 0 h 630314"/>
                <a:gd name="connsiteX1" fmla="*/ 8877 w 8877"/>
                <a:gd name="connsiteY1" fmla="*/ 630314 h 6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77" h="630314">
                  <a:moveTo>
                    <a:pt x="0" y="0"/>
                  </a:moveTo>
                  <a:lnTo>
                    <a:pt x="8877" y="630314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2" name="Rettangolo arrotondato 81"/>
            <p:cNvSpPr/>
            <p:nvPr/>
          </p:nvSpPr>
          <p:spPr>
            <a:xfrm>
              <a:off x="2378889" y="4585692"/>
              <a:ext cx="216024" cy="216024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83" name="TextBox 22"/>
          <p:cNvSpPr txBox="1"/>
          <p:nvPr/>
        </p:nvSpPr>
        <p:spPr>
          <a:xfrm>
            <a:off x="2792032" y="5504978"/>
            <a:ext cx="2214246" cy="2412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661" tIns="35661" rIns="35661" bIns="35661" numCol="1" spcCol="29718" rtlCol="0" anchor="t">
            <a:spAutoFit/>
          </a:bodyPr>
          <a:lstStyle/>
          <a:p>
            <a:pPr algn="ctr"/>
            <a:r>
              <a:rPr lang="it-IT" sz="11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Contesto Territoriale (CT)</a:t>
            </a:r>
          </a:p>
        </p:txBody>
      </p:sp>
      <p:grpSp>
        <p:nvGrpSpPr>
          <p:cNvPr id="5" name="Gruppo 4"/>
          <p:cNvGrpSpPr/>
          <p:nvPr/>
        </p:nvGrpSpPr>
        <p:grpSpPr>
          <a:xfrm>
            <a:off x="5724128" y="1849388"/>
            <a:ext cx="3422485" cy="3263539"/>
            <a:chOff x="5724128" y="1849388"/>
            <a:chExt cx="3422485" cy="3263539"/>
          </a:xfrm>
        </p:grpSpPr>
        <p:sp>
          <p:nvSpPr>
            <p:cNvPr id="50" name="Fumetto 2 49"/>
            <p:cNvSpPr/>
            <p:nvPr/>
          </p:nvSpPr>
          <p:spPr>
            <a:xfrm>
              <a:off x="7377188" y="1849388"/>
              <a:ext cx="1769425" cy="638070"/>
            </a:xfrm>
            <a:prstGeom prst="wedgeRoundRectCallout">
              <a:avLst>
                <a:gd name="adj1" fmla="val -44933"/>
                <a:gd name="adj2" fmla="val 108328"/>
                <a:gd name="adj3" fmla="val 16667"/>
              </a:avLst>
            </a:prstGeom>
            <a:solidFill>
              <a:schemeClr val="bg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100" dirty="0">
                  <a:solidFill>
                    <a:schemeClr val="tx1"/>
                  </a:solidFill>
                  <a:latin typeface="Segoe UI" panose="020B0502040204020203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Costo per la massima operatività (strutturale)</a:t>
              </a:r>
            </a:p>
          </p:txBody>
        </p:sp>
        <p:sp>
          <p:nvSpPr>
            <p:cNvPr id="3" name="Freeform 2"/>
            <p:cNvSpPr/>
            <p:nvPr/>
          </p:nvSpPr>
          <p:spPr>
            <a:xfrm>
              <a:off x="5724128" y="2419160"/>
              <a:ext cx="2334941" cy="2693767"/>
            </a:xfrm>
            <a:custGeom>
              <a:avLst/>
              <a:gdLst>
                <a:gd name="connsiteX0" fmla="*/ 0 w 2334941"/>
                <a:gd name="connsiteY0" fmla="*/ 666323 h 2693767"/>
                <a:gd name="connsiteX1" fmla="*/ 1178861 w 2334941"/>
                <a:gd name="connsiteY1" fmla="*/ 0 h 2693767"/>
                <a:gd name="connsiteX2" fmla="*/ 2334941 w 2334941"/>
                <a:gd name="connsiteY2" fmla="*/ 666323 h 2693767"/>
                <a:gd name="connsiteX3" fmla="*/ 2334941 w 2334941"/>
                <a:gd name="connsiteY3" fmla="*/ 2016054 h 2693767"/>
                <a:gd name="connsiteX4" fmla="*/ 1173166 w 2334941"/>
                <a:gd name="connsiteY4" fmla="*/ 2693767 h 2693767"/>
                <a:gd name="connsiteX5" fmla="*/ 1822393 w 2334941"/>
                <a:gd name="connsiteY5" fmla="*/ 1708520 h 2693767"/>
                <a:gd name="connsiteX6" fmla="*/ 2061582 w 2334941"/>
                <a:gd name="connsiteY6" fmla="*/ 825785 h 2693767"/>
                <a:gd name="connsiteX7" fmla="*/ 1167471 w 2334941"/>
                <a:gd name="connsiteY7" fmla="*/ 250583 h 2693767"/>
                <a:gd name="connsiteX8" fmla="*/ 0 w 2334941"/>
                <a:gd name="connsiteY8" fmla="*/ 666323 h 2693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34941" h="2693767">
                  <a:moveTo>
                    <a:pt x="0" y="666323"/>
                  </a:moveTo>
                  <a:lnTo>
                    <a:pt x="1178861" y="0"/>
                  </a:lnTo>
                  <a:lnTo>
                    <a:pt x="2334941" y="666323"/>
                  </a:lnTo>
                  <a:lnTo>
                    <a:pt x="2334941" y="2016054"/>
                  </a:lnTo>
                  <a:lnTo>
                    <a:pt x="1173166" y="2693767"/>
                  </a:lnTo>
                  <a:lnTo>
                    <a:pt x="1822393" y="1708520"/>
                  </a:lnTo>
                  <a:lnTo>
                    <a:pt x="2061582" y="825785"/>
                  </a:lnTo>
                  <a:lnTo>
                    <a:pt x="1167471" y="250583"/>
                  </a:lnTo>
                  <a:lnTo>
                    <a:pt x="0" y="666323"/>
                  </a:lnTo>
                  <a:close/>
                </a:path>
              </a:pathLst>
            </a:custGeom>
            <a:pattFill prst="wdUpDiag">
              <a:fgClr>
                <a:srgbClr val="FF0000"/>
              </a:fgClr>
              <a:bgClr>
                <a:prstClr val="white"/>
              </a:bgClr>
            </a:pattFill>
            <a:ln w="19050" cmpd="sng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0086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2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10" name="Oggetto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itle 1">
            <a:extLst>
              <a:ext uri="{FF2B5EF4-FFF2-40B4-BE49-F238E27FC236}">
                <a16:creationId xmlns:a16="http://schemas.microsoft.com/office/drawing/2014/main" id="{218D6A14-A0FF-3349-8A8D-CFEBCC911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091" y="145108"/>
            <a:ext cx="6821924" cy="1104636"/>
          </a:xfrm>
        </p:spPr>
        <p:txBody>
          <a:bodyPr>
            <a:noAutofit/>
          </a:bodyPr>
          <a:lstStyle/>
          <a:p>
            <a:r>
              <a:rPr lang="it-IT" dirty="0"/>
              <a:t>Il percorso</a:t>
            </a:r>
          </a:p>
        </p:txBody>
      </p:sp>
      <p:graphicFrame>
        <p:nvGraphicFramePr>
          <p:cNvPr id="9" name="Tabella 8"/>
          <p:cNvGraphicFramePr>
            <a:graphicFrameLocks noGrp="1"/>
          </p:cNvGraphicFramePr>
          <p:nvPr>
            <p:extLst/>
          </p:nvPr>
        </p:nvGraphicFramePr>
        <p:xfrm>
          <a:off x="1270221" y="922693"/>
          <a:ext cx="5355595" cy="922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1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11150"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1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2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3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4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5</a:t>
                      </a:r>
                    </a:p>
                  </a:txBody>
                  <a:tcPr marL="68580" marR="68580" marT="28575" marB="2857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05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it-IT" sz="120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Individuazione Contesti Territoriali (CT)</a:t>
                      </a:r>
                    </a:p>
                  </a:txBody>
                  <a:tcPr marL="68580" marR="68580" marT="28575" marB="2857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</a:rPr>
                        <a:t>Analisi Rischio / Pericolosità</a:t>
                      </a:r>
                      <a:endParaRPr lang="it-IT"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28575" marB="28575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Recepimento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Piani</a:t>
                      </a:r>
                    </a:p>
                  </a:txBody>
                  <a:tcPr marL="68580" marR="68580" marT="28575" marB="28575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Valutazione operatività</a:t>
                      </a:r>
                    </a:p>
                  </a:txBody>
                  <a:tcPr marL="68580" marR="68580" marT="28575" marB="28575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Programmazione Interventi</a:t>
                      </a:r>
                    </a:p>
                  </a:txBody>
                  <a:tcPr marL="68580" marR="68580" marT="28575" marB="28575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" name="Rettangolo 12"/>
          <p:cNvSpPr/>
          <p:nvPr/>
        </p:nvSpPr>
        <p:spPr>
          <a:xfrm>
            <a:off x="4473189" y="922693"/>
            <a:ext cx="1099054" cy="89604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14" name="CasellaDiTesto 12"/>
          <p:cNvSpPr txBox="1"/>
          <p:nvPr/>
        </p:nvSpPr>
        <p:spPr>
          <a:xfrm>
            <a:off x="759630" y="5400000"/>
            <a:ext cx="19965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/>
              <a:t>Presenza di ES</a:t>
            </a:r>
          </a:p>
        </p:txBody>
      </p:sp>
      <p:sp>
        <p:nvSpPr>
          <p:cNvPr id="15" name="CasellaDiTesto 12"/>
          <p:cNvSpPr txBox="1"/>
          <p:nvPr/>
        </p:nvSpPr>
        <p:spPr>
          <a:xfrm>
            <a:off x="3347864" y="5400000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/>
              <a:t>Raggiungibilità ES2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6444208" y="5400000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/>
              <a:t>Raggiungibilità ES3</a:t>
            </a:r>
          </a:p>
        </p:txBody>
      </p:sp>
      <p:pic>
        <p:nvPicPr>
          <p:cNvPr id="17" name="Picture 13" descr="ESperCT_aggiornato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05" r="67395"/>
          <a:stretch/>
        </p:blipFill>
        <p:spPr>
          <a:xfrm>
            <a:off x="107504" y="4579859"/>
            <a:ext cx="1650388" cy="851756"/>
          </a:xfrm>
          <a:prstGeom prst="rect">
            <a:avLst/>
          </a:prstGeom>
        </p:spPr>
      </p:pic>
      <p:grpSp>
        <p:nvGrpSpPr>
          <p:cNvPr id="18" name="Group 19"/>
          <p:cNvGrpSpPr/>
          <p:nvPr/>
        </p:nvGrpSpPr>
        <p:grpSpPr>
          <a:xfrm>
            <a:off x="539552" y="1993404"/>
            <a:ext cx="8424935" cy="2448272"/>
            <a:chOff x="539552" y="1993404"/>
            <a:chExt cx="8424935" cy="2448272"/>
          </a:xfrm>
        </p:grpSpPr>
        <p:pic>
          <p:nvPicPr>
            <p:cNvPr id="19" name="Picture 8" descr="iso VVF_nuoviCT.jpg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716" r="9926"/>
            <a:stretch/>
          </p:blipFill>
          <p:spPr>
            <a:xfrm>
              <a:off x="6546676" y="1993404"/>
              <a:ext cx="2417811" cy="2396054"/>
            </a:xfrm>
            <a:prstGeom prst="rect">
              <a:avLst/>
            </a:prstGeom>
          </p:spPr>
        </p:pic>
        <p:grpSp>
          <p:nvGrpSpPr>
            <p:cNvPr id="20" name="Group 16"/>
            <p:cNvGrpSpPr/>
            <p:nvPr/>
          </p:nvGrpSpPr>
          <p:grpSpPr>
            <a:xfrm>
              <a:off x="539552" y="2017259"/>
              <a:ext cx="2838798" cy="2424417"/>
              <a:chOff x="539552" y="2161275"/>
              <a:chExt cx="2838798" cy="2424417"/>
            </a:xfrm>
          </p:grpSpPr>
          <p:pic>
            <p:nvPicPr>
              <p:cNvPr id="25" name="Picture 6" descr="ESperCT_aggiornato.jpg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588"/>
              <a:stretch/>
            </p:blipFill>
            <p:spPr>
              <a:xfrm>
                <a:off x="656857" y="2161275"/>
                <a:ext cx="2721493" cy="2363924"/>
              </a:xfrm>
              <a:prstGeom prst="rect">
                <a:avLst/>
              </a:prstGeom>
            </p:spPr>
          </p:pic>
          <p:sp>
            <p:nvSpPr>
              <p:cNvPr id="26" name="Rectangle 1"/>
              <p:cNvSpPr/>
              <p:nvPr/>
            </p:nvSpPr>
            <p:spPr>
              <a:xfrm>
                <a:off x="539552" y="4009628"/>
                <a:ext cx="576064" cy="57606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" name="Group 18"/>
            <p:cNvGrpSpPr/>
            <p:nvPr/>
          </p:nvGrpSpPr>
          <p:grpSpPr>
            <a:xfrm>
              <a:off x="3563888" y="2017259"/>
              <a:ext cx="2304255" cy="2363924"/>
              <a:chOff x="3563888" y="2161275"/>
              <a:chExt cx="2304255" cy="2363924"/>
            </a:xfrm>
          </p:grpSpPr>
          <p:pic>
            <p:nvPicPr>
              <p:cNvPr id="23" name="Content Placeholder 3" descr="iso ops_nuoviCT.jpg"/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588" r="13047"/>
              <a:stretch/>
            </p:blipFill>
            <p:spPr>
              <a:xfrm>
                <a:off x="3615670" y="2161275"/>
                <a:ext cx="2252473" cy="2363924"/>
              </a:xfrm>
              <a:prstGeom prst="rect">
                <a:avLst/>
              </a:prstGeom>
            </p:spPr>
          </p:pic>
          <p:sp>
            <p:nvSpPr>
              <p:cNvPr id="24" name="Rectangle 17"/>
              <p:cNvSpPr/>
              <p:nvPr/>
            </p:nvSpPr>
            <p:spPr>
              <a:xfrm>
                <a:off x="3563888" y="3865612"/>
                <a:ext cx="144016" cy="216024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7" name="Content Placeholder 3" descr="iso ops_nuoviCT.jpg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6" t="65639" r="77838"/>
          <a:stretch/>
        </p:blipFill>
        <p:spPr>
          <a:xfrm>
            <a:off x="3078383" y="4219819"/>
            <a:ext cx="1052885" cy="1229969"/>
          </a:xfrm>
          <a:prstGeom prst="rect">
            <a:avLst/>
          </a:prstGeom>
        </p:spPr>
      </p:pic>
      <p:pic>
        <p:nvPicPr>
          <p:cNvPr id="28" name="Picture 15" descr="iso VVF_nuoviCT.jpg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97" r="80388"/>
          <a:stretch/>
        </p:blipFill>
        <p:spPr>
          <a:xfrm>
            <a:off x="6084168" y="4268316"/>
            <a:ext cx="1006217" cy="117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7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10" name="Oggetto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itle 1">
            <a:extLst>
              <a:ext uri="{FF2B5EF4-FFF2-40B4-BE49-F238E27FC236}">
                <a16:creationId xmlns:a16="http://schemas.microsoft.com/office/drawing/2014/main" id="{218D6A14-A0FF-3349-8A8D-CFEBCC911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091" y="145108"/>
            <a:ext cx="6821924" cy="1104636"/>
          </a:xfrm>
        </p:spPr>
        <p:txBody>
          <a:bodyPr>
            <a:noAutofit/>
          </a:bodyPr>
          <a:lstStyle/>
          <a:p>
            <a:r>
              <a:rPr lang="it-IT" dirty="0"/>
              <a:t>Il percorso</a:t>
            </a:r>
          </a:p>
        </p:txBody>
      </p:sp>
      <p:graphicFrame>
        <p:nvGraphicFramePr>
          <p:cNvPr id="9" name="Tabella 8"/>
          <p:cNvGraphicFramePr>
            <a:graphicFrameLocks noGrp="1"/>
          </p:cNvGraphicFramePr>
          <p:nvPr>
            <p:extLst/>
          </p:nvPr>
        </p:nvGraphicFramePr>
        <p:xfrm>
          <a:off x="1270221" y="922693"/>
          <a:ext cx="5355595" cy="922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1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11150"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1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2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3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4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5</a:t>
                      </a:r>
                    </a:p>
                  </a:txBody>
                  <a:tcPr marL="68580" marR="68580" marT="28575" marB="2857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05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it-IT" sz="120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Individuazione Contesti Territoriali (CT)</a:t>
                      </a:r>
                    </a:p>
                  </a:txBody>
                  <a:tcPr marL="68580" marR="68580" marT="28575" marB="2857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</a:rPr>
                        <a:t>Analisi Rischio / Pericolosità</a:t>
                      </a:r>
                      <a:endParaRPr lang="it-IT"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28575" marB="28575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Recepimento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Piani</a:t>
                      </a:r>
                    </a:p>
                  </a:txBody>
                  <a:tcPr marL="68580" marR="68580" marT="28575" marB="28575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Valutazione operatività</a:t>
                      </a:r>
                    </a:p>
                  </a:txBody>
                  <a:tcPr marL="68580" marR="68580" marT="28575" marB="28575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Programmazione Interventi</a:t>
                      </a:r>
                    </a:p>
                  </a:txBody>
                  <a:tcPr marL="68580" marR="68580" marT="28575" marB="28575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" name="Rettangolo 12"/>
          <p:cNvSpPr/>
          <p:nvPr/>
        </p:nvSpPr>
        <p:spPr>
          <a:xfrm>
            <a:off x="4473189" y="922693"/>
            <a:ext cx="1099054" cy="89604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grpSp>
        <p:nvGrpSpPr>
          <p:cNvPr id="11" name="Group 9"/>
          <p:cNvGrpSpPr>
            <a:grpSpLocks noChangeAspect="1"/>
          </p:cNvGrpSpPr>
          <p:nvPr/>
        </p:nvGrpSpPr>
        <p:grpSpPr>
          <a:xfrm>
            <a:off x="1151984" y="2101780"/>
            <a:ext cx="3276000" cy="3276000"/>
            <a:chOff x="179512" y="1705372"/>
            <a:chExt cx="4032448" cy="3893501"/>
          </a:xfrm>
        </p:grpSpPr>
        <p:pic>
          <p:nvPicPr>
            <p:cNvPr id="12" name="Picture 1" descr="ragg_Ops201911.jpg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951" r="17660" b="9771"/>
            <a:stretch/>
          </p:blipFill>
          <p:spPr>
            <a:xfrm>
              <a:off x="179512" y="2091010"/>
              <a:ext cx="3960694" cy="3507863"/>
            </a:xfrm>
            <a:prstGeom prst="rect">
              <a:avLst/>
            </a:prstGeom>
          </p:spPr>
        </p:pic>
        <p:sp>
          <p:nvSpPr>
            <p:cNvPr id="14" name="Rectangle 6"/>
            <p:cNvSpPr/>
            <p:nvPr/>
          </p:nvSpPr>
          <p:spPr>
            <a:xfrm>
              <a:off x="2987824" y="1705372"/>
              <a:ext cx="1224136" cy="108012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CasellaDiTesto 12"/>
          <p:cNvSpPr txBox="1"/>
          <p:nvPr/>
        </p:nvSpPr>
        <p:spPr>
          <a:xfrm>
            <a:off x="1547664" y="5377780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/>
              <a:t>Raggiungibilità </a:t>
            </a:r>
            <a:r>
              <a:rPr lang="it-IT" sz="1400" b="1" dirty="0" smtClean="0"/>
              <a:t>ES2</a:t>
            </a:r>
            <a:endParaRPr lang="it-IT" sz="1400" b="1" dirty="0" smtClean="0"/>
          </a:p>
        </p:txBody>
      </p:sp>
      <p:sp>
        <p:nvSpPr>
          <p:cNvPr id="16" name="CasellaDiTesto 12"/>
          <p:cNvSpPr txBox="1"/>
          <p:nvPr/>
        </p:nvSpPr>
        <p:spPr>
          <a:xfrm>
            <a:off x="5724128" y="5377780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/>
              <a:t>Raggiungibilità </a:t>
            </a:r>
            <a:r>
              <a:rPr lang="it-IT" sz="1400" b="1" dirty="0" smtClean="0"/>
              <a:t>ES3</a:t>
            </a:r>
            <a:endParaRPr lang="it-IT" sz="1400" b="1" dirty="0" smtClean="0"/>
          </a:p>
        </p:txBody>
      </p:sp>
      <p:grpSp>
        <p:nvGrpSpPr>
          <p:cNvPr id="17" name="Group 11"/>
          <p:cNvGrpSpPr>
            <a:grpSpLocks noChangeAspect="1"/>
          </p:cNvGrpSpPr>
          <p:nvPr/>
        </p:nvGrpSpPr>
        <p:grpSpPr>
          <a:xfrm>
            <a:off x="5184432" y="2101780"/>
            <a:ext cx="3276000" cy="3276000"/>
            <a:chOff x="4830596" y="1777380"/>
            <a:chExt cx="3773852" cy="3625442"/>
          </a:xfrm>
        </p:grpSpPr>
        <p:pic>
          <p:nvPicPr>
            <p:cNvPr id="18" name="Picture 5" descr="ragg_VVF201011.jpg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92" t="6445" r="16862" b="9462"/>
            <a:stretch/>
          </p:blipFill>
          <p:spPr>
            <a:xfrm>
              <a:off x="4830596" y="1849388"/>
              <a:ext cx="3623835" cy="3553434"/>
            </a:xfrm>
            <a:prstGeom prst="rect">
              <a:avLst/>
            </a:prstGeom>
          </p:spPr>
        </p:pic>
        <p:sp>
          <p:nvSpPr>
            <p:cNvPr id="19" name="Rectangle 10"/>
            <p:cNvSpPr/>
            <p:nvPr/>
          </p:nvSpPr>
          <p:spPr>
            <a:xfrm>
              <a:off x="7884368" y="1777380"/>
              <a:ext cx="720080" cy="108012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 4"/>
          <p:cNvSpPr/>
          <p:nvPr/>
        </p:nvSpPr>
        <p:spPr>
          <a:xfrm>
            <a:off x="286566" y="1840676"/>
            <a:ext cx="8461898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dirty="0"/>
              <a:t>Classificazione dei CT in base alla percentuale di popolazione raggiunta dall’intervento </a:t>
            </a:r>
            <a:r>
              <a:rPr lang="it-IT" sz="1600" b="1" dirty="0" smtClean="0"/>
              <a:t>sanitario e operativo </a:t>
            </a:r>
            <a:r>
              <a:rPr lang="it-IT" sz="1600" b="1" dirty="0"/>
              <a:t>in 20 </a:t>
            </a:r>
            <a:r>
              <a:rPr lang="it-IT" sz="1600" b="1" dirty="0" smtClean="0"/>
              <a:t>minuti </a:t>
            </a:r>
            <a:endParaRPr lang="en-US" sz="1600" b="1" dirty="0"/>
          </a:p>
        </p:txBody>
      </p:sp>
      <p:pic>
        <p:nvPicPr>
          <p:cNvPr id="22" name="Picture 29" descr="ragg_VVF201011.jpg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52" t="7835" r="7884" b="69092"/>
          <a:stretch/>
        </p:blipFill>
        <p:spPr>
          <a:xfrm>
            <a:off x="7884368" y="2252455"/>
            <a:ext cx="1238033" cy="132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43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6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itle 1">
            <a:extLst>
              <a:ext uri="{FF2B5EF4-FFF2-40B4-BE49-F238E27FC236}">
                <a16:creationId xmlns:a16="http://schemas.microsoft.com/office/drawing/2014/main" id="{218D6A14-A0FF-3349-8A8D-CFEBCC911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091" y="145108"/>
            <a:ext cx="6821924" cy="1104636"/>
          </a:xfrm>
        </p:spPr>
        <p:txBody>
          <a:bodyPr>
            <a:noAutofit/>
          </a:bodyPr>
          <a:lstStyle/>
          <a:p>
            <a:r>
              <a:rPr lang="it-IT" dirty="0"/>
              <a:t>Il percorso</a:t>
            </a:r>
          </a:p>
        </p:txBody>
      </p:sp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02343"/>
              </p:ext>
            </p:extLst>
          </p:nvPr>
        </p:nvGraphicFramePr>
        <p:xfrm>
          <a:off x="1270221" y="922693"/>
          <a:ext cx="5355595" cy="922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1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11150"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1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2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3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4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5</a:t>
                      </a:r>
                    </a:p>
                  </a:txBody>
                  <a:tcPr marL="68580" marR="68580" marT="28575" marB="2857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05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it-IT" sz="120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Individuazione Contesti Territoriali (CT)</a:t>
                      </a:r>
                    </a:p>
                  </a:txBody>
                  <a:tcPr marL="68580" marR="68580" marT="28575" marB="2857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</a:rPr>
                        <a:t>Analisi Rischio / Pericolosità</a:t>
                      </a:r>
                      <a:endParaRPr lang="it-IT"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28575" marB="28575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Recepimento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Piani</a:t>
                      </a:r>
                    </a:p>
                  </a:txBody>
                  <a:tcPr marL="68580" marR="68580" marT="28575" marB="28575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Valutazione operatività</a:t>
                      </a:r>
                    </a:p>
                  </a:txBody>
                  <a:tcPr marL="68580" marR="68580" marT="28575" marB="28575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Programmazione Interventi</a:t>
                      </a:r>
                    </a:p>
                  </a:txBody>
                  <a:tcPr marL="68580" marR="68580" marT="28575" marB="28575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Rettangolo 3"/>
          <p:cNvSpPr/>
          <p:nvPr/>
        </p:nvSpPr>
        <p:spPr>
          <a:xfrm>
            <a:off x="5534823" y="922693"/>
            <a:ext cx="1099054" cy="89604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38" name="Rettangolo 37"/>
          <p:cNvSpPr/>
          <p:nvPr/>
        </p:nvSpPr>
        <p:spPr>
          <a:xfrm>
            <a:off x="8332712" y="1767314"/>
            <a:ext cx="1026114" cy="4200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36" name="Segnaposto contenuto 3"/>
          <p:cNvSpPr txBox="1">
            <a:spLocks/>
          </p:cNvSpPr>
          <p:nvPr/>
        </p:nvSpPr>
        <p:spPr>
          <a:xfrm>
            <a:off x="5518749" y="2257245"/>
            <a:ext cx="1106337" cy="2731698"/>
          </a:xfrm>
          <a:prstGeom prst="rect">
            <a:avLst/>
          </a:prstGeom>
          <a:solidFill>
            <a:srgbClr val="00B0F0"/>
          </a:solidFill>
          <a:ln w="6350" cap="flat" cmpd="sng" algn="ctr">
            <a:solidFill>
              <a:schemeClr val="tx1"/>
            </a:solidFill>
            <a:prstDash val="solid"/>
            <a:miter lim="800000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71323" tIns="35662" rIns="71323" bIns="35662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6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1600" dirty="0">
                <a:solidFill>
                  <a:srgbClr val="000000"/>
                </a:solidFill>
              </a:rPr>
              <a:t>2020</a:t>
            </a:r>
          </a:p>
          <a:p>
            <a:pPr marL="0" indent="0" algn="ctr">
              <a:buNone/>
            </a:pPr>
            <a:r>
              <a:rPr lang="it-IT" sz="1600" dirty="0">
                <a:solidFill>
                  <a:srgbClr val="000000"/>
                </a:solidFill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6344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90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itle 1">
            <a:extLst>
              <a:ext uri="{FF2B5EF4-FFF2-40B4-BE49-F238E27FC236}">
                <a16:creationId xmlns:a16="http://schemas.microsoft.com/office/drawing/2014/main" id="{218D6A14-A0FF-3349-8A8D-CFEBCC911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091" y="145108"/>
            <a:ext cx="6821924" cy="1104636"/>
          </a:xfrm>
        </p:spPr>
        <p:txBody>
          <a:bodyPr>
            <a:noAutofit/>
          </a:bodyPr>
          <a:lstStyle/>
          <a:p>
            <a:r>
              <a:rPr lang="it-IT" dirty="0"/>
              <a:t>L’affiancamento</a:t>
            </a:r>
          </a:p>
        </p:txBody>
      </p:sp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505682"/>
              </p:ext>
            </p:extLst>
          </p:nvPr>
        </p:nvGraphicFramePr>
        <p:xfrm>
          <a:off x="1308509" y="1050256"/>
          <a:ext cx="6426714" cy="3472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1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11150"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1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2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3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4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5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endParaRPr lang="it-IT" sz="900" dirty="0"/>
                    </a:p>
                  </a:txBody>
                  <a:tcPr marL="68580" marR="68580" marT="28575" marB="28575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05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it-IT" sz="120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Individuazione Contesti Territoriali (CT)</a:t>
                      </a:r>
                    </a:p>
                  </a:txBody>
                  <a:tcPr marL="68580" marR="68580" marT="28575" marB="2857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</a:rPr>
                        <a:t>Analisi Rischio / Pericolosità</a:t>
                      </a:r>
                      <a:endParaRPr lang="it-IT"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28575" marB="28575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Recepimento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Piani</a:t>
                      </a:r>
                    </a:p>
                  </a:txBody>
                  <a:tcPr marL="68580" marR="68580" marT="28575" marB="28575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Valutazione operatività</a:t>
                      </a:r>
                    </a:p>
                  </a:txBody>
                  <a:tcPr marL="68580" marR="68580" marT="28575" marB="28575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Programmazione Interventi</a:t>
                      </a:r>
                    </a:p>
                  </a:txBody>
                  <a:tcPr marL="68580" marR="68580" marT="28575" marB="28575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dirty="0"/>
                    </a:p>
                  </a:txBody>
                  <a:tcPr marL="68580" marR="68580" marT="28575" marB="28575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it-IT" sz="120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28575" marB="28575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28575" marB="28575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dirty="0"/>
                    </a:p>
                  </a:txBody>
                  <a:tcPr marL="68580" marR="68580" marT="28575" marB="28575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dirty="0"/>
                    </a:p>
                  </a:txBody>
                  <a:tcPr marL="68580" marR="68580" marT="28575" marB="28575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dirty="0"/>
                    </a:p>
                  </a:txBody>
                  <a:tcPr marL="68580" marR="68580" marT="28575" marB="28575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BASILICATA</a:t>
                      </a:r>
                    </a:p>
                  </a:txBody>
                  <a:tcPr marL="68580" marR="68580" marT="28575" marB="28575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it-IT" sz="120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28575" marB="285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28575" marB="285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dirty="0"/>
                    </a:p>
                  </a:txBody>
                  <a:tcPr marL="68580" marR="68580" marT="28575" marB="285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dirty="0"/>
                    </a:p>
                  </a:txBody>
                  <a:tcPr marL="68580" marR="68580" marT="28575" marB="285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dirty="0"/>
                    </a:p>
                  </a:txBody>
                  <a:tcPr marL="68580" marR="68580" marT="28575" marB="285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CAMPANIA</a:t>
                      </a:r>
                    </a:p>
                  </a:txBody>
                  <a:tcPr marL="68580" marR="68580" marT="28575" marB="285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it-IT" sz="120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28575" marB="28575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28575" marB="28575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dirty="0"/>
                    </a:p>
                  </a:txBody>
                  <a:tcPr marL="68580" marR="68580" marT="28575" marB="28575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dirty="0"/>
                    </a:p>
                  </a:txBody>
                  <a:tcPr marL="68580" marR="68580" marT="28575" marB="28575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dirty="0"/>
                    </a:p>
                  </a:txBody>
                  <a:tcPr marL="68580" marR="68580" marT="28575" marB="28575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PUGLIA</a:t>
                      </a:r>
                    </a:p>
                  </a:txBody>
                  <a:tcPr marL="68580" marR="68580" marT="28575" marB="28575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it-IT" sz="120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28575" marB="285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28575" marB="285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dirty="0"/>
                    </a:p>
                  </a:txBody>
                  <a:tcPr marL="68580" marR="68580" marT="28575" marB="285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dirty="0"/>
                    </a:p>
                  </a:txBody>
                  <a:tcPr marL="68580" marR="68580" marT="28575" marB="285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dirty="0"/>
                    </a:p>
                  </a:txBody>
                  <a:tcPr marL="68580" marR="68580" marT="28575" marB="285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CALABRIA</a:t>
                      </a:r>
                    </a:p>
                  </a:txBody>
                  <a:tcPr marL="68580" marR="68580" marT="28575" marB="2857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it-IT" sz="120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28575" marB="28575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28575" marB="28575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dirty="0"/>
                    </a:p>
                  </a:txBody>
                  <a:tcPr marL="68580" marR="68580" marT="28575" marB="28575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dirty="0"/>
                    </a:p>
                  </a:txBody>
                  <a:tcPr marL="68580" marR="68580" marT="28575" marB="28575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dirty="0"/>
                    </a:p>
                  </a:txBody>
                  <a:tcPr marL="68580" marR="68580" marT="28575" marB="28575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SICILIA</a:t>
                      </a:r>
                    </a:p>
                  </a:txBody>
                  <a:tcPr marL="68580" marR="68580" marT="28575" marB="28575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Ovale 11"/>
          <p:cNvSpPr/>
          <p:nvPr/>
        </p:nvSpPr>
        <p:spPr>
          <a:xfrm>
            <a:off x="2857487" y="3664180"/>
            <a:ext cx="179215" cy="19532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14" name="Ovale 13"/>
          <p:cNvSpPr/>
          <p:nvPr/>
        </p:nvSpPr>
        <p:spPr>
          <a:xfrm>
            <a:off x="2857487" y="3184127"/>
            <a:ext cx="179215" cy="19532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15" name="Ovale 14"/>
          <p:cNvSpPr/>
          <p:nvPr/>
        </p:nvSpPr>
        <p:spPr>
          <a:xfrm>
            <a:off x="2857487" y="4204240"/>
            <a:ext cx="179215" cy="19532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16" name="Ovale 15"/>
          <p:cNvSpPr/>
          <p:nvPr/>
        </p:nvSpPr>
        <p:spPr>
          <a:xfrm>
            <a:off x="4953459" y="3664180"/>
            <a:ext cx="179215" cy="19532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18" name="Ovale 17"/>
          <p:cNvSpPr/>
          <p:nvPr/>
        </p:nvSpPr>
        <p:spPr>
          <a:xfrm>
            <a:off x="4953459" y="4204240"/>
            <a:ext cx="179215" cy="19532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19" name="Ovale 18"/>
          <p:cNvSpPr/>
          <p:nvPr/>
        </p:nvSpPr>
        <p:spPr>
          <a:xfrm>
            <a:off x="1799564" y="3184127"/>
            <a:ext cx="179215" cy="19532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20" name="Ovale 19"/>
          <p:cNvSpPr/>
          <p:nvPr/>
        </p:nvSpPr>
        <p:spPr>
          <a:xfrm>
            <a:off x="1799564" y="4204240"/>
            <a:ext cx="179215" cy="195323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22" name="Ovale 21"/>
          <p:cNvSpPr/>
          <p:nvPr/>
        </p:nvSpPr>
        <p:spPr>
          <a:xfrm>
            <a:off x="1799564" y="2644067"/>
            <a:ext cx="179215" cy="19532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23" name="Ovale 22"/>
          <p:cNvSpPr/>
          <p:nvPr/>
        </p:nvSpPr>
        <p:spPr>
          <a:xfrm>
            <a:off x="3901888" y="3184127"/>
            <a:ext cx="179215" cy="19532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24" name="Ovale 23"/>
          <p:cNvSpPr/>
          <p:nvPr/>
        </p:nvSpPr>
        <p:spPr>
          <a:xfrm>
            <a:off x="3901888" y="4204240"/>
            <a:ext cx="179215" cy="19532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25" name="Ovale 24"/>
          <p:cNvSpPr/>
          <p:nvPr/>
        </p:nvSpPr>
        <p:spPr>
          <a:xfrm>
            <a:off x="3901888" y="2644067"/>
            <a:ext cx="179215" cy="19532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26" name="Ovale 25"/>
          <p:cNvSpPr/>
          <p:nvPr/>
        </p:nvSpPr>
        <p:spPr>
          <a:xfrm>
            <a:off x="3901888" y="3664180"/>
            <a:ext cx="179215" cy="19532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27" name="Ovale 26"/>
          <p:cNvSpPr/>
          <p:nvPr/>
        </p:nvSpPr>
        <p:spPr>
          <a:xfrm>
            <a:off x="6043841" y="3184127"/>
            <a:ext cx="179215" cy="19532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28" name="Ovale 27"/>
          <p:cNvSpPr/>
          <p:nvPr/>
        </p:nvSpPr>
        <p:spPr>
          <a:xfrm>
            <a:off x="6043841" y="4204240"/>
            <a:ext cx="179215" cy="19532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29" name="Ovale 28"/>
          <p:cNvSpPr/>
          <p:nvPr/>
        </p:nvSpPr>
        <p:spPr>
          <a:xfrm>
            <a:off x="6043841" y="2644067"/>
            <a:ext cx="179215" cy="19532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31" name="Ovale 30"/>
          <p:cNvSpPr/>
          <p:nvPr/>
        </p:nvSpPr>
        <p:spPr>
          <a:xfrm>
            <a:off x="4953459" y="2644067"/>
            <a:ext cx="179215" cy="19532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32" name="Ovale 31"/>
          <p:cNvSpPr/>
          <p:nvPr/>
        </p:nvSpPr>
        <p:spPr>
          <a:xfrm>
            <a:off x="2857486" y="2644067"/>
            <a:ext cx="179215" cy="19532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33" name="Ovale 32"/>
          <p:cNvSpPr/>
          <p:nvPr/>
        </p:nvSpPr>
        <p:spPr>
          <a:xfrm>
            <a:off x="1810415" y="3664180"/>
            <a:ext cx="179215" cy="19532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34" name="Ovale 33"/>
          <p:cNvSpPr/>
          <p:nvPr/>
        </p:nvSpPr>
        <p:spPr>
          <a:xfrm>
            <a:off x="1362515" y="4550796"/>
            <a:ext cx="186642" cy="195323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35" name="Ovale 34"/>
          <p:cNvSpPr/>
          <p:nvPr/>
        </p:nvSpPr>
        <p:spPr>
          <a:xfrm>
            <a:off x="4362227" y="4565264"/>
            <a:ext cx="186642" cy="19532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36" name="Ovale 35"/>
          <p:cNvSpPr/>
          <p:nvPr/>
        </p:nvSpPr>
        <p:spPr>
          <a:xfrm>
            <a:off x="2928689" y="4565264"/>
            <a:ext cx="167534" cy="19532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37" name="CasellaDiTesto 36"/>
          <p:cNvSpPr txBox="1"/>
          <p:nvPr/>
        </p:nvSpPr>
        <p:spPr>
          <a:xfrm>
            <a:off x="1542876" y="4556720"/>
            <a:ext cx="1211001" cy="241298"/>
          </a:xfrm>
          <a:prstGeom prst="rect">
            <a:avLst/>
          </a:prstGeom>
          <a:noFill/>
        </p:spPr>
        <p:txBody>
          <a:bodyPr wrap="square" lIns="71323" tIns="35662" rIns="71323" bIns="35662" rtlCol="0">
            <a:spAutoFit/>
          </a:bodyPr>
          <a:lstStyle/>
          <a:p>
            <a:r>
              <a:rPr lang="it-IT" sz="1100" dirty="0"/>
              <a:t>Attività conclusa</a:t>
            </a:r>
          </a:p>
        </p:txBody>
      </p:sp>
      <p:sp>
        <p:nvSpPr>
          <p:cNvPr id="38" name="CasellaDiTesto 37"/>
          <p:cNvSpPr txBox="1"/>
          <p:nvPr/>
        </p:nvSpPr>
        <p:spPr>
          <a:xfrm>
            <a:off x="3090708" y="4563129"/>
            <a:ext cx="964315" cy="410575"/>
          </a:xfrm>
          <a:prstGeom prst="rect">
            <a:avLst/>
          </a:prstGeom>
          <a:noFill/>
        </p:spPr>
        <p:txBody>
          <a:bodyPr wrap="square" lIns="71323" tIns="35662" rIns="71323" bIns="35662" rtlCol="0">
            <a:spAutoFit/>
          </a:bodyPr>
          <a:lstStyle/>
          <a:p>
            <a:r>
              <a:rPr lang="it-IT" sz="1100" dirty="0"/>
              <a:t>Attività avviata</a:t>
            </a:r>
          </a:p>
        </p:txBody>
      </p:sp>
      <p:sp>
        <p:nvSpPr>
          <p:cNvPr id="39" name="CasellaDiTesto 38"/>
          <p:cNvSpPr txBox="1"/>
          <p:nvPr/>
        </p:nvSpPr>
        <p:spPr>
          <a:xfrm>
            <a:off x="4526000" y="4556720"/>
            <a:ext cx="1211001" cy="241298"/>
          </a:xfrm>
          <a:prstGeom prst="rect">
            <a:avLst/>
          </a:prstGeom>
          <a:noFill/>
        </p:spPr>
        <p:txBody>
          <a:bodyPr wrap="square" lIns="71323" tIns="35662" rIns="71323" bIns="35662" rtlCol="0">
            <a:spAutoFit/>
          </a:bodyPr>
          <a:lstStyle/>
          <a:p>
            <a:r>
              <a:rPr lang="it-IT" sz="1100" dirty="0"/>
              <a:t>Attività da avviare</a:t>
            </a:r>
          </a:p>
        </p:txBody>
      </p:sp>
      <p:sp>
        <p:nvSpPr>
          <p:cNvPr id="40" name="Ovale 39"/>
          <p:cNvSpPr/>
          <p:nvPr/>
        </p:nvSpPr>
        <p:spPr>
          <a:xfrm>
            <a:off x="1799564" y="2119309"/>
            <a:ext cx="179215" cy="195323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41" name="Ovale 40"/>
          <p:cNvSpPr/>
          <p:nvPr/>
        </p:nvSpPr>
        <p:spPr>
          <a:xfrm>
            <a:off x="3901888" y="2119309"/>
            <a:ext cx="179215" cy="19532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42" name="Ovale 41"/>
          <p:cNvSpPr/>
          <p:nvPr/>
        </p:nvSpPr>
        <p:spPr>
          <a:xfrm>
            <a:off x="6043841" y="2119309"/>
            <a:ext cx="179215" cy="19532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43" name="Ovale 42"/>
          <p:cNvSpPr/>
          <p:nvPr/>
        </p:nvSpPr>
        <p:spPr>
          <a:xfrm>
            <a:off x="4953459" y="2119309"/>
            <a:ext cx="179215" cy="19532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44" name="Ovale 43"/>
          <p:cNvSpPr/>
          <p:nvPr/>
        </p:nvSpPr>
        <p:spPr>
          <a:xfrm>
            <a:off x="2857486" y="2119309"/>
            <a:ext cx="179215" cy="19532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45" name="Ovale 44">
            <a:extLst>
              <a:ext uri="{FF2B5EF4-FFF2-40B4-BE49-F238E27FC236}">
                <a16:creationId xmlns:a16="http://schemas.microsoft.com/office/drawing/2014/main" id="{3101365F-6EC9-D14D-ADD4-61BAB4F475DD}"/>
              </a:ext>
            </a:extLst>
          </p:cNvPr>
          <p:cNvSpPr/>
          <p:nvPr/>
        </p:nvSpPr>
        <p:spPr>
          <a:xfrm>
            <a:off x="4953459" y="3184127"/>
            <a:ext cx="179215" cy="19532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46" name="Ovale 45">
            <a:extLst>
              <a:ext uri="{FF2B5EF4-FFF2-40B4-BE49-F238E27FC236}">
                <a16:creationId xmlns:a16="http://schemas.microsoft.com/office/drawing/2014/main" id="{A88104CD-F86D-7841-B401-EEA60B8E7AE5}"/>
              </a:ext>
            </a:extLst>
          </p:cNvPr>
          <p:cNvSpPr/>
          <p:nvPr/>
        </p:nvSpPr>
        <p:spPr>
          <a:xfrm>
            <a:off x="1380438" y="4914534"/>
            <a:ext cx="186642" cy="19532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99DF3319-F529-1D4B-B776-2C9A102EA92C}"/>
              </a:ext>
            </a:extLst>
          </p:cNvPr>
          <p:cNvSpPr txBox="1"/>
          <p:nvPr/>
        </p:nvSpPr>
        <p:spPr>
          <a:xfrm>
            <a:off x="1560799" y="4920458"/>
            <a:ext cx="1211001" cy="241298"/>
          </a:xfrm>
          <a:prstGeom prst="rect">
            <a:avLst/>
          </a:prstGeom>
          <a:noFill/>
        </p:spPr>
        <p:txBody>
          <a:bodyPr wrap="square" lIns="71323" tIns="35662" rIns="71323" bIns="35662" rtlCol="0">
            <a:spAutoFit/>
          </a:bodyPr>
          <a:lstStyle/>
          <a:p>
            <a:r>
              <a:rPr lang="it-IT" sz="1100" dirty="0"/>
              <a:t>Adozione</a:t>
            </a:r>
          </a:p>
        </p:txBody>
      </p:sp>
      <p:sp>
        <p:nvSpPr>
          <p:cNvPr id="48" name="Ovale 47">
            <a:extLst>
              <a:ext uri="{FF2B5EF4-FFF2-40B4-BE49-F238E27FC236}">
                <a16:creationId xmlns:a16="http://schemas.microsoft.com/office/drawing/2014/main" id="{566D01D1-644D-624D-A320-DD123A5787E4}"/>
              </a:ext>
            </a:extLst>
          </p:cNvPr>
          <p:cNvSpPr/>
          <p:nvPr/>
        </p:nvSpPr>
        <p:spPr>
          <a:xfrm>
            <a:off x="6060650" y="3670289"/>
            <a:ext cx="167534" cy="19532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9202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8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itle 1">
            <a:extLst>
              <a:ext uri="{FF2B5EF4-FFF2-40B4-BE49-F238E27FC236}">
                <a16:creationId xmlns:a16="http://schemas.microsoft.com/office/drawing/2014/main" id="{218D6A14-A0FF-3349-8A8D-CFEBCC911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091" y="145108"/>
            <a:ext cx="6821924" cy="1104636"/>
          </a:xfrm>
        </p:spPr>
        <p:txBody>
          <a:bodyPr>
            <a:noAutofit/>
          </a:bodyPr>
          <a:lstStyle/>
          <a:p>
            <a:r>
              <a:rPr lang="it-IT" dirty="0">
                <a:solidFill>
                  <a:srgbClr val="4F81BD"/>
                </a:solidFill>
              </a:rPr>
              <a:t>Cosa è</a:t>
            </a:r>
          </a:p>
        </p:txBody>
      </p:sp>
      <p:sp>
        <p:nvSpPr>
          <p:cNvPr id="3" name="Rettangolo 2"/>
          <p:cNvSpPr/>
          <p:nvPr/>
        </p:nvSpPr>
        <p:spPr>
          <a:xfrm>
            <a:off x="323528" y="1201316"/>
            <a:ext cx="8424935" cy="2441900"/>
          </a:xfrm>
          <a:prstGeom prst="rect">
            <a:avLst/>
          </a:prstGeom>
        </p:spPr>
        <p:txBody>
          <a:bodyPr wrap="square" lIns="71323" tIns="35662" rIns="71323" bIns="35662">
            <a:spAutoFit/>
          </a:bodyPr>
          <a:lstStyle/>
          <a:p>
            <a:pPr algn="just">
              <a:buClr>
                <a:srgbClr val="FDB014"/>
              </a:buClr>
            </a:pPr>
            <a:r>
              <a:rPr lang="it-IT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Un programma per il rafforzamento della </a:t>
            </a:r>
            <a:r>
              <a:rPr lang="it-IT" sz="2200" i="1" dirty="0" err="1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governance</a:t>
            </a:r>
            <a:r>
              <a:rPr lang="it-IT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in materia di </a:t>
            </a:r>
            <a:r>
              <a:rPr lang="it-IT" sz="22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riduzione </a:t>
            </a:r>
            <a:r>
              <a:rPr lang="it-IT" sz="2200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dei rischi </a:t>
            </a:r>
            <a:r>
              <a:rPr lang="it-IT" sz="2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idrogeologico</a:t>
            </a:r>
            <a:r>
              <a:rPr lang="it-IT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it-IT" sz="2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idraulico, sismico </a:t>
            </a:r>
            <a:r>
              <a:rPr lang="it-IT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 vulcanico </a:t>
            </a:r>
            <a:r>
              <a:rPr lang="it-IT" sz="22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ai fini di protezione </a:t>
            </a:r>
            <a:r>
              <a:rPr lang="it-IT" sz="2200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civile.</a:t>
            </a:r>
          </a:p>
          <a:p>
            <a:pPr algn="just">
              <a:buClr>
                <a:srgbClr val="FDB014"/>
              </a:buClr>
            </a:pPr>
            <a:r>
              <a:rPr lang="it-IT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Il </a:t>
            </a:r>
            <a:r>
              <a:rPr lang="it-IT" sz="22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Dipartimento della protezione civile</a:t>
            </a:r>
            <a:r>
              <a:rPr lang="it-IT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attraverso una apposita convenzione con l’Agenzia per la coesione territoriale, è il </a:t>
            </a:r>
            <a:r>
              <a:rPr lang="it-IT" sz="22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soggetto attuatore </a:t>
            </a:r>
            <a:r>
              <a:rPr lang="it-IT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del </a:t>
            </a:r>
            <a:r>
              <a:rPr lang="it-IT" sz="2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programma.</a:t>
            </a:r>
            <a:endParaRPr lang="it-IT" sz="2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just">
              <a:buClr>
                <a:srgbClr val="FDB014"/>
              </a:buClr>
            </a:pPr>
            <a:endParaRPr lang="it-IT" sz="2200" b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45">
            <a:extLst>
              <a:ext uri="{FF2B5EF4-FFF2-40B4-BE49-F238E27FC236}">
                <a16:creationId xmlns:a16="http://schemas.microsoft.com/office/drawing/2014/main" id="{68185632-55C7-4D73-A728-5C0197514CD4}"/>
              </a:ext>
            </a:extLst>
          </p:cNvPr>
          <p:cNvSpPr/>
          <p:nvPr/>
        </p:nvSpPr>
        <p:spPr>
          <a:xfrm>
            <a:off x="2880048" y="3289548"/>
            <a:ext cx="1731005" cy="2103346"/>
          </a:xfrm>
          <a:prstGeom prst="rect">
            <a:avLst/>
          </a:prstGeom>
        </p:spPr>
        <p:txBody>
          <a:bodyPr wrap="square" lIns="71323" tIns="35662" rIns="71323" bIns="35662">
            <a:spAutoFit/>
          </a:bodyPr>
          <a:lstStyle/>
          <a:p>
            <a:pPr marL="222885" indent="-222885" algn="just">
              <a:buClr>
                <a:srgbClr val="1DA1A4"/>
              </a:buClr>
              <a:buFont typeface="Wingdings" panose="05000000000000000000" pitchFamily="2" charset="2"/>
              <a:buChar char="v"/>
            </a:pPr>
            <a:r>
              <a:rPr lang="it-IT" sz="2200" dirty="0">
                <a:solidFill>
                  <a:prstClr val="white">
                    <a:lumMod val="50000"/>
                  </a:prstClr>
                </a:solidFill>
                <a:latin typeface="Calibri"/>
              </a:rPr>
              <a:t>Basilicata</a:t>
            </a:r>
          </a:p>
          <a:p>
            <a:pPr marL="222885" indent="-222885" algn="just">
              <a:buClr>
                <a:srgbClr val="1DA1A4"/>
              </a:buClr>
              <a:buFont typeface="Wingdings" panose="05000000000000000000" pitchFamily="2" charset="2"/>
              <a:buChar char="v"/>
            </a:pPr>
            <a:r>
              <a:rPr lang="it-IT" sz="2200" dirty="0">
                <a:solidFill>
                  <a:prstClr val="white">
                    <a:lumMod val="50000"/>
                  </a:prstClr>
                </a:solidFill>
              </a:rPr>
              <a:t>Calabria</a:t>
            </a:r>
          </a:p>
          <a:p>
            <a:pPr marL="222885" indent="-222885" algn="just">
              <a:buClr>
                <a:srgbClr val="1DA1A4"/>
              </a:buClr>
              <a:buFont typeface="Wingdings" panose="05000000000000000000" pitchFamily="2" charset="2"/>
              <a:buChar char="v"/>
            </a:pPr>
            <a:r>
              <a:rPr lang="it-IT" sz="2200" dirty="0">
                <a:solidFill>
                  <a:prstClr val="white">
                    <a:lumMod val="50000"/>
                  </a:prstClr>
                </a:solidFill>
                <a:latin typeface="Calibri"/>
              </a:rPr>
              <a:t>Campania</a:t>
            </a:r>
          </a:p>
          <a:p>
            <a:pPr marL="222885" indent="-222885" algn="just">
              <a:buClr>
                <a:srgbClr val="1DA1A4"/>
              </a:buClr>
              <a:buFont typeface="Wingdings" panose="05000000000000000000" pitchFamily="2" charset="2"/>
              <a:buChar char="v"/>
            </a:pPr>
            <a:r>
              <a:rPr lang="it-IT" sz="2200" dirty="0">
                <a:solidFill>
                  <a:prstClr val="white">
                    <a:lumMod val="50000"/>
                  </a:prstClr>
                </a:solidFill>
                <a:latin typeface="Calibri"/>
              </a:rPr>
              <a:t>Puglia</a:t>
            </a:r>
          </a:p>
          <a:p>
            <a:pPr marL="222885" indent="-222885" algn="just">
              <a:buClr>
                <a:srgbClr val="1DA1A4"/>
              </a:buClr>
              <a:buFont typeface="Wingdings" panose="05000000000000000000" pitchFamily="2" charset="2"/>
              <a:buChar char="v"/>
            </a:pPr>
            <a:r>
              <a:rPr lang="it-IT" sz="2200" dirty="0">
                <a:solidFill>
                  <a:prstClr val="white">
                    <a:lumMod val="50000"/>
                  </a:prstClr>
                </a:solidFill>
                <a:latin typeface="Calibri"/>
              </a:rPr>
              <a:t>Sicilia</a:t>
            </a:r>
          </a:p>
          <a:p>
            <a:pPr algn="just">
              <a:buClr>
                <a:srgbClr val="1DA1A4"/>
              </a:buClr>
            </a:pPr>
            <a:endParaRPr lang="it-IT" sz="2200" dirty="0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25976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4" name="Diapositiva think-cell" r:id="rId5" imgW="216" imgH="216" progId="TCLayout.ActiveDocument.1">
                  <p:embed/>
                </p:oleObj>
              </mc:Choice>
              <mc:Fallback>
                <p:oleObj name="Diapositiva think-cell" r:id="rId5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itle 1">
            <a:extLst>
              <a:ext uri="{FF2B5EF4-FFF2-40B4-BE49-F238E27FC236}">
                <a16:creationId xmlns:a16="http://schemas.microsoft.com/office/drawing/2014/main" id="{218D6A14-A0FF-3349-8A8D-CFEBCC911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091" y="145108"/>
            <a:ext cx="6821924" cy="1104636"/>
          </a:xfrm>
        </p:spPr>
        <p:txBody>
          <a:bodyPr>
            <a:noAutofit/>
          </a:bodyPr>
          <a:lstStyle/>
          <a:p>
            <a:r>
              <a:rPr lang="it-IT" dirty="0"/>
              <a:t>Alcuni risultati</a:t>
            </a:r>
          </a:p>
        </p:txBody>
      </p:sp>
      <p:sp>
        <p:nvSpPr>
          <p:cNvPr id="36" name="Rectangle 45">
            <a:extLst>
              <a:ext uri="{FF2B5EF4-FFF2-40B4-BE49-F238E27FC236}">
                <a16:creationId xmlns:a16="http://schemas.microsoft.com/office/drawing/2014/main" id="{68185632-55C7-4D73-A728-5C0197514CD4}"/>
              </a:ext>
            </a:extLst>
          </p:cNvPr>
          <p:cNvSpPr/>
          <p:nvPr/>
        </p:nvSpPr>
        <p:spPr>
          <a:xfrm>
            <a:off x="1043608" y="1619411"/>
            <a:ext cx="7086599" cy="2534233"/>
          </a:xfrm>
          <a:prstGeom prst="rect">
            <a:avLst/>
          </a:prstGeom>
        </p:spPr>
        <p:txBody>
          <a:bodyPr wrap="square" lIns="71323" tIns="35662" rIns="71323" bIns="35662">
            <a:spAutoFit/>
          </a:bodyPr>
          <a:lstStyle/>
          <a:p>
            <a:pPr marL="222885" indent="-222885" algn="just">
              <a:buClr>
                <a:srgbClr val="FDB014"/>
              </a:buClr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bg2">
                    <a:lumMod val="50000"/>
                  </a:schemeClr>
                </a:solidFill>
                <a:latin typeface="Calibri"/>
              </a:rPr>
              <a:t>partecipazione</a:t>
            </a:r>
            <a:r>
              <a:rPr lang="it-IT" sz="1600" dirty="0">
                <a:solidFill>
                  <a:schemeClr val="bg2">
                    <a:lumMod val="50000"/>
                  </a:schemeClr>
                </a:solidFill>
                <a:latin typeface="Calibri"/>
              </a:rPr>
              <a:t> attiva delle Regioni coinvolte nel Programma</a:t>
            </a:r>
          </a:p>
          <a:p>
            <a:pPr marL="222885" indent="-222885" algn="just">
              <a:buClr>
                <a:srgbClr val="FDB014"/>
              </a:buClr>
              <a:buFont typeface="Wingdings" panose="05000000000000000000" pitchFamily="2" charset="2"/>
              <a:buChar char="v"/>
            </a:pPr>
            <a:r>
              <a:rPr lang="it-IT" sz="1600" dirty="0">
                <a:solidFill>
                  <a:schemeClr val="bg2">
                    <a:lumMod val="50000"/>
                  </a:schemeClr>
                </a:solidFill>
                <a:latin typeface="Calibri"/>
              </a:rPr>
              <a:t>le Regioni hanno iniziato a legiferare per </a:t>
            </a:r>
            <a:r>
              <a:rPr lang="it-IT" sz="1600" b="1" dirty="0">
                <a:solidFill>
                  <a:schemeClr val="bg2">
                    <a:lumMod val="50000"/>
                  </a:schemeClr>
                </a:solidFill>
                <a:latin typeface="Calibri"/>
              </a:rPr>
              <a:t>recepire</a:t>
            </a:r>
            <a:r>
              <a:rPr lang="it-IT" sz="1600" dirty="0">
                <a:solidFill>
                  <a:schemeClr val="bg2">
                    <a:lumMod val="50000"/>
                  </a:schemeClr>
                </a:solidFill>
                <a:latin typeface="Calibri"/>
              </a:rPr>
              <a:t> quanto definito nel Programma</a:t>
            </a:r>
          </a:p>
          <a:p>
            <a:pPr marL="222885" indent="-222885" algn="just">
              <a:buClr>
                <a:srgbClr val="FDB014"/>
              </a:buClr>
              <a:buFont typeface="Wingdings" panose="05000000000000000000" pitchFamily="2" charset="2"/>
              <a:buChar char="v"/>
            </a:pPr>
            <a:r>
              <a:rPr lang="it-IT" sz="1600" dirty="0">
                <a:solidFill>
                  <a:schemeClr val="bg2">
                    <a:lumMod val="50000"/>
                  </a:schemeClr>
                </a:solidFill>
                <a:latin typeface="Calibri"/>
              </a:rPr>
              <a:t>miglioramento di tempi e condizioni dei processi attuativi attraverso la </a:t>
            </a:r>
            <a:r>
              <a:rPr lang="it-IT" sz="1600" b="1" dirty="0">
                <a:solidFill>
                  <a:schemeClr val="bg2">
                    <a:lumMod val="50000"/>
                  </a:schemeClr>
                </a:solidFill>
                <a:latin typeface="Calibri"/>
              </a:rPr>
              <a:t>standardizzazione</a:t>
            </a:r>
            <a:r>
              <a:rPr lang="it-IT" sz="1600" dirty="0">
                <a:solidFill>
                  <a:schemeClr val="bg2">
                    <a:lumMod val="50000"/>
                  </a:schemeClr>
                </a:solidFill>
                <a:latin typeface="Calibri"/>
              </a:rPr>
              <a:t> e la </a:t>
            </a:r>
            <a:r>
              <a:rPr lang="it-IT" sz="1600" b="1" dirty="0" err="1">
                <a:solidFill>
                  <a:schemeClr val="bg2">
                    <a:lumMod val="50000"/>
                  </a:schemeClr>
                </a:solidFill>
                <a:latin typeface="Calibri"/>
              </a:rPr>
              <a:t>modularizzazione</a:t>
            </a:r>
            <a:r>
              <a:rPr lang="it-IT" sz="1600" dirty="0">
                <a:solidFill>
                  <a:schemeClr val="bg2">
                    <a:lumMod val="50000"/>
                  </a:schemeClr>
                </a:solidFill>
                <a:latin typeface="Calibri"/>
              </a:rPr>
              <a:t> delle attività</a:t>
            </a:r>
          </a:p>
          <a:p>
            <a:pPr marL="222885" indent="-222885" algn="just">
              <a:buClr>
                <a:srgbClr val="FDB014"/>
              </a:buClr>
              <a:buFont typeface="Wingdings" panose="05000000000000000000" pitchFamily="2" charset="2"/>
              <a:buChar char="v"/>
            </a:pPr>
            <a:r>
              <a:rPr lang="it-IT" sz="1600" b="1" dirty="0">
                <a:solidFill>
                  <a:schemeClr val="bg2">
                    <a:lumMod val="50000"/>
                  </a:schemeClr>
                </a:solidFill>
                <a:latin typeface="Calibri"/>
              </a:rPr>
              <a:t>adozione</a:t>
            </a:r>
            <a:r>
              <a:rPr lang="it-IT" sz="1600" dirty="0">
                <a:solidFill>
                  <a:schemeClr val="bg2">
                    <a:lumMod val="50000"/>
                  </a:schemeClr>
                </a:solidFill>
                <a:latin typeface="Calibri"/>
              </a:rPr>
              <a:t> in Regioni anche non coinvolte direttamente nel Programma</a:t>
            </a:r>
          </a:p>
          <a:p>
            <a:pPr marL="222885" indent="-222885" algn="just">
              <a:buClr>
                <a:srgbClr val="FDB014"/>
              </a:buClr>
              <a:buFont typeface="Wingdings" panose="05000000000000000000" pitchFamily="2" charset="2"/>
              <a:buChar char="v"/>
            </a:pPr>
            <a:r>
              <a:rPr lang="it-IT" sz="1600" dirty="0">
                <a:solidFill>
                  <a:schemeClr val="bg2">
                    <a:lumMod val="50000"/>
                  </a:schemeClr>
                </a:solidFill>
                <a:latin typeface="Calibri"/>
              </a:rPr>
              <a:t>si è avviato un processo di </a:t>
            </a:r>
            <a:r>
              <a:rPr lang="it-IT" sz="1600" b="1" dirty="0">
                <a:solidFill>
                  <a:schemeClr val="bg2">
                    <a:lumMod val="50000"/>
                  </a:schemeClr>
                </a:solidFill>
                <a:latin typeface="Calibri"/>
              </a:rPr>
              <a:t>sensibilizzazione</a:t>
            </a:r>
            <a:r>
              <a:rPr lang="it-IT" sz="1600" dirty="0">
                <a:solidFill>
                  <a:schemeClr val="bg2">
                    <a:lumMod val="50000"/>
                  </a:schemeClr>
                </a:solidFill>
                <a:latin typeface="Calibri"/>
              </a:rPr>
              <a:t> in tutto il Paese finalizzato alla ottimizzazione dei processi di gestione dell’emergenza, a partire dalla messa a punto di strategie di coesione territoriale e di valutazione della resilienza dei territori</a:t>
            </a:r>
          </a:p>
          <a:p>
            <a:pPr marL="222885" indent="-222885" algn="just">
              <a:buClr>
                <a:srgbClr val="FDB014"/>
              </a:buClr>
              <a:buFont typeface="Wingdings" panose="05000000000000000000" pitchFamily="2" charset="2"/>
              <a:buChar char="v"/>
            </a:pPr>
            <a:endParaRPr lang="it-IT" sz="1600" dirty="0">
              <a:solidFill>
                <a:schemeClr val="bg2">
                  <a:lumMod val="50000"/>
                </a:scheme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4320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9" descr="F:\Progetti\2019\PON\Atti\2019\ACT\20190617PresentazioneTemplate\Materiali\Homepage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3510" y="1417339"/>
            <a:ext cx="3442986" cy="259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/>
          <p:cNvSpPr/>
          <p:nvPr/>
        </p:nvSpPr>
        <p:spPr>
          <a:xfrm>
            <a:off x="5552989" y="4297660"/>
            <a:ext cx="3591011" cy="933795"/>
          </a:xfrm>
          <a:prstGeom prst="rect">
            <a:avLst/>
          </a:prstGeom>
        </p:spPr>
        <p:txBody>
          <a:bodyPr wrap="square" lIns="71323" tIns="35662" rIns="71323" bIns="35662">
            <a:spAutoFit/>
          </a:bodyPr>
          <a:lstStyle/>
          <a:p>
            <a:r>
              <a:rPr lang="it-IT" sz="2800" b="1" dirty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Riduzione </a:t>
            </a:r>
            <a:r>
              <a:rPr lang="it-IT" sz="2800" b="1" dirty="0" smtClean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dei rischi </a:t>
            </a:r>
            <a:r>
              <a:rPr lang="it-IT" sz="2800" b="1" dirty="0">
                <a:solidFill>
                  <a:schemeClr val="accent4"/>
                </a:solidFill>
                <a:latin typeface="+mj-lt"/>
                <a:ea typeface="+mj-ea"/>
                <a:cs typeface="+mj-cs"/>
              </a:rPr>
              <a:t>ai fini di protezione civile</a:t>
            </a:r>
          </a:p>
        </p:txBody>
      </p:sp>
      <p:sp>
        <p:nvSpPr>
          <p:cNvPr id="6" name="Rettangolo 5"/>
          <p:cNvSpPr/>
          <p:nvPr/>
        </p:nvSpPr>
        <p:spPr>
          <a:xfrm>
            <a:off x="1187624" y="533499"/>
            <a:ext cx="6696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>
                <a:hlinkClick r:id="rId5"/>
              </a:rPr>
              <a:t>http://</a:t>
            </a:r>
            <a:r>
              <a:rPr lang="it-IT" sz="1400" dirty="0" smtClean="0">
                <a:hlinkClick r:id="rId5"/>
              </a:rPr>
              <a:t>governancerischio.protezionecivile.gov.it/web/guest/home</a:t>
            </a:r>
            <a:endParaRPr lang="it-IT" sz="1400" dirty="0" smtClean="0"/>
          </a:p>
          <a:p>
            <a:r>
              <a:rPr lang="it-IT" sz="1400" dirty="0">
                <a:hlinkClick r:id="rId6"/>
              </a:rPr>
              <a:t>https://www.igag.cnr.it/index.php/14-progetti-di-ricerca/193-pon-governance-2014-2020</a:t>
            </a:r>
            <a:endParaRPr lang="it-IT" sz="1400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66" y="1345331"/>
            <a:ext cx="5409223" cy="388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7552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/>
          </p:cNvSpPr>
          <p:nvPr/>
        </p:nvSpPr>
        <p:spPr>
          <a:xfrm>
            <a:off x="0" y="352695"/>
            <a:ext cx="91440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0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PON GOVERNANCE 2014-2020</a:t>
            </a:r>
            <a:br>
              <a:rPr lang="it-IT" sz="20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it-IT" sz="2000" b="1" dirty="0">
                <a:solidFill>
                  <a:srgbClr val="FF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RISCHIO SISMICO, VULCANICO E IDROGEOLOGICO</a:t>
            </a:r>
            <a:r>
              <a:rPr lang="it-IT" sz="20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it-IT" sz="20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endParaRPr lang="it-IT" sz="20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Segnaposto contenuto 2"/>
          <p:cNvSpPr txBox="1">
            <a:spLocks/>
          </p:cNvSpPr>
          <p:nvPr/>
        </p:nvSpPr>
        <p:spPr>
          <a:xfrm>
            <a:off x="251520" y="1057301"/>
            <a:ext cx="8640960" cy="4464496"/>
          </a:xfrm>
          <a:prstGeom prst="rect">
            <a:avLst/>
          </a:prstGeom>
        </p:spPr>
        <p:txBody>
          <a:bodyPr numCol="2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800" b="1" dirty="0"/>
              <a:t>DIPARTIMENTO DELLA PROTEZIONE CIVILE</a:t>
            </a:r>
            <a:endParaRPr lang="it-IT" sz="800" dirty="0"/>
          </a:p>
          <a:p>
            <a:pPr marL="0" indent="0">
              <a:buNone/>
            </a:pPr>
            <a:r>
              <a:rPr lang="it-IT" sz="800" b="1" dirty="0"/>
              <a:t>Struttura responsabile dell’attuazione del Programma</a:t>
            </a:r>
            <a:endParaRPr lang="it-IT" sz="800" dirty="0"/>
          </a:p>
          <a:p>
            <a:pPr marL="0" indent="0">
              <a:buNone/>
            </a:pPr>
            <a:r>
              <a:rPr lang="it-IT" sz="800" dirty="0"/>
              <a:t>Angelo Borrelli (responsabile), Lucia Palermo (supporto)</a:t>
            </a:r>
          </a:p>
          <a:p>
            <a:pPr marL="0" indent="0">
              <a:buNone/>
            </a:pPr>
            <a:r>
              <a:rPr lang="it-IT" sz="800" i="1" dirty="0"/>
              <a:t>Unità di coordinamento</a:t>
            </a:r>
            <a:endParaRPr lang="it-IT" sz="800" dirty="0"/>
          </a:p>
          <a:p>
            <a:pPr marL="0" indent="0">
              <a:buNone/>
            </a:pPr>
            <a:r>
              <a:rPr lang="it-IT" sz="800" dirty="0"/>
              <a:t>Fabrizio Bramerini, Angelo Corazza, Biagio Costa, Italo Giulivo</a:t>
            </a:r>
            <a:r>
              <a:rPr lang="it-IT" sz="800"/>
              <a:t>, Agostino </a:t>
            </a:r>
            <a:r>
              <a:rPr lang="it-IT" sz="800" dirty="0" err="1"/>
              <a:t>Miozzo</a:t>
            </a:r>
            <a:r>
              <a:rPr lang="it-IT" sz="800" dirty="0"/>
              <a:t>, Francesca Romana Paneforte, Gianfranco Sorchetti</a:t>
            </a:r>
          </a:p>
          <a:p>
            <a:pPr marL="0" indent="0">
              <a:buNone/>
            </a:pPr>
            <a:r>
              <a:rPr lang="it-IT" sz="800" i="1" dirty="0"/>
              <a:t>Unità operativa rischi</a:t>
            </a:r>
            <a:endParaRPr lang="it-IT" sz="800" dirty="0"/>
          </a:p>
          <a:p>
            <a:pPr marL="0" indent="0">
              <a:buNone/>
            </a:pPr>
            <a:r>
              <a:rPr lang="it-IT" sz="800" dirty="0"/>
              <a:t>Paola Bertuccioli, Sergio Castenetto, Stefano Ciolli, Andrea Duro, Emilio De Francesco, Marco </a:t>
            </a:r>
            <a:r>
              <a:rPr lang="it-IT" sz="800" dirty="0" err="1"/>
              <a:t>Falzacappa</a:t>
            </a:r>
            <a:r>
              <a:rPr lang="it-IT" sz="800" dirty="0"/>
              <a:t>, Antonio Gioia, Pietro Giordano, Antonella Gorini, Giuseppe Naso, Stefania Renzulli, Daniele Spina</a:t>
            </a:r>
          </a:p>
          <a:p>
            <a:pPr marL="0" indent="0">
              <a:buNone/>
            </a:pPr>
            <a:r>
              <a:rPr lang="it-IT" sz="800" i="1" dirty="0"/>
              <a:t>Unità di raccordo DPC</a:t>
            </a:r>
            <a:endParaRPr lang="it-IT" sz="800" dirty="0"/>
          </a:p>
          <a:p>
            <a:pPr marL="0" indent="0">
              <a:buNone/>
            </a:pPr>
            <a:r>
              <a:rPr lang="it-IT" sz="800" dirty="0"/>
              <a:t>Sara Babusci, Pierluigi Cara, Gianluca </a:t>
            </a:r>
            <a:r>
              <a:rPr lang="it-IT" sz="800" dirty="0" err="1"/>
              <a:t>Garro</a:t>
            </a:r>
            <a:r>
              <a:rPr lang="it-IT" sz="800" dirty="0"/>
              <a:t>, Valter Germani, Biagio Prezioso, Sara </a:t>
            </a:r>
            <a:r>
              <a:rPr lang="it-IT" sz="800" dirty="0" err="1"/>
              <a:t>Petrinelli</a:t>
            </a:r>
            <a:r>
              <a:rPr lang="it-IT" sz="800" dirty="0"/>
              <a:t>, Marco Rossitto</a:t>
            </a:r>
          </a:p>
          <a:p>
            <a:pPr marL="0" indent="0">
              <a:buNone/>
            </a:pPr>
            <a:r>
              <a:rPr lang="it-IT" sz="800" i="1" dirty="0"/>
              <a:t>Unità amministrativa e finanziaria</a:t>
            </a:r>
            <a:endParaRPr lang="it-IT" sz="800" dirty="0"/>
          </a:p>
          <a:p>
            <a:pPr marL="0" indent="0">
              <a:buNone/>
            </a:pPr>
            <a:r>
              <a:rPr lang="it-IT" sz="800" dirty="0"/>
              <a:t>Pietro Colicchio, Francesca De Sandro, Stefania Nardella, Ada Paolucci, Vincenzo Vigorita</a:t>
            </a:r>
          </a:p>
          <a:p>
            <a:pPr marL="0" indent="0">
              <a:buNone/>
            </a:pPr>
            <a:r>
              <a:rPr lang="it-IT" sz="800" i="1" dirty="0"/>
              <a:t> Hanno fatto parte della struttura</a:t>
            </a:r>
            <a:endParaRPr lang="it-IT" sz="800" dirty="0"/>
          </a:p>
          <a:p>
            <a:pPr marL="0" indent="0">
              <a:buNone/>
            </a:pPr>
            <a:r>
              <a:rPr lang="it-IT" sz="800" dirty="0"/>
              <a:t>Gabriella Carunchio, Luciano Cavarra, Lavinia Di Meo, Francesca Giuliani, Natale Mazzei, Paolo Molinari, Anna Natili, Roberto Oreficini Rosi, Sisto Russo, Chiara Salustri Galli, Maurilio Silvestri</a:t>
            </a:r>
          </a:p>
          <a:p>
            <a:pPr marL="0" indent="0">
              <a:buNone/>
            </a:pPr>
            <a:r>
              <a:rPr lang="it-IT" sz="800" b="1" dirty="0"/>
              <a:t>REGIONI</a:t>
            </a:r>
            <a:endParaRPr lang="it-IT" sz="800" dirty="0"/>
          </a:p>
          <a:p>
            <a:pPr marL="0" indent="0">
              <a:buNone/>
            </a:pPr>
            <a:r>
              <a:rPr lang="it-IT" sz="800" b="1" dirty="0"/>
              <a:t>Referenti</a:t>
            </a:r>
            <a:endParaRPr lang="it-IT" sz="800" dirty="0"/>
          </a:p>
          <a:p>
            <a:pPr marL="0" indent="0">
              <a:buNone/>
            </a:pPr>
            <a:r>
              <a:rPr lang="it-IT" sz="800" dirty="0"/>
              <a:t>Campania: Mauro </a:t>
            </a:r>
            <a:r>
              <a:rPr lang="it-IT" sz="800" dirty="0" err="1"/>
              <a:t>Biafore</a:t>
            </a:r>
            <a:r>
              <a:rPr lang="it-IT" sz="800" dirty="0"/>
              <a:t> (coordinatore), Claudia Campobasso, Luigi Cristiano, Luigi Gentilella, Maurizio Giannattasio, Francesca Maggiò, Celestino Rampino; Puglia: Tiziana Bisantino, Marco Greco, Franco Intini, Pierluigi Loiacono, Giuseppe Pastore, Francesco Ronco, Giuseppe Tedeschi (coordinatore), Isabella Trulli; Calabria: Francesco Russo (coordinatore), Giuseppe Iiritano, Carlo Tansi, Luigi Giuseppe Zinno; Sicilia: Nicola Alleruzzo, Aldo Guadagnino, Antonio Torrisi.</a:t>
            </a:r>
          </a:p>
          <a:p>
            <a:pPr marL="0" indent="0">
              <a:buNone/>
            </a:pPr>
            <a:r>
              <a:rPr lang="it-IT" sz="800" b="1" dirty="0"/>
              <a:t>CNR-IGAG (operatore economico rischio sismico e vulcanico)</a:t>
            </a:r>
            <a:endParaRPr lang="it-IT" sz="800" dirty="0"/>
          </a:p>
          <a:p>
            <a:pPr marL="0" indent="0">
              <a:buNone/>
            </a:pPr>
            <a:r>
              <a:rPr lang="it-IT" sz="800" dirty="0"/>
              <a:t>Massimiliano Moscatelli (referente)</a:t>
            </a:r>
          </a:p>
          <a:p>
            <a:pPr marL="0" indent="0">
              <a:buNone/>
            </a:pPr>
            <a:r>
              <a:rPr lang="it-IT" sz="800" i="1" dirty="0"/>
              <a:t>Struttura tecnica</a:t>
            </a:r>
            <a:endParaRPr lang="it-IT" sz="800" dirty="0"/>
          </a:p>
          <a:p>
            <a:pPr marL="0" indent="0">
              <a:buNone/>
            </a:pPr>
            <a:r>
              <a:rPr lang="it-IT" sz="800" dirty="0"/>
              <a:t>Gianluca Carbone, Giuseppe Cosentino, Francesco Fazzio, Marco Modica, Federico Mori, Edoardo Peronace, Andrea Rampa, Francesco Stigliano (coordinatore operativo)</a:t>
            </a:r>
          </a:p>
          <a:p>
            <a:pPr marL="0" indent="0">
              <a:buNone/>
            </a:pPr>
            <a:r>
              <a:rPr lang="it-IT" sz="800" dirty="0"/>
              <a:t>Eleonora Cianci, Rosa Marina </a:t>
            </a:r>
            <a:r>
              <a:rPr lang="it-IT" sz="800" dirty="0" err="1"/>
              <a:t>Donolo</a:t>
            </a:r>
            <a:r>
              <a:rPr lang="it-IT" sz="800" dirty="0"/>
              <a:t>, Stefania </a:t>
            </a:r>
            <a:r>
              <a:rPr lang="it-IT" sz="800" dirty="0" err="1"/>
              <a:t>Fabozzi</a:t>
            </a:r>
            <a:r>
              <a:rPr lang="it-IT" sz="800" dirty="0"/>
              <a:t>, Gaetano Falcone, Angelo Gigliotti, Amerigo </a:t>
            </a:r>
            <a:r>
              <a:rPr lang="it-IT" sz="800" dirty="0" err="1"/>
              <a:t>Mendicelli</a:t>
            </a:r>
            <a:r>
              <a:rPr lang="it-IT" sz="800" dirty="0"/>
              <a:t>, Marco </a:t>
            </a:r>
            <a:r>
              <a:rPr lang="it-IT" sz="800" dirty="0" err="1"/>
              <a:t>Nocentini</a:t>
            </a:r>
            <a:r>
              <a:rPr lang="it-IT" sz="800" dirty="0"/>
              <a:t>, Giuseppe </a:t>
            </a:r>
            <a:r>
              <a:rPr lang="it-IT" sz="800" dirty="0" err="1"/>
              <a:t>Occhipinti</a:t>
            </a:r>
            <a:r>
              <a:rPr lang="it-IT" sz="800" dirty="0"/>
              <a:t>, Federica Polpetta, Attilio Porchia, Gino Romagnoli, Valentina Tomassoni, Vitantonio Vacca</a:t>
            </a:r>
          </a:p>
          <a:p>
            <a:pPr marL="0" indent="0">
              <a:buNone/>
            </a:pPr>
            <a:r>
              <a:rPr lang="it-IT" sz="800" i="1" dirty="0"/>
              <a:t>Struttura gestionale</a:t>
            </a:r>
            <a:endParaRPr lang="it-IT" sz="800" dirty="0"/>
          </a:p>
          <a:p>
            <a:pPr marL="0" indent="0">
              <a:buNone/>
            </a:pPr>
            <a:r>
              <a:rPr lang="it-IT" sz="800" dirty="0"/>
              <a:t>Lucia Paciucci (coordinatrice gestionale), Francesco </a:t>
            </a:r>
            <a:r>
              <a:rPr lang="it-IT" sz="800" dirty="0" err="1"/>
              <a:t>Petracchini</a:t>
            </a:r>
            <a:r>
              <a:rPr lang="it-IT" sz="800" dirty="0"/>
              <a:t>, Laura Ragazzi</a:t>
            </a:r>
          </a:p>
          <a:p>
            <a:pPr marL="0" indent="0">
              <a:buNone/>
            </a:pPr>
            <a:r>
              <a:rPr lang="it-IT" sz="800" i="1" dirty="0" err="1"/>
              <a:t>Referee</a:t>
            </a:r>
            <a:endParaRPr lang="it-IT" sz="800" dirty="0"/>
          </a:p>
          <a:p>
            <a:pPr marL="0" indent="0">
              <a:buNone/>
            </a:pPr>
            <a:r>
              <a:rPr lang="it-IT" sz="800" dirty="0"/>
              <a:t>Paolo </a:t>
            </a:r>
            <a:r>
              <a:rPr lang="it-IT" sz="800" dirty="0" err="1"/>
              <a:t>Boncio</a:t>
            </a:r>
            <a:r>
              <a:rPr lang="it-IT" sz="800" dirty="0"/>
              <a:t>, Paolo Clemente, Maria Ioannilli, Massimo Mazzanti, Roberto Santacroce, Carlo </a:t>
            </a:r>
            <a:r>
              <a:rPr lang="it-IT" sz="800" dirty="0" err="1"/>
              <a:t>Viggiani</a:t>
            </a:r>
            <a:endParaRPr lang="it-IT" sz="800" dirty="0"/>
          </a:p>
          <a:p>
            <a:pPr marL="0" indent="0">
              <a:buNone/>
            </a:pPr>
            <a:r>
              <a:rPr lang="it-IT" sz="800" b="1" dirty="0"/>
              <a:t> </a:t>
            </a:r>
            <a:endParaRPr lang="it-IT" sz="800" dirty="0"/>
          </a:p>
          <a:p>
            <a:pPr marL="0" indent="0">
              <a:buNone/>
            </a:pPr>
            <a:r>
              <a:rPr lang="it-IT" sz="800" b="1" dirty="0"/>
              <a:t>ATI FONDAZIONE CIMA (operatore economico rischio idrogeologico)</a:t>
            </a:r>
            <a:endParaRPr lang="it-IT" sz="800" dirty="0"/>
          </a:p>
          <a:p>
            <a:pPr marL="0" indent="0">
              <a:buNone/>
            </a:pPr>
            <a:r>
              <a:rPr lang="it-IT" sz="800" dirty="0"/>
              <a:t>Luca Ferraris (referente)</a:t>
            </a:r>
          </a:p>
          <a:p>
            <a:pPr marL="0" indent="0">
              <a:buNone/>
            </a:pPr>
            <a:r>
              <a:rPr lang="it-IT" sz="800" i="1" dirty="0"/>
              <a:t>Struttura tecnica</a:t>
            </a:r>
            <a:endParaRPr lang="it-IT" sz="800" dirty="0"/>
          </a:p>
          <a:p>
            <a:pPr marL="0" indent="0">
              <a:buNone/>
            </a:pPr>
            <a:r>
              <a:rPr lang="it-IT" sz="800" dirty="0"/>
              <a:t>Giovanna Capparelli, Davide Luciano De Luca, Piernicola </a:t>
            </a:r>
            <a:r>
              <a:rPr lang="it-IT" sz="800" dirty="0" err="1"/>
              <a:t>Lollino</a:t>
            </a:r>
            <a:r>
              <a:rPr lang="it-IT" sz="800" dirty="0"/>
              <a:t>, Marco Mancini, Giovanni Menduni, Olga Petrucci, Francesco Silvestro, Eva </a:t>
            </a:r>
            <a:r>
              <a:rPr lang="it-IT" sz="800" dirty="0" err="1"/>
              <a:t>Trasforini</a:t>
            </a:r>
            <a:r>
              <a:rPr lang="it-IT" sz="800" dirty="0"/>
              <a:t>, Pasquale Versace (coordinatore operativo)</a:t>
            </a:r>
          </a:p>
          <a:p>
            <a:pPr marL="0" indent="0">
              <a:buNone/>
            </a:pPr>
            <a:r>
              <a:rPr lang="it-IT" sz="800" dirty="0"/>
              <a:t>Massimiliano </a:t>
            </a:r>
            <a:r>
              <a:rPr lang="it-IT" sz="800" dirty="0" err="1"/>
              <a:t>Alvioli</a:t>
            </a:r>
            <a:r>
              <a:rPr lang="it-IT" sz="800" dirty="0"/>
              <a:t>, Daniela Biondi, Francesco Bucci, Francesco </a:t>
            </a:r>
            <a:r>
              <a:rPr lang="it-IT" sz="800" dirty="0" err="1"/>
              <a:t>Cruscomagno</a:t>
            </a:r>
            <a:r>
              <a:rPr lang="it-IT" sz="800" dirty="0"/>
              <a:t>, Michele del Vecchio, Marco Donnini, Federica Fiorucci, Luciano Galasso, Stefano  </a:t>
            </a:r>
            <a:r>
              <a:rPr lang="it-IT" sz="800" dirty="0" err="1"/>
              <a:t>Gariano</a:t>
            </a:r>
            <a:r>
              <a:rPr lang="it-IT" sz="800" dirty="0"/>
              <a:t>, Rocco Masi, Massimo Melillo, Maria Antonia Pedone, Luca Pisano, Enrico Ponte, Danilo Spina, Fabio Violante</a:t>
            </a:r>
          </a:p>
          <a:p>
            <a:pPr marL="0" indent="0">
              <a:buNone/>
            </a:pPr>
            <a:r>
              <a:rPr lang="it-IT" sz="800" dirty="0"/>
              <a:t> </a:t>
            </a:r>
          </a:p>
          <a:p>
            <a:pPr marL="0" indent="0">
              <a:buNone/>
            </a:pPr>
            <a:r>
              <a:rPr lang="it-IT" sz="800" b="1" dirty="0"/>
              <a:t>COMMISSIONE TECNICA INTERISTITUZIONALE</a:t>
            </a:r>
            <a:endParaRPr lang="it-IT" sz="800" dirty="0"/>
          </a:p>
          <a:p>
            <a:pPr marL="0" indent="0">
              <a:buNone/>
            </a:pPr>
            <a:r>
              <a:rPr lang="it-IT" sz="800" dirty="0"/>
              <a:t>Mauro Dolce (DPC, presidente)</a:t>
            </a:r>
          </a:p>
          <a:p>
            <a:pPr marL="0" indent="0">
              <a:buNone/>
            </a:pPr>
            <a:r>
              <a:rPr lang="it-IT" sz="800" dirty="0"/>
              <a:t>Laura Albani (ANCI), Salvo </a:t>
            </a:r>
            <a:r>
              <a:rPr lang="it-IT" sz="800" dirty="0" err="1"/>
              <a:t>Anzà</a:t>
            </a:r>
            <a:r>
              <a:rPr lang="it-IT" sz="800" dirty="0"/>
              <a:t> (Autorità di distretto idrografico della Sicilia), Walter Baricchi Consiglio nazionale degli architetti pianificatori paesaggisti e conservatori), Lorenzo Benedetto (Consiglio nazionale dei geologi), Michele Brigante (Consiglio nazionale degli ingegneri), Gennaro </a:t>
            </a:r>
            <a:r>
              <a:rPr lang="it-IT" sz="800" dirty="0" err="1"/>
              <a:t>Capasso</a:t>
            </a:r>
            <a:r>
              <a:rPr lang="it-IT" sz="800" dirty="0"/>
              <a:t> (Autorità di distretto idrografico dell’Appennino meridionale), Vincenzo Chieppa (Ministero delle infrastrutture e dei trasporti), Luigi D’Angelo (DPC), Lucia Di Lauro (Regione Puglia), Calogero Foti (Regione Siciliana), Luca Lo Bianco (UNCCM), Giuseppe Marchese (Ministero dell’ambiente e della tutela del territorio e del mare), Paolo Marsan (DPC), Mario Nicoletti (DPC), Mario Occhiuto (Conferenza unificata), Ezio </a:t>
            </a:r>
            <a:r>
              <a:rPr lang="it-IT" sz="800" dirty="0" err="1"/>
              <a:t>Piantedosi</a:t>
            </a:r>
            <a:r>
              <a:rPr lang="it-IT" sz="800" dirty="0"/>
              <a:t> Consiglio nazionale geometri e geometri laureati), Roberta Santaniello (Regione Campania), Luciano Sulli (Conferenza unificata), Carlo Tansi (Regione Calabria), Federica Tarducci (Agenzia per la coesione territoriale), Carmela Zarra (Struttura di missione contro il dissesto idrogeologico)</a:t>
            </a:r>
          </a:p>
          <a:p>
            <a:pPr marL="0" indent="0">
              <a:buNone/>
            </a:pPr>
            <a:r>
              <a:rPr lang="it-IT" sz="800" i="1" dirty="0"/>
              <a:t>Segreteria</a:t>
            </a:r>
            <a:endParaRPr lang="it-IT" sz="800" dirty="0"/>
          </a:p>
          <a:p>
            <a:pPr marL="0" indent="0">
              <a:buNone/>
            </a:pPr>
            <a:r>
              <a:rPr lang="it-IT" sz="800" dirty="0" err="1"/>
              <a:t>Elda</a:t>
            </a:r>
            <a:r>
              <a:rPr lang="it-IT" sz="800" dirty="0"/>
              <a:t> </a:t>
            </a:r>
            <a:r>
              <a:rPr lang="it-IT" sz="800" dirty="0" err="1"/>
              <a:t>Catà</a:t>
            </a:r>
            <a:r>
              <a:rPr lang="it-IT" sz="800" dirty="0"/>
              <a:t> (DPC), Carletto Ciardiello (DPC), Giuseppe Tiberti (DPC)</a:t>
            </a:r>
          </a:p>
          <a:p>
            <a:pPr marL="88900" indent="0">
              <a:buNone/>
            </a:pPr>
            <a:endParaRPr lang="it-IT" sz="8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88900" indent="0">
              <a:buNone/>
            </a:pPr>
            <a:endParaRPr lang="it-IT" sz="800" b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88900" indent="0">
              <a:buNone/>
            </a:pPr>
            <a:endParaRPr lang="it-IT" sz="800" b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983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6" descr="SLIDE_PPT_800x60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5400"/>
            <a:ext cx="9144000" cy="574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magine 7" descr="MARCHIO_DPC.ep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4654313"/>
            <a:ext cx="930597" cy="729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Risultati immagini per PON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37829" y="1530513"/>
            <a:ext cx="2260800" cy="894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Risultati immagini per agenzia coesione territorial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7829" y="769268"/>
            <a:ext cx="2260800" cy="662344"/>
          </a:xfrm>
          <a:prstGeom prst="rect">
            <a:avLst/>
          </a:prstGeom>
          <a:solidFill>
            <a:schemeClr val="bg1"/>
          </a:solidFill>
          <a:extLst/>
        </p:spPr>
      </p:pic>
      <p:pic>
        <p:nvPicPr>
          <p:cNvPr id="14" name="Immagine 13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8110" y="192817"/>
            <a:ext cx="2260238" cy="481150"/>
          </a:xfrm>
          <a:prstGeom prst="rect">
            <a:avLst/>
          </a:prstGeom>
        </p:spPr>
      </p:pic>
      <p:sp>
        <p:nvSpPr>
          <p:cNvPr id="15" name="Rettangolo 14"/>
          <p:cNvSpPr/>
          <p:nvPr/>
        </p:nvSpPr>
        <p:spPr>
          <a:xfrm>
            <a:off x="255825" y="3361556"/>
            <a:ext cx="845834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Protezione civile: verso una </a:t>
            </a:r>
            <a:r>
              <a:rPr lang="it-IT" sz="2800" b="1" dirty="0" err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governance</a:t>
            </a:r>
            <a:r>
              <a:rPr lang="it-IT" sz="28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più forte</a:t>
            </a:r>
          </a:p>
          <a:p>
            <a:r>
              <a:rPr lang="it-IT" sz="28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per la riduzione del rischio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323528" y="4737121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/>
              <a:t>Mitigazione del rischio idrogeologico e idraulico</a:t>
            </a:r>
            <a:endParaRPr lang="it-IT" b="1" i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20000" y="4654800"/>
            <a:ext cx="76977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95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olo 1"/>
          <p:cNvSpPr>
            <a:spLocks noGrp="1"/>
          </p:cNvSpPr>
          <p:nvPr>
            <p:ph type="title"/>
          </p:nvPr>
        </p:nvSpPr>
        <p:spPr>
          <a:xfrm>
            <a:off x="1115616" y="265212"/>
            <a:ext cx="5616624" cy="792088"/>
          </a:xfrm>
        </p:spPr>
        <p:txBody>
          <a:bodyPr/>
          <a:lstStyle/>
          <a:p>
            <a:r>
              <a:rPr lang="it-IT" dirty="0" smtClean="0">
                <a:solidFill>
                  <a:srgbClr val="4F81BD"/>
                </a:solidFill>
              </a:rPr>
              <a:t>Cosa non è</a:t>
            </a:r>
            <a:endParaRPr lang="it-IT" dirty="0">
              <a:solidFill>
                <a:srgbClr val="4F81BD"/>
              </a:solidFill>
            </a:endParaRPr>
          </a:p>
        </p:txBody>
      </p:sp>
      <p:sp>
        <p:nvSpPr>
          <p:cNvPr id="30" name="CasellaDiTesto 29"/>
          <p:cNvSpPr txBox="1"/>
          <p:nvPr/>
        </p:nvSpPr>
        <p:spPr>
          <a:xfrm>
            <a:off x="467544" y="1273324"/>
            <a:ext cx="828288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Non finanzia </a:t>
            </a:r>
            <a:r>
              <a:rPr lang="it-IT" sz="22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interventi strutturali </a:t>
            </a:r>
            <a:r>
              <a:rPr lang="it-IT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per la riduzione </a:t>
            </a:r>
            <a:r>
              <a:rPr lang="it-IT" sz="2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dei rischi </a:t>
            </a:r>
            <a:r>
              <a:rPr lang="it-IT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idrogeologico, idraulico, sismico e </a:t>
            </a:r>
            <a:r>
              <a:rPr lang="it-IT" sz="2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vulcanico</a:t>
            </a:r>
            <a:endParaRPr lang="it-IT" sz="2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just"/>
            <a:endParaRPr lang="it-IT" sz="2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just"/>
            <a:r>
              <a:rPr lang="it-IT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Non rende disponibili alle Regioni </a:t>
            </a:r>
            <a:r>
              <a:rPr lang="it-IT" sz="22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unità di personale </a:t>
            </a:r>
            <a:r>
              <a:rPr lang="it-IT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per fare fronte a carenze di organico o competenze specifiche</a:t>
            </a:r>
          </a:p>
          <a:p>
            <a:pPr algn="just"/>
            <a:endParaRPr lang="it-IT" sz="2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just"/>
            <a:r>
              <a:rPr lang="it-IT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Non realizza </a:t>
            </a:r>
            <a:r>
              <a:rPr lang="it-IT" sz="22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altre attività </a:t>
            </a:r>
            <a:r>
              <a:rPr lang="it-IT" sz="2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di competenza delle Regioni non previste nel programma (ad esempio redazione dei piani di p.c.)</a:t>
            </a:r>
          </a:p>
        </p:txBody>
      </p:sp>
    </p:spTree>
    <p:extLst>
      <p:ext uri="{BB962C8B-B14F-4D97-AF65-F5344CB8AC3E}">
        <p14:creationId xmlns:p14="http://schemas.microsoft.com/office/powerpoint/2010/main" val="350231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2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itle 1">
            <a:extLst>
              <a:ext uri="{FF2B5EF4-FFF2-40B4-BE49-F238E27FC236}">
                <a16:creationId xmlns:a16="http://schemas.microsoft.com/office/drawing/2014/main" id="{218D6A14-A0FF-3349-8A8D-CFEBCC911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091" y="145108"/>
            <a:ext cx="6821924" cy="1104636"/>
          </a:xfrm>
        </p:spPr>
        <p:txBody>
          <a:bodyPr>
            <a:noAutofit/>
          </a:bodyPr>
          <a:lstStyle/>
          <a:p>
            <a:r>
              <a:rPr lang="it-IT" dirty="0"/>
              <a:t>Gli obiettivi</a:t>
            </a:r>
          </a:p>
        </p:txBody>
      </p:sp>
      <p:sp>
        <p:nvSpPr>
          <p:cNvPr id="3" name="Rettangolo 2"/>
          <p:cNvSpPr/>
          <p:nvPr/>
        </p:nvSpPr>
        <p:spPr>
          <a:xfrm>
            <a:off x="539552" y="1361670"/>
            <a:ext cx="7800035" cy="1087683"/>
          </a:xfrm>
          <a:prstGeom prst="rect">
            <a:avLst/>
          </a:prstGeom>
        </p:spPr>
        <p:txBody>
          <a:bodyPr wrap="square" lIns="71323" tIns="35662" rIns="71323" bIns="35662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2200" dirty="0" smtClean="0"/>
              <a:t>Raggiungere </a:t>
            </a:r>
            <a:r>
              <a:rPr lang="it-IT" sz="2200" dirty="0"/>
              <a:t>degli </a:t>
            </a:r>
            <a:r>
              <a:rPr lang="it-IT" sz="2200" b="1" dirty="0"/>
              <a:t>standard minimi di mitigazione del rischio </a:t>
            </a:r>
            <a:r>
              <a:rPr lang="it-IT" sz="2200" dirty="0"/>
              <a:t>su tutto il territorio, attraverso un </a:t>
            </a:r>
            <a:r>
              <a:rPr lang="it-IT" sz="2200" b="1" dirty="0"/>
              <a:t>percorso</a:t>
            </a:r>
            <a:r>
              <a:rPr lang="it-IT" sz="2200" dirty="0"/>
              <a:t> </a:t>
            </a:r>
            <a:r>
              <a:rPr lang="it-IT" sz="2200" b="1" dirty="0"/>
              <a:t>di programmazione </a:t>
            </a:r>
            <a:r>
              <a:rPr lang="it-IT" sz="2200" dirty="0"/>
              <a:t>degli </a:t>
            </a:r>
            <a:r>
              <a:rPr lang="it-IT" sz="2200" dirty="0" smtClean="0"/>
              <a:t>interventi.</a:t>
            </a:r>
            <a:endParaRPr lang="it-IT" sz="2200" dirty="0"/>
          </a:p>
        </p:txBody>
      </p:sp>
      <p:sp>
        <p:nvSpPr>
          <p:cNvPr id="7" name="Rectangle 45">
            <a:extLst>
              <a:ext uri="{FF2B5EF4-FFF2-40B4-BE49-F238E27FC236}">
                <a16:creationId xmlns:a16="http://schemas.microsoft.com/office/drawing/2014/main" id="{68185632-55C7-4D73-A728-5C0197514CD4}"/>
              </a:ext>
            </a:extLst>
          </p:cNvPr>
          <p:cNvSpPr/>
          <p:nvPr/>
        </p:nvSpPr>
        <p:spPr>
          <a:xfrm>
            <a:off x="539552" y="2713484"/>
            <a:ext cx="5204648" cy="1087683"/>
          </a:xfrm>
          <a:prstGeom prst="rect">
            <a:avLst/>
          </a:prstGeom>
        </p:spPr>
        <p:txBody>
          <a:bodyPr wrap="square" lIns="71323" tIns="35662" rIns="71323" bIns="35662">
            <a:spAutoFit/>
          </a:bodyPr>
          <a:lstStyle/>
          <a:p>
            <a:pPr marL="222885" indent="-222885" algn="just">
              <a:buClr>
                <a:srgbClr val="1DA1A4"/>
              </a:buClr>
              <a:buFont typeface="Wingdings" panose="05000000000000000000" pitchFamily="2" charset="2"/>
              <a:buChar char="v"/>
            </a:pPr>
            <a:r>
              <a:rPr lang="it-IT" sz="2200" dirty="0">
                <a:solidFill>
                  <a:prstClr val="white">
                    <a:lumMod val="50000"/>
                  </a:prstClr>
                </a:solidFill>
                <a:latin typeface="Calibri"/>
              </a:rPr>
              <a:t>Linee guida</a:t>
            </a:r>
          </a:p>
          <a:p>
            <a:pPr marL="222885" indent="-222885" algn="just">
              <a:buClr>
                <a:srgbClr val="1DA1A4"/>
              </a:buClr>
              <a:buFont typeface="Wingdings" panose="05000000000000000000" pitchFamily="2" charset="2"/>
              <a:buChar char="v"/>
            </a:pPr>
            <a:r>
              <a:rPr lang="it-IT" sz="2200" dirty="0">
                <a:solidFill>
                  <a:prstClr val="white">
                    <a:lumMod val="50000"/>
                  </a:prstClr>
                </a:solidFill>
                <a:latin typeface="Calibri"/>
              </a:rPr>
              <a:t>Standard</a:t>
            </a:r>
          </a:p>
          <a:p>
            <a:pPr marL="222885" indent="-222885" algn="just">
              <a:buClr>
                <a:srgbClr val="1DA1A4"/>
              </a:buClr>
              <a:buFont typeface="Wingdings" panose="05000000000000000000" pitchFamily="2" charset="2"/>
              <a:buChar char="v"/>
            </a:pPr>
            <a:r>
              <a:rPr lang="it-IT" sz="2200" dirty="0">
                <a:solidFill>
                  <a:prstClr val="white">
                    <a:lumMod val="50000"/>
                  </a:prstClr>
                </a:solidFill>
                <a:latin typeface="Calibri"/>
              </a:rPr>
              <a:t>Procedure</a:t>
            </a:r>
          </a:p>
        </p:txBody>
      </p:sp>
    </p:spTree>
    <p:extLst>
      <p:ext uri="{BB962C8B-B14F-4D97-AF65-F5344CB8AC3E}">
        <p14:creationId xmlns:p14="http://schemas.microsoft.com/office/powerpoint/2010/main" val="116752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6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itle 1">
            <a:extLst>
              <a:ext uri="{FF2B5EF4-FFF2-40B4-BE49-F238E27FC236}">
                <a16:creationId xmlns:a16="http://schemas.microsoft.com/office/drawing/2014/main" id="{218D6A14-A0FF-3349-8A8D-CFEBCC911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091" y="145108"/>
            <a:ext cx="6821924" cy="1104636"/>
          </a:xfrm>
        </p:spPr>
        <p:txBody>
          <a:bodyPr>
            <a:noAutofit/>
          </a:bodyPr>
          <a:lstStyle/>
          <a:p>
            <a:r>
              <a:rPr lang="it-IT" dirty="0"/>
              <a:t>Il percorso</a:t>
            </a:r>
          </a:p>
        </p:txBody>
      </p:sp>
      <p:sp>
        <p:nvSpPr>
          <p:cNvPr id="3" name="Rettangolo 2"/>
          <p:cNvSpPr/>
          <p:nvPr/>
        </p:nvSpPr>
        <p:spPr>
          <a:xfrm>
            <a:off x="1304925" y="1273324"/>
            <a:ext cx="7034662" cy="1364682"/>
          </a:xfrm>
          <a:prstGeom prst="rect">
            <a:avLst/>
          </a:prstGeom>
        </p:spPr>
        <p:txBody>
          <a:bodyPr wrap="square" lIns="71323" tIns="35662" rIns="71323" bIns="35662">
            <a:spAutoFit/>
          </a:bodyPr>
          <a:lstStyle/>
          <a:p>
            <a:pPr algn="ctr"/>
            <a:r>
              <a:rPr lang="it-IT" sz="2200" b="1" dirty="0"/>
              <a:t>Progetto </a:t>
            </a:r>
            <a:r>
              <a:rPr lang="it-IT" sz="2200" b="1" dirty="0" smtClean="0"/>
              <a:t>standard</a:t>
            </a:r>
          </a:p>
          <a:p>
            <a:pPr algn="just"/>
            <a:endParaRPr lang="it-IT" sz="2000" dirty="0" smtClean="0"/>
          </a:p>
          <a:p>
            <a:pPr algn="just"/>
            <a:r>
              <a:rPr lang="it-IT" sz="2000" dirty="0" smtClean="0"/>
              <a:t>Il progetto </a:t>
            </a:r>
            <a:r>
              <a:rPr lang="it-IT" sz="2000" dirty="0"/>
              <a:t>si articola in </a:t>
            </a:r>
            <a:r>
              <a:rPr lang="it-IT" sz="2000" b="1" dirty="0" smtClean="0"/>
              <a:t>5</a:t>
            </a:r>
            <a:r>
              <a:rPr lang="it-IT" sz="2000" dirty="0" smtClean="0"/>
              <a:t> </a:t>
            </a:r>
            <a:r>
              <a:rPr lang="it-IT" sz="2000" b="1" dirty="0"/>
              <a:t>fasi</a:t>
            </a:r>
          </a:p>
          <a:p>
            <a:endParaRPr lang="it-IT" sz="2200" dirty="0"/>
          </a:p>
        </p:txBody>
      </p:sp>
      <p:sp>
        <p:nvSpPr>
          <p:cNvPr id="7" name="Rectangle 45">
            <a:extLst>
              <a:ext uri="{FF2B5EF4-FFF2-40B4-BE49-F238E27FC236}">
                <a16:creationId xmlns:a16="http://schemas.microsoft.com/office/drawing/2014/main" id="{68185632-55C7-4D73-A728-5C0197514CD4}"/>
              </a:ext>
            </a:extLst>
          </p:cNvPr>
          <p:cNvSpPr/>
          <p:nvPr/>
        </p:nvSpPr>
        <p:spPr>
          <a:xfrm>
            <a:off x="1304924" y="4484635"/>
            <a:ext cx="5204648" cy="749129"/>
          </a:xfrm>
          <a:prstGeom prst="rect">
            <a:avLst/>
          </a:prstGeom>
        </p:spPr>
        <p:txBody>
          <a:bodyPr wrap="square" lIns="71323" tIns="35662" rIns="71323" bIns="35662">
            <a:spAutoFit/>
          </a:bodyPr>
          <a:lstStyle/>
          <a:p>
            <a:pPr marL="222885" indent="-222885" algn="just">
              <a:buClr>
                <a:srgbClr val="1DA1A4"/>
              </a:buClr>
              <a:buFont typeface="Wingdings" panose="05000000000000000000" pitchFamily="2" charset="2"/>
              <a:buChar char="v"/>
            </a:pPr>
            <a:r>
              <a:rPr lang="it-IT" sz="2200" dirty="0">
                <a:solidFill>
                  <a:prstClr val="white">
                    <a:lumMod val="50000"/>
                  </a:prstClr>
                </a:solidFill>
                <a:latin typeface="Calibri"/>
              </a:rPr>
              <a:t>Valutazione performance</a:t>
            </a:r>
          </a:p>
          <a:p>
            <a:pPr marL="222885" indent="-222885" algn="just">
              <a:buClr>
                <a:srgbClr val="1DA1A4"/>
              </a:buClr>
              <a:buFont typeface="Wingdings" panose="05000000000000000000" pitchFamily="2" charset="2"/>
              <a:buChar char="v"/>
            </a:pPr>
            <a:r>
              <a:rPr lang="it-IT" sz="2200" dirty="0">
                <a:solidFill>
                  <a:prstClr val="white">
                    <a:lumMod val="50000"/>
                  </a:prstClr>
                </a:solidFill>
                <a:latin typeface="Calibri"/>
              </a:rPr>
              <a:t>Strumenti di supporto alle decisioni</a:t>
            </a:r>
          </a:p>
        </p:txBody>
      </p:sp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220095"/>
              </p:ext>
            </p:extLst>
          </p:nvPr>
        </p:nvGraphicFramePr>
        <p:xfrm>
          <a:off x="395537" y="2569468"/>
          <a:ext cx="8064895" cy="1689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12750">
                <a:tc>
                  <a:txBody>
                    <a:bodyPr/>
                    <a:lstStyle/>
                    <a:p>
                      <a:pPr algn="ctr"/>
                      <a:r>
                        <a:rPr lang="it-IT" sz="2300" dirty="0"/>
                        <a:t>FASE 1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300" dirty="0"/>
                        <a:t>FASE 2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300" dirty="0"/>
                        <a:t>FASE 3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300" dirty="0"/>
                        <a:t>FASE 4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300" dirty="0"/>
                        <a:t>FASE 5</a:t>
                      </a:r>
                    </a:p>
                  </a:txBody>
                  <a:tcPr marL="68580" marR="68580" marT="28575" marB="2857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63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it-IT" sz="200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Individuazione Contesti Territoriali (CT)</a:t>
                      </a:r>
                    </a:p>
                  </a:txBody>
                  <a:tcPr marL="68580" marR="68580" marT="28575" marB="2857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it-IT" sz="2000" dirty="0">
                          <a:solidFill>
                            <a:srgbClr val="000000"/>
                          </a:solidFill>
                        </a:rPr>
                        <a:t>Analisi di Pericolosità e Rischio</a:t>
                      </a:r>
                      <a:endParaRPr lang="it-IT" sz="20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28575" marB="28575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/>
                        <a:t>Recepimento nei Piani</a:t>
                      </a:r>
                    </a:p>
                  </a:txBody>
                  <a:tcPr marL="68580" marR="68580" marT="28575" marB="28575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/>
                        <a:t>Valutazione operatività</a:t>
                      </a:r>
                    </a:p>
                  </a:txBody>
                  <a:tcPr marL="68580" marR="68580" marT="28575" marB="28575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/>
                        <a:t>Programmazione Interventi</a:t>
                      </a:r>
                    </a:p>
                  </a:txBody>
                  <a:tcPr marL="68580" marR="68580" marT="28575" marB="28575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9188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0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itle 1">
            <a:extLst>
              <a:ext uri="{FF2B5EF4-FFF2-40B4-BE49-F238E27FC236}">
                <a16:creationId xmlns:a16="http://schemas.microsoft.com/office/drawing/2014/main" id="{218D6A14-A0FF-3349-8A8D-CFEBCC911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091" y="145108"/>
            <a:ext cx="6821924" cy="1104636"/>
          </a:xfrm>
        </p:spPr>
        <p:txBody>
          <a:bodyPr>
            <a:noAutofit/>
          </a:bodyPr>
          <a:lstStyle/>
          <a:p>
            <a:r>
              <a:rPr lang="it-IT" dirty="0"/>
              <a:t>Il percorso</a:t>
            </a:r>
          </a:p>
        </p:txBody>
      </p:sp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2395461"/>
              </p:ext>
            </p:extLst>
          </p:nvPr>
        </p:nvGraphicFramePr>
        <p:xfrm>
          <a:off x="1270221" y="922693"/>
          <a:ext cx="5355595" cy="922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1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11150"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1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2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3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4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5</a:t>
                      </a:r>
                    </a:p>
                  </a:txBody>
                  <a:tcPr marL="68580" marR="68580" marT="28575" marB="2857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05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it-IT" sz="120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Individuazione Contesti Territoriali (CT)</a:t>
                      </a:r>
                    </a:p>
                  </a:txBody>
                  <a:tcPr marL="68580" marR="68580" marT="28575" marB="2857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</a:rPr>
                        <a:t>Analisi Rischio / Pericolosità</a:t>
                      </a:r>
                      <a:endParaRPr lang="it-IT"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28575" marB="28575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Recepimento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Piani</a:t>
                      </a:r>
                    </a:p>
                  </a:txBody>
                  <a:tcPr marL="68580" marR="68580" marT="28575" marB="28575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Valutazione operatività</a:t>
                      </a:r>
                    </a:p>
                  </a:txBody>
                  <a:tcPr marL="68580" marR="68580" marT="28575" marB="28575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Programmazione Interventi</a:t>
                      </a:r>
                    </a:p>
                  </a:txBody>
                  <a:tcPr marL="68580" marR="68580" marT="28575" marB="28575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" name="Figura a mano libera 10"/>
          <p:cNvSpPr/>
          <p:nvPr/>
        </p:nvSpPr>
        <p:spPr>
          <a:xfrm>
            <a:off x="1641349" y="2209420"/>
            <a:ext cx="2691692" cy="2950777"/>
          </a:xfrm>
          <a:custGeom>
            <a:avLst/>
            <a:gdLst>
              <a:gd name="connsiteX0" fmla="*/ 744263 w 3588922"/>
              <a:gd name="connsiteY0" fmla="*/ 25374 h 3540932"/>
              <a:gd name="connsiteX1" fmla="*/ 25171 w 3588922"/>
              <a:gd name="connsiteY1" fmla="*/ 1410291 h 3540932"/>
              <a:gd name="connsiteX2" fmla="*/ 1720806 w 3588922"/>
              <a:gd name="connsiteY2" fmla="*/ 3540932 h 3540932"/>
              <a:gd name="connsiteX3" fmla="*/ 3567362 w 3588922"/>
              <a:gd name="connsiteY3" fmla="*/ 1419168 h 3540932"/>
              <a:gd name="connsiteX4" fmla="*/ 2750616 w 3588922"/>
              <a:gd name="connsiteY4" fmla="*/ 779976 h 3540932"/>
              <a:gd name="connsiteX5" fmla="*/ 3079090 w 3588922"/>
              <a:gd name="connsiteY5" fmla="*/ 185172 h 3540932"/>
              <a:gd name="connsiteX6" fmla="*/ 2111424 w 3588922"/>
              <a:gd name="connsiteY6" fmla="*/ 25374 h 3540932"/>
              <a:gd name="connsiteX7" fmla="*/ 1285800 w 3588922"/>
              <a:gd name="connsiteY7" fmla="*/ 646811 h 3540932"/>
              <a:gd name="connsiteX8" fmla="*/ 744263 w 3588922"/>
              <a:gd name="connsiteY8" fmla="*/ 25374 h 3540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88922" h="3540932">
                <a:moveTo>
                  <a:pt x="744263" y="25374"/>
                </a:moveTo>
                <a:cubicBezTo>
                  <a:pt x="534158" y="152621"/>
                  <a:pt x="-137586" y="824365"/>
                  <a:pt x="25171" y="1410291"/>
                </a:cubicBezTo>
                <a:cubicBezTo>
                  <a:pt x="187928" y="1996217"/>
                  <a:pt x="1130441" y="3539453"/>
                  <a:pt x="1720806" y="3540932"/>
                </a:cubicBezTo>
                <a:cubicBezTo>
                  <a:pt x="2311171" y="3542411"/>
                  <a:pt x="3395727" y="1879327"/>
                  <a:pt x="3567362" y="1419168"/>
                </a:cubicBezTo>
                <a:cubicBezTo>
                  <a:pt x="3738997" y="959009"/>
                  <a:pt x="2831995" y="985642"/>
                  <a:pt x="2750616" y="779976"/>
                </a:cubicBezTo>
                <a:cubicBezTo>
                  <a:pt x="2669237" y="574310"/>
                  <a:pt x="3185622" y="310939"/>
                  <a:pt x="3079090" y="185172"/>
                </a:cubicBezTo>
                <a:cubicBezTo>
                  <a:pt x="2972558" y="59405"/>
                  <a:pt x="2410306" y="-51566"/>
                  <a:pt x="2111424" y="25374"/>
                </a:cubicBezTo>
                <a:cubicBezTo>
                  <a:pt x="1812542" y="102314"/>
                  <a:pt x="1513660" y="645331"/>
                  <a:pt x="1285800" y="646811"/>
                </a:cubicBezTo>
                <a:cubicBezTo>
                  <a:pt x="1057940" y="648291"/>
                  <a:pt x="954368" y="-101873"/>
                  <a:pt x="744263" y="25374"/>
                </a:cubicBezTo>
                <a:close/>
              </a:path>
            </a:pathLst>
          </a:cu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12" name="Figura a mano libera 11"/>
          <p:cNvSpPr/>
          <p:nvPr/>
        </p:nvSpPr>
        <p:spPr>
          <a:xfrm>
            <a:off x="1786735" y="3447238"/>
            <a:ext cx="1917577" cy="1030120"/>
          </a:xfrm>
          <a:custGeom>
            <a:avLst/>
            <a:gdLst>
              <a:gd name="connsiteX0" fmla="*/ 0 w 2556769"/>
              <a:gd name="connsiteY0" fmla="*/ 359916 h 1236144"/>
              <a:gd name="connsiteX1" fmla="*/ 914400 w 2556769"/>
              <a:gd name="connsiteY1" fmla="*/ 40319 h 1236144"/>
              <a:gd name="connsiteX2" fmla="*/ 1322773 w 2556769"/>
              <a:gd name="connsiteY2" fmla="*/ 1167784 h 1236144"/>
              <a:gd name="connsiteX3" fmla="*/ 2281561 w 2556769"/>
              <a:gd name="connsiteY3" fmla="*/ 1123395 h 1236144"/>
              <a:gd name="connsiteX4" fmla="*/ 2556769 w 2556769"/>
              <a:gd name="connsiteY4" fmla="*/ 1229927 h 1236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6769" h="1236144">
                <a:moveTo>
                  <a:pt x="0" y="359916"/>
                </a:moveTo>
                <a:cubicBezTo>
                  <a:pt x="346969" y="132795"/>
                  <a:pt x="693938" y="-94326"/>
                  <a:pt x="914400" y="40319"/>
                </a:cubicBezTo>
                <a:cubicBezTo>
                  <a:pt x="1134862" y="174964"/>
                  <a:pt x="1094913" y="987271"/>
                  <a:pt x="1322773" y="1167784"/>
                </a:cubicBezTo>
                <a:cubicBezTo>
                  <a:pt x="1550633" y="1348297"/>
                  <a:pt x="2075895" y="1113038"/>
                  <a:pt x="2281561" y="1123395"/>
                </a:cubicBezTo>
                <a:cubicBezTo>
                  <a:pt x="2487227" y="1133752"/>
                  <a:pt x="2521998" y="1181839"/>
                  <a:pt x="2556769" y="1229927"/>
                </a:cubicBezTo>
              </a:path>
            </a:pathLst>
          </a:cu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14" name="Figura a mano libera 13"/>
          <p:cNvSpPr/>
          <p:nvPr/>
        </p:nvSpPr>
        <p:spPr>
          <a:xfrm>
            <a:off x="3058462" y="2866799"/>
            <a:ext cx="632534" cy="1605378"/>
          </a:xfrm>
          <a:custGeom>
            <a:avLst/>
            <a:gdLst>
              <a:gd name="connsiteX0" fmla="*/ 843379 w 843379"/>
              <a:gd name="connsiteY0" fmla="*/ 0 h 1926454"/>
              <a:gd name="connsiteX1" fmla="*/ 257452 w 843379"/>
              <a:gd name="connsiteY1" fmla="*/ 683580 h 1926454"/>
              <a:gd name="connsiteX2" fmla="*/ 168676 w 843379"/>
              <a:gd name="connsiteY2" fmla="*/ 1393794 h 1926454"/>
              <a:gd name="connsiteX3" fmla="*/ 0 w 843379"/>
              <a:gd name="connsiteY3" fmla="*/ 1926454 h 1926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3379" h="1926454">
                <a:moveTo>
                  <a:pt x="843379" y="0"/>
                </a:moveTo>
                <a:cubicBezTo>
                  <a:pt x="606640" y="225640"/>
                  <a:pt x="369902" y="451281"/>
                  <a:pt x="257452" y="683580"/>
                </a:cubicBezTo>
                <a:cubicBezTo>
                  <a:pt x="145002" y="915879"/>
                  <a:pt x="211585" y="1186648"/>
                  <a:pt x="168676" y="1393794"/>
                </a:cubicBezTo>
                <a:cubicBezTo>
                  <a:pt x="125767" y="1600940"/>
                  <a:pt x="62883" y="1763697"/>
                  <a:pt x="0" y="1926454"/>
                </a:cubicBezTo>
              </a:path>
            </a:pathLst>
          </a:cu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15" name="Figura a mano libera 14"/>
          <p:cNvSpPr/>
          <p:nvPr/>
        </p:nvSpPr>
        <p:spPr>
          <a:xfrm>
            <a:off x="3540408" y="3310391"/>
            <a:ext cx="463789" cy="636527"/>
          </a:xfrm>
          <a:custGeom>
            <a:avLst/>
            <a:gdLst>
              <a:gd name="connsiteX0" fmla="*/ 431603 w 618385"/>
              <a:gd name="connsiteY0" fmla="*/ 349 h 763832"/>
              <a:gd name="connsiteX1" fmla="*/ 120885 w 618385"/>
              <a:gd name="connsiteY1" fmla="*/ 186780 h 763832"/>
              <a:gd name="connsiteX2" fmla="*/ 14353 w 618385"/>
              <a:gd name="connsiteY2" fmla="*/ 737196 h 763832"/>
              <a:gd name="connsiteX3" fmla="*/ 413848 w 618385"/>
              <a:gd name="connsiteY3" fmla="*/ 630664 h 763832"/>
              <a:gd name="connsiteX4" fmla="*/ 618034 w 618385"/>
              <a:gd name="connsiteY4" fmla="*/ 222291 h 763832"/>
              <a:gd name="connsiteX5" fmla="*/ 431603 w 618385"/>
              <a:gd name="connsiteY5" fmla="*/ 349 h 763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8385" h="763832">
                <a:moveTo>
                  <a:pt x="431603" y="349"/>
                </a:moveTo>
                <a:cubicBezTo>
                  <a:pt x="348745" y="-5569"/>
                  <a:pt x="190427" y="63972"/>
                  <a:pt x="120885" y="186780"/>
                </a:cubicBezTo>
                <a:cubicBezTo>
                  <a:pt x="51343" y="309588"/>
                  <a:pt x="-34474" y="663215"/>
                  <a:pt x="14353" y="737196"/>
                </a:cubicBezTo>
                <a:cubicBezTo>
                  <a:pt x="63180" y="811177"/>
                  <a:pt x="313235" y="716481"/>
                  <a:pt x="413848" y="630664"/>
                </a:cubicBezTo>
                <a:cubicBezTo>
                  <a:pt x="514461" y="544847"/>
                  <a:pt x="610636" y="325864"/>
                  <a:pt x="618034" y="222291"/>
                </a:cubicBezTo>
                <a:cubicBezTo>
                  <a:pt x="625432" y="118718"/>
                  <a:pt x="514461" y="6267"/>
                  <a:pt x="431603" y="34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16" name="Figura a mano libera 15"/>
          <p:cNvSpPr/>
          <p:nvPr/>
        </p:nvSpPr>
        <p:spPr>
          <a:xfrm rot="16200000">
            <a:off x="2515640" y="2768598"/>
            <a:ext cx="403053" cy="540060"/>
          </a:xfrm>
          <a:custGeom>
            <a:avLst/>
            <a:gdLst>
              <a:gd name="connsiteX0" fmla="*/ 431603 w 618385"/>
              <a:gd name="connsiteY0" fmla="*/ 349 h 763832"/>
              <a:gd name="connsiteX1" fmla="*/ 120885 w 618385"/>
              <a:gd name="connsiteY1" fmla="*/ 186780 h 763832"/>
              <a:gd name="connsiteX2" fmla="*/ 14353 w 618385"/>
              <a:gd name="connsiteY2" fmla="*/ 737196 h 763832"/>
              <a:gd name="connsiteX3" fmla="*/ 413848 w 618385"/>
              <a:gd name="connsiteY3" fmla="*/ 630664 h 763832"/>
              <a:gd name="connsiteX4" fmla="*/ 618034 w 618385"/>
              <a:gd name="connsiteY4" fmla="*/ 222291 h 763832"/>
              <a:gd name="connsiteX5" fmla="*/ 431603 w 618385"/>
              <a:gd name="connsiteY5" fmla="*/ 349 h 763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8385" h="763832">
                <a:moveTo>
                  <a:pt x="431603" y="349"/>
                </a:moveTo>
                <a:cubicBezTo>
                  <a:pt x="348745" y="-5569"/>
                  <a:pt x="190427" y="63972"/>
                  <a:pt x="120885" y="186780"/>
                </a:cubicBezTo>
                <a:cubicBezTo>
                  <a:pt x="51343" y="309588"/>
                  <a:pt x="-34474" y="663215"/>
                  <a:pt x="14353" y="737196"/>
                </a:cubicBezTo>
                <a:cubicBezTo>
                  <a:pt x="63180" y="811177"/>
                  <a:pt x="313235" y="716481"/>
                  <a:pt x="413848" y="630664"/>
                </a:cubicBezTo>
                <a:cubicBezTo>
                  <a:pt x="514461" y="544847"/>
                  <a:pt x="610636" y="325864"/>
                  <a:pt x="618034" y="222291"/>
                </a:cubicBezTo>
                <a:cubicBezTo>
                  <a:pt x="625432" y="118718"/>
                  <a:pt x="514461" y="6267"/>
                  <a:pt x="431603" y="34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17" name="Figura a mano libera 16"/>
          <p:cNvSpPr/>
          <p:nvPr/>
        </p:nvSpPr>
        <p:spPr>
          <a:xfrm rot="16200000">
            <a:off x="1949045" y="3647878"/>
            <a:ext cx="703086" cy="521693"/>
          </a:xfrm>
          <a:custGeom>
            <a:avLst/>
            <a:gdLst>
              <a:gd name="connsiteX0" fmla="*/ 431603 w 618385"/>
              <a:gd name="connsiteY0" fmla="*/ 349 h 763832"/>
              <a:gd name="connsiteX1" fmla="*/ 120885 w 618385"/>
              <a:gd name="connsiteY1" fmla="*/ 186780 h 763832"/>
              <a:gd name="connsiteX2" fmla="*/ 14353 w 618385"/>
              <a:gd name="connsiteY2" fmla="*/ 737196 h 763832"/>
              <a:gd name="connsiteX3" fmla="*/ 413848 w 618385"/>
              <a:gd name="connsiteY3" fmla="*/ 630664 h 763832"/>
              <a:gd name="connsiteX4" fmla="*/ 618034 w 618385"/>
              <a:gd name="connsiteY4" fmla="*/ 222291 h 763832"/>
              <a:gd name="connsiteX5" fmla="*/ 431603 w 618385"/>
              <a:gd name="connsiteY5" fmla="*/ 349 h 763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8385" h="763832">
                <a:moveTo>
                  <a:pt x="431603" y="349"/>
                </a:moveTo>
                <a:cubicBezTo>
                  <a:pt x="348745" y="-5569"/>
                  <a:pt x="190427" y="63972"/>
                  <a:pt x="120885" y="186780"/>
                </a:cubicBezTo>
                <a:cubicBezTo>
                  <a:pt x="51343" y="309588"/>
                  <a:pt x="-34474" y="663215"/>
                  <a:pt x="14353" y="737196"/>
                </a:cubicBezTo>
                <a:cubicBezTo>
                  <a:pt x="63180" y="811177"/>
                  <a:pt x="313235" y="716481"/>
                  <a:pt x="413848" y="630664"/>
                </a:cubicBezTo>
                <a:cubicBezTo>
                  <a:pt x="514461" y="544847"/>
                  <a:pt x="610636" y="325864"/>
                  <a:pt x="618034" y="222291"/>
                </a:cubicBezTo>
                <a:cubicBezTo>
                  <a:pt x="625432" y="118718"/>
                  <a:pt x="514461" y="6267"/>
                  <a:pt x="431603" y="34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18" name="Figura a mano libera 17"/>
          <p:cNvSpPr/>
          <p:nvPr/>
        </p:nvSpPr>
        <p:spPr>
          <a:xfrm>
            <a:off x="2245580" y="2760380"/>
            <a:ext cx="1585542" cy="2083491"/>
          </a:xfrm>
          <a:custGeom>
            <a:avLst/>
            <a:gdLst>
              <a:gd name="connsiteX0" fmla="*/ 765 w 2114056"/>
              <a:gd name="connsiteY0" fmla="*/ 1272922 h 2500189"/>
              <a:gd name="connsiteX1" fmla="*/ 471282 w 2114056"/>
              <a:gd name="connsiteY1" fmla="*/ 251990 h 2500189"/>
              <a:gd name="connsiteX2" fmla="*/ 1101596 w 2114056"/>
              <a:gd name="connsiteY2" fmla="*/ 21171 h 2500189"/>
              <a:gd name="connsiteX3" fmla="*/ 1749666 w 2114056"/>
              <a:gd name="connsiteY3" fmla="*/ 642608 h 2500189"/>
              <a:gd name="connsiteX4" fmla="*/ 2078140 w 2114056"/>
              <a:gd name="connsiteY4" fmla="*/ 935571 h 2500189"/>
              <a:gd name="connsiteX5" fmla="*/ 906288 w 2114056"/>
              <a:gd name="connsiteY5" fmla="*/ 1610274 h 2500189"/>
              <a:gd name="connsiteX6" fmla="*/ 861899 w 2114056"/>
              <a:gd name="connsiteY6" fmla="*/ 2498041 h 2500189"/>
              <a:gd name="connsiteX7" fmla="*/ 373627 w 2114056"/>
              <a:gd name="connsiteY7" fmla="*/ 1841093 h 2500189"/>
              <a:gd name="connsiteX8" fmla="*/ 765 w 2114056"/>
              <a:gd name="connsiteY8" fmla="*/ 1272922 h 2500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4056" h="2500189">
                <a:moveTo>
                  <a:pt x="765" y="1272922"/>
                </a:moveTo>
                <a:cubicBezTo>
                  <a:pt x="17041" y="1008071"/>
                  <a:pt x="287810" y="460615"/>
                  <a:pt x="471282" y="251990"/>
                </a:cubicBezTo>
                <a:cubicBezTo>
                  <a:pt x="654754" y="43365"/>
                  <a:pt x="888532" y="-43932"/>
                  <a:pt x="1101596" y="21171"/>
                </a:cubicBezTo>
                <a:cubicBezTo>
                  <a:pt x="1314660" y="86274"/>
                  <a:pt x="1586909" y="490208"/>
                  <a:pt x="1749666" y="642608"/>
                </a:cubicBezTo>
                <a:cubicBezTo>
                  <a:pt x="1912423" y="795008"/>
                  <a:pt x="2218703" y="774293"/>
                  <a:pt x="2078140" y="935571"/>
                </a:cubicBezTo>
                <a:cubicBezTo>
                  <a:pt x="1937577" y="1096849"/>
                  <a:pt x="1108995" y="1349862"/>
                  <a:pt x="906288" y="1610274"/>
                </a:cubicBezTo>
                <a:cubicBezTo>
                  <a:pt x="703581" y="1870686"/>
                  <a:pt x="950676" y="2459571"/>
                  <a:pt x="861899" y="2498041"/>
                </a:cubicBezTo>
                <a:cubicBezTo>
                  <a:pt x="773122" y="2536511"/>
                  <a:pt x="515670" y="2048239"/>
                  <a:pt x="373627" y="1841093"/>
                </a:cubicBezTo>
                <a:cubicBezTo>
                  <a:pt x="231584" y="1633947"/>
                  <a:pt x="-15511" y="1537773"/>
                  <a:pt x="765" y="1272922"/>
                </a:cubicBez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19" name="Rettangolo arrotondato 18"/>
          <p:cNvSpPr/>
          <p:nvPr/>
        </p:nvSpPr>
        <p:spPr>
          <a:xfrm>
            <a:off x="2896443" y="2697046"/>
            <a:ext cx="324036" cy="181769"/>
          </a:xfrm>
          <a:prstGeom prst="roundRect">
            <a:avLst/>
          </a:prstGeom>
          <a:solidFill>
            <a:srgbClr val="FFAB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20" name="Rettangolo arrotondato 19"/>
          <p:cNvSpPr/>
          <p:nvPr/>
        </p:nvSpPr>
        <p:spPr>
          <a:xfrm>
            <a:off x="2166686" y="3749837"/>
            <a:ext cx="162018" cy="18002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22" name="Rettangolo arrotondato 21"/>
          <p:cNvSpPr/>
          <p:nvPr/>
        </p:nvSpPr>
        <p:spPr>
          <a:xfrm>
            <a:off x="3456399" y="3219506"/>
            <a:ext cx="324036" cy="181769"/>
          </a:xfrm>
          <a:prstGeom prst="roundRect">
            <a:avLst/>
          </a:prstGeom>
          <a:solidFill>
            <a:srgbClr val="FFAB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23" name="Figura a mano libera 22"/>
          <p:cNvSpPr/>
          <p:nvPr/>
        </p:nvSpPr>
        <p:spPr>
          <a:xfrm>
            <a:off x="2925297" y="3547419"/>
            <a:ext cx="892205" cy="1309457"/>
          </a:xfrm>
          <a:custGeom>
            <a:avLst/>
            <a:gdLst>
              <a:gd name="connsiteX0" fmla="*/ 1189607 w 1189607"/>
              <a:gd name="connsiteY0" fmla="*/ 0 h 1571348"/>
              <a:gd name="connsiteX1" fmla="*/ 834501 w 1189607"/>
              <a:gd name="connsiteY1" fmla="*/ 807868 h 1571348"/>
              <a:gd name="connsiteX2" fmla="*/ 0 w 1189607"/>
              <a:gd name="connsiteY2" fmla="*/ 1571348 h 157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9607" h="1571348">
                <a:moveTo>
                  <a:pt x="1189607" y="0"/>
                </a:moveTo>
                <a:cubicBezTo>
                  <a:pt x="1111188" y="272988"/>
                  <a:pt x="1032769" y="545977"/>
                  <a:pt x="834501" y="807868"/>
                </a:cubicBezTo>
                <a:cubicBezTo>
                  <a:pt x="636233" y="1069759"/>
                  <a:pt x="318116" y="1320553"/>
                  <a:pt x="0" y="1571348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24" name="Ovale 23"/>
          <p:cNvSpPr/>
          <p:nvPr/>
        </p:nvSpPr>
        <p:spPr>
          <a:xfrm>
            <a:off x="3756028" y="3438293"/>
            <a:ext cx="162018" cy="18002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25" name="Rettangolo arrotondato 24"/>
          <p:cNvSpPr/>
          <p:nvPr/>
        </p:nvSpPr>
        <p:spPr>
          <a:xfrm>
            <a:off x="2406311" y="4472177"/>
            <a:ext cx="324036" cy="181769"/>
          </a:xfrm>
          <a:prstGeom prst="roundRect">
            <a:avLst/>
          </a:prstGeom>
          <a:solidFill>
            <a:srgbClr val="FFAB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26" name="Figura a mano libera 25"/>
          <p:cNvSpPr/>
          <p:nvPr/>
        </p:nvSpPr>
        <p:spPr>
          <a:xfrm>
            <a:off x="2478853" y="2985168"/>
            <a:ext cx="481834" cy="1268330"/>
          </a:xfrm>
          <a:custGeom>
            <a:avLst/>
            <a:gdLst>
              <a:gd name="connsiteX0" fmla="*/ 249028 w 642445"/>
              <a:gd name="connsiteY0" fmla="*/ 0 h 1521996"/>
              <a:gd name="connsiteX1" fmla="*/ 639646 w 642445"/>
              <a:gd name="connsiteY1" fmla="*/ 1242873 h 1521996"/>
              <a:gd name="connsiteX2" fmla="*/ 71475 w 642445"/>
              <a:gd name="connsiteY2" fmla="*/ 1491448 h 1521996"/>
              <a:gd name="connsiteX3" fmla="*/ 27087 w 642445"/>
              <a:gd name="connsiteY3" fmla="*/ 1509203 h 1521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445" h="1521996">
                <a:moveTo>
                  <a:pt x="249028" y="0"/>
                </a:moveTo>
                <a:cubicBezTo>
                  <a:pt x="459133" y="497149"/>
                  <a:pt x="669238" y="994298"/>
                  <a:pt x="639646" y="1242873"/>
                </a:cubicBezTo>
                <a:cubicBezTo>
                  <a:pt x="610054" y="1491448"/>
                  <a:pt x="173568" y="1447060"/>
                  <a:pt x="71475" y="1491448"/>
                </a:cubicBezTo>
                <a:cubicBezTo>
                  <a:pt x="-30618" y="1535836"/>
                  <a:pt x="-1766" y="1522519"/>
                  <a:pt x="27087" y="1509203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27" name="Rettangolo arrotondato 26"/>
          <p:cNvSpPr/>
          <p:nvPr/>
        </p:nvSpPr>
        <p:spPr>
          <a:xfrm>
            <a:off x="2420877" y="4170258"/>
            <a:ext cx="162018" cy="18002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28" name="Ovale 27"/>
          <p:cNvSpPr/>
          <p:nvPr/>
        </p:nvSpPr>
        <p:spPr>
          <a:xfrm>
            <a:off x="2548367" y="2878815"/>
            <a:ext cx="162018" cy="18002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29" name="Rettangolo arrotondato 28"/>
          <p:cNvSpPr/>
          <p:nvPr/>
        </p:nvSpPr>
        <p:spPr>
          <a:xfrm>
            <a:off x="2751443" y="3920830"/>
            <a:ext cx="324036" cy="279991"/>
          </a:xfrm>
          <a:prstGeom prst="roundRect">
            <a:avLst/>
          </a:prstGeom>
          <a:solidFill>
            <a:srgbClr val="DA6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30" name="Figura a mano libera 29"/>
          <p:cNvSpPr/>
          <p:nvPr/>
        </p:nvSpPr>
        <p:spPr>
          <a:xfrm>
            <a:off x="2885347" y="4908662"/>
            <a:ext cx="6658" cy="525262"/>
          </a:xfrm>
          <a:custGeom>
            <a:avLst/>
            <a:gdLst>
              <a:gd name="connsiteX0" fmla="*/ 0 w 8877"/>
              <a:gd name="connsiteY0" fmla="*/ 0 h 630314"/>
              <a:gd name="connsiteX1" fmla="*/ 8877 w 8877"/>
              <a:gd name="connsiteY1" fmla="*/ 630314 h 630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77" h="630314">
                <a:moveTo>
                  <a:pt x="0" y="0"/>
                </a:moveTo>
                <a:lnTo>
                  <a:pt x="8877" y="630314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31" name="Rettangolo arrotondato 30"/>
          <p:cNvSpPr/>
          <p:nvPr/>
        </p:nvSpPr>
        <p:spPr>
          <a:xfrm>
            <a:off x="2825177" y="4757315"/>
            <a:ext cx="162018" cy="18002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32" name="Fumetto 2 31"/>
          <p:cNvSpPr/>
          <p:nvPr/>
        </p:nvSpPr>
        <p:spPr>
          <a:xfrm>
            <a:off x="4333041" y="2683528"/>
            <a:ext cx="677030" cy="355100"/>
          </a:xfrm>
          <a:prstGeom prst="wedgeRoundRectCallout">
            <a:avLst>
              <a:gd name="adj1" fmla="val -96559"/>
              <a:gd name="adj2" fmla="val 110417"/>
              <a:gd name="adj3" fmla="val 16667"/>
            </a:avLst>
          </a:prstGeom>
          <a:solidFill>
            <a:schemeClr val="bg1"/>
          </a:solidFill>
          <a:ln w="3175">
            <a:solidFill>
              <a:srgbClr val="0034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r>
              <a:rPr lang="it-IT" sz="900" dirty="0">
                <a:solidFill>
                  <a:schemeClr val="tx1"/>
                </a:solidFill>
              </a:rPr>
              <a:t>Comune B</a:t>
            </a:r>
            <a:br>
              <a:rPr lang="it-IT" sz="900" dirty="0">
                <a:solidFill>
                  <a:schemeClr val="tx1"/>
                </a:solidFill>
              </a:rPr>
            </a:br>
            <a:r>
              <a:rPr lang="it-IT" sz="900" dirty="0">
                <a:solidFill>
                  <a:schemeClr val="tx1"/>
                </a:solidFill>
              </a:rPr>
              <a:t>(con CLE)</a:t>
            </a:r>
          </a:p>
        </p:txBody>
      </p:sp>
      <p:sp>
        <p:nvSpPr>
          <p:cNvPr id="34" name="Segnaposto contenuto 2"/>
          <p:cNvSpPr>
            <a:spLocks noGrp="1"/>
          </p:cNvSpPr>
          <p:nvPr>
            <p:ph sz="half" idx="1"/>
          </p:nvPr>
        </p:nvSpPr>
        <p:spPr>
          <a:xfrm>
            <a:off x="5141499" y="2057015"/>
            <a:ext cx="2818108" cy="2431755"/>
          </a:xfrm>
        </p:spPr>
        <p:txBody>
          <a:bodyPr>
            <a:noAutofit/>
          </a:bodyPr>
          <a:lstStyle/>
          <a:p>
            <a:pPr marL="0" indent="0" defTabSz="356616" hangingPunct="0">
              <a:buNone/>
            </a:pPr>
            <a:r>
              <a:rPr lang="it-IT" sz="1600" b="1" dirty="0"/>
              <a:t>Linee Guida e applicazioni</a:t>
            </a:r>
          </a:p>
          <a:p>
            <a:pPr marL="0" indent="0" defTabSz="356616" hangingPunct="0">
              <a:buNone/>
            </a:pPr>
            <a:r>
              <a:rPr lang="it-IT" sz="1600" dirty="0"/>
              <a:t>Sistema strutturale di emergenza del Contesto Territoriale</a:t>
            </a:r>
          </a:p>
          <a:p>
            <a:pPr marL="346710" lvl="1" indent="-138684" defTabSz="356616" hangingPunct="0"/>
            <a:r>
              <a:rPr lang="it-IT" sz="1600" b="1" dirty="0"/>
              <a:t>edifici strategici </a:t>
            </a:r>
            <a:br>
              <a:rPr lang="it-IT" sz="1600" b="1" dirty="0"/>
            </a:br>
            <a:r>
              <a:rPr lang="it-IT" sz="1600" dirty="0"/>
              <a:t>(3 edifici fondamentali e COC)</a:t>
            </a:r>
          </a:p>
          <a:p>
            <a:pPr marL="346710" lvl="1" indent="-138684" defTabSz="356616" hangingPunct="0"/>
            <a:r>
              <a:rPr lang="it-IT" sz="1600" b="1" dirty="0"/>
              <a:t>aree di emergenza </a:t>
            </a:r>
            <a:br>
              <a:rPr lang="it-IT" sz="1600" b="1" dirty="0"/>
            </a:br>
            <a:r>
              <a:rPr lang="it-IT" sz="1600" dirty="0"/>
              <a:t>(aree di ricovero e di ammassamento) </a:t>
            </a:r>
          </a:p>
          <a:p>
            <a:pPr marL="346710" lvl="1" indent="-138684" defTabSz="356616" hangingPunct="0"/>
            <a:r>
              <a:rPr lang="it-IT" sz="1600" b="1" dirty="0"/>
              <a:t>infrastrutture </a:t>
            </a:r>
            <a:r>
              <a:rPr lang="it-IT" sz="1600" dirty="0"/>
              <a:t>di</a:t>
            </a:r>
            <a:r>
              <a:rPr lang="it-IT" sz="1600" b="1" dirty="0"/>
              <a:t> connessione </a:t>
            </a:r>
            <a:r>
              <a:rPr lang="it-IT" sz="1600" dirty="0"/>
              <a:t>e </a:t>
            </a:r>
            <a:r>
              <a:rPr lang="it-IT" sz="1600" b="1" dirty="0"/>
              <a:t>accessibilità</a:t>
            </a:r>
          </a:p>
        </p:txBody>
      </p:sp>
      <p:sp>
        <p:nvSpPr>
          <p:cNvPr id="35" name="Fumetto 2 34"/>
          <p:cNvSpPr/>
          <p:nvPr/>
        </p:nvSpPr>
        <p:spPr>
          <a:xfrm>
            <a:off x="1229650" y="4440423"/>
            <a:ext cx="937036" cy="613879"/>
          </a:xfrm>
          <a:prstGeom prst="wedgeRoundRectCallout">
            <a:avLst>
              <a:gd name="adj1" fmla="val 57883"/>
              <a:gd name="adj2" fmla="val -67422"/>
              <a:gd name="adj3" fmla="val 16667"/>
            </a:avLst>
          </a:prstGeom>
          <a:solidFill>
            <a:schemeClr val="bg1"/>
          </a:solidFill>
          <a:ln w="3175">
            <a:solidFill>
              <a:srgbClr val="0034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r>
              <a:rPr lang="it-IT" sz="900" dirty="0">
                <a:solidFill>
                  <a:schemeClr val="tx1"/>
                </a:solidFill>
              </a:rPr>
              <a:t>Comune A di Riferimento (CR)</a:t>
            </a:r>
            <a:br>
              <a:rPr lang="it-IT" sz="900" dirty="0">
                <a:solidFill>
                  <a:schemeClr val="tx1"/>
                </a:solidFill>
              </a:rPr>
            </a:br>
            <a:r>
              <a:rPr lang="it-IT" sz="900" i="1" dirty="0">
                <a:solidFill>
                  <a:schemeClr val="tx1"/>
                </a:solidFill>
              </a:rPr>
              <a:t>(con CLE)</a:t>
            </a:r>
          </a:p>
        </p:txBody>
      </p:sp>
      <p:sp>
        <p:nvSpPr>
          <p:cNvPr id="36" name="Ovale 35"/>
          <p:cNvSpPr/>
          <p:nvPr/>
        </p:nvSpPr>
        <p:spPr>
          <a:xfrm>
            <a:off x="8029054" y="2329057"/>
            <a:ext cx="702078" cy="780087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CLE</a:t>
            </a:r>
          </a:p>
        </p:txBody>
      </p:sp>
      <p:sp>
        <p:nvSpPr>
          <p:cNvPr id="33" name="Fumetto 2 32"/>
          <p:cNvSpPr/>
          <p:nvPr/>
        </p:nvSpPr>
        <p:spPr>
          <a:xfrm>
            <a:off x="1229650" y="2057015"/>
            <a:ext cx="677030" cy="355100"/>
          </a:xfrm>
          <a:prstGeom prst="wedgeRoundRectCallout">
            <a:avLst>
              <a:gd name="adj1" fmla="val 49975"/>
              <a:gd name="adj2" fmla="val 222919"/>
              <a:gd name="adj3" fmla="val 16667"/>
            </a:avLst>
          </a:prstGeom>
          <a:solidFill>
            <a:schemeClr val="bg1"/>
          </a:solidFill>
          <a:ln w="3175">
            <a:solidFill>
              <a:srgbClr val="0034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r>
              <a:rPr lang="it-IT" sz="900" dirty="0">
                <a:solidFill>
                  <a:schemeClr val="tx1"/>
                </a:solidFill>
              </a:rPr>
              <a:t>Comune C</a:t>
            </a:r>
            <a:br>
              <a:rPr lang="it-IT" sz="900" dirty="0">
                <a:solidFill>
                  <a:schemeClr val="tx1"/>
                </a:solidFill>
              </a:rPr>
            </a:br>
            <a:r>
              <a:rPr lang="it-IT" sz="900" dirty="0">
                <a:solidFill>
                  <a:schemeClr val="tx1"/>
                </a:solidFill>
              </a:rPr>
              <a:t>(con CLE)</a:t>
            </a:r>
          </a:p>
        </p:txBody>
      </p:sp>
      <p:sp>
        <p:nvSpPr>
          <p:cNvPr id="4" name="Rettangolo 3"/>
          <p:cNvSpPr/>
          <p:nvPr/>
        </p:nvSpPr>
        <p:spPr>
          <a:xfrm>
            <a:off x="1244908" y="922693"/>
            <a:ext cx="1099054" cy="89604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443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4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itle 1">
            <a:extLst>
              <a:ext uri="{FF2B5EF4-FFF2-40B4-BE49-F238E27FC236}">
                <a16:creationId xmlns:a16="http://schemas.microsoft.com/office/drawing/2014/main" id="{218D6A14-A0FF-3349-8A8D-CFEBCC911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091" y="145108"/>
            <a:ext cx="6821924" cy="1104636"/>
          </a:xfrm>
        </p:spPr>
        <p:txBody>
          <a:bodyPr>
            <a:noAutofit/>
          </a:bodyPr>
          <a:lstStyle/>
          <a:p>
            <a:r>
              <a:rPr lang="it-IT" dirty="0"/>
              <a:t>Il percorso</a:t>
            </a:r>
          </a:p>
        </p:txBody>
      </p:sp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8309164"/>
              </p:ext>
            </p:extLst>
          </p:nvPr>
        </p:nvGraphicFramePr>
        <p:xfrm>
          <a:off x="1270221" y="922693"/>
          <a:ext cx="5355595" cy="922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1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11150"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1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2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3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4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5</a:t>
                      </a:r>
                    </a:p>
                  </a:txBody>
                  <a:tcPr marL="68580" marR="68580" marT="28575" marB="2857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05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it-IT" sz="120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Individuazione Contesti Territoriali (CT)</a:t>
                      </a:r>
                    </a:p>
                  </a:txBody>
                  <a:tcPr marL="68580" marR="68580" marT="28575" marB="2857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</a:rPr>
                        <a:t>Analisi Rischio / Pericolosità</a:t>
                      </a:r>
                      <a:endParaRPr lang="it-IT"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28575" marB="28575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Recepimento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Piani</a:t>
                      </a:r>
                    </a:p>
                  </a:txBody>
                  <a:tcPr marL="68580" marR="68580" marT="28575" marB="28575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Valutazione operatività</a:t>
                      </a:r>
                    </a:p>
                  </a:txBody>
                  <a:tcPr marL="68580" marR="68580" marT="28575" marB="28575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Programmazione Interventi</a:t>
                      </a:r>
                    </a:p>
                  </a:txBody>
                  <a:tcPr marL="68580" marR="68580" marT="28575" marB="28575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Rettangolo 3"/>
          <p:cNvSpPr/>
          <p:nvPr/>
        </p:nvSpPr>
        <p:spPr>
          <a:xfrm>
            <a:off x="1244908" y="922693"/>
            <a:ext cx="1099054" cy="89604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37" name="Rectangle 45">
            <a:extLst>
              <a:ext uri="{FF2B5EF4-FFF2-40B4-BE49-F238E27FC236}">
                <a16:creationId xmlns:a16="http://schemas.microsoft.com/office/drawing/2014/main" id="{68185632-55C7-4D73-A728-5C0197514CD4}"/>
              </a:ext>
            </a:extLst>
          </p:cNvPr>
          <p:cNvSpPr/>
          <p:nvPr/>
        </p:nvSpPr>
        <p:spPr>
          <a:xfrm>
            <a:off x="6724781" y="1937969"/>
            <a:ext cx="2264435" cy="1549348"/>
          </a:xfrm>
          <a:prstGeom prst="rect">
            <a:avLst/>
          </a:prstGeom>
        </p:spPr>
        <p:txBody>
          <a:bodyPr wrap="square" lIns="71323" tIns="35662" rIns="71323" bIns="35662">
            <a:spAutoFit/>
          </a:bodyPr>
          <a:lstStyle/>
          <a:p>
            <a:pPr marL="222885" indent="-222885">
              <a:buClr>
                <a:srgbClr val="1DA1A4"/>
              </a:buClr>
              <a:buFont typeface="Wingdings" panose="05000000000000000000" pitchFamily="2" charset="2"/>
              <a:buChar char="v"/>
            </a:pPr>
            <a:r>
              <a:rPr lang="it-IT" sz="1600" dirty="0">
                <a:solidFill>
                  <a:prstClr val="white">
                    <a:lumMod val="50000"/>
                  </a:prstClr>
                </a:solidFill>
                <a:latin typeface="Calibri"/>
              </a:rPr>
              <a:t>5 Regioni del PON</a:t>
            </a:r>
          </a:p>
          <a:p>
            <a:pPr marL="222885" indent="-222885">
              <a:buClr>
                <a:srgbClr val="1DA1A4"/>
              </a:buClr>
              <a:buFont typeface="Wingdings" panose="05000000000000000000" pitchFamily="2" charset="2"/>
              <a:buChar char="v"/>
            </a:pPr>
            <a:r>
              <a:rPr lang="it-IT" sz="1600" dirty="0">
                <a:solidFill>
                  <a:prstClr val="white">
                    <a:lumMod val="50000"/>
                  </a:prstClr>
                </a:solidFill>
                <a:latin typeface="Calibri"/>
              </a:rPr>
              <a:t>14 Regioni e </a:t>
            </a:r>
            <a:br>
              <a:rPr lang="it-IT" sz="1600" dirty="0">
                <a:solidFill>
                  <a:prstClr val="white">
                    <a:lumMod val="50000"/>
                  </a:prstClr>
                </a:solidFill>
                <a:latin typeface="Calibri"/>
              </a:rPr>
            </a:br>
            <a:r>
              <a:rPr lang="it-IT" sz="1600" dirty="0">
                <a:solidFill>
                  <a:prstClr val="white">
                    <a:lumMod val="50000"/>
                  </a:prstClr>
                </a:solidFill>
                <a:latin typeface="Calibri"/>
              </a:rPr>
              <a:t>2 Province autonome</a:t>
            </a:r>
          </a:p>
          <a:p>
            <a:pPr marL="222885" indent="-222885">
              <a:buClr>
                <a:srgbClr val="1DA1A4"/>
              </a:buClr>
              <a:buFont typeface="Wingdings" panose="05000000000000000000" pitchFamily="2" charset="2"/>
              <a:buChar char="v"/>
            </a:pPr>
            <a:r>
              <a:rPr lang="it-IT" sz="1600" dirty="0">
                <a:solidFill>
                  <a:prstClr val="white">
                    <a:lumMod val="50000"/>
                  </a:prstClr>
                </a:solidFill>
                <a:latin typeface="Calibri"/>
              </a:rPr>
              <a:t>Direttiva di Protezione Civile</a:t>
            </a:r>
          </a:p>
          <a:p>
            <a:pPr algn="just">
              <a:buClr>
                <a:srgbClr val="1DA1A4"/>
              </a:buClr>
            </a:pPr>
            <a:endParaRPr lang="it-IT" sz="1600" dirty="0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  <p:pic>
        <p:nvPicPr>
          <p:cNvPr id="89095" name="Picture 7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73822" y="1915583"/>
            <a:ext cx="2666322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23058" y="2070340"/>
            <a:ext cx="1796820" cy="29791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11" name="Rectangle 45">
            <a:extLst>
              <a:ext uri="{FF2B5EF4-FFF2-40B4-BE49-F238E27FC236}">
                <a16:creationId xmlns:a16="http://schemas.microsoft.com/office/drawing/2014/main" id="{A8E314F7-9A66-B642-9516-599A11AA630E}"/>
              </a:ext>
            </a:extLst>
          </p:cNvPr>
          <p:cNvSpPr/>
          <p:nvPr/>
        </p:nvSpPr>
        <p:spPr>
          <a:xfrm>
            <a:off x="6751369" y="3289548"/>
            <a:ext cx="2264435" cy="2041791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1323" tIns="35662" rIns="71323" bIns="35662">
            <a:spAutoFit/>
          </a:bodyPr>
          <a:lstStyle/>
          <a:p>
            <a:pPr>
              <a:buClr>
                <a:srgbClr val="1DA1A4"/>
              </a:buClr>
            </a:pPr>
            <a:r>
              <a:rPr lang="it-IT" sz="1600" dirty="0">
                <a:solidFill>
                  <a:prstClr val="white">
                    <a:lumMod val="50000"/>
                  </a:prstClr>
                </a:solidFill>
                <a:latin typeface="Calibri"/>
              </a:rPr>
              <a:t>Criteri adottati</a:t>
            </a:r>
          </a:p>
          <a:p>
            <a:pPr marL="222885" indent="-222885">
              <a:buClr>
                <a:srgbClr val="1DA1A4"/>
              </a:buClr>
              <a:buFont typeface="Wingdings" panose="05000000000000000000" pitchFamily="2" charset="2"/>
              <a:buChar char="v"/>
            </a:pPr>
            <a:r>
              <a:rPr lang="it-IT" sz="1600" dirty="0">
                <a:solidFill>
                  <a:prstClr val="white">
                    <a:lumMod val="50000"/>
                  </a:prstClr>
                </a:solidFill>
                <a:latin typeface="Calibri"/>
              </a:rPr>
              <a:t>Fonti certificate</a:t>
            </a:r>
          </a:p>
          <a:p>
            <a:pPr marL="222885" indent="-222885">
              <a:buClr>
                <a:srgbClr val="1DA1A4"/>
              </a:buClr>
              <a:buFont typeface="Wingdings" panose="05000000000000000000" pitchFamily="2" charset="2"/>
              <a:buChar char="v"/>
            </a:pPr>
            <a:r>
              <a:rPr lang="it-IT" sz="1600" dirty="0">
                <a:solidFill>
                  <a:prstClr val="white">
                    <a:lumMod val="50000"/>
                  </a:prstClr>
                </a:solidFill>
                <a:latin typeface="Calibri"/>
              </a:rPr>
              <a:t>Esplicitazione della metodologia</a:t>
            </a:r>
          </a:p>
          <a:p>
            <a:pPr marL="222885" indent="-222885">
              <a:buClr>
                <a:srgbClr val="1DA1A4"/>
              </a:buClr>
              <a:buFont typeface="Wingdings" panose="05000000000000000000" pitchFamily="2" charset="2"/>
              <a:buChar char="v"/>
            </a:pPr>
            <a:r>
              <a:rPr lang="it-IT" sz="1600" dirty="0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t>Replicabilità</a:t>
            </a:r>
          </a:p>
          <a:p>
            <a:pPr marL="222885" indent="-222885">
              <a:buClr>
                <a:srgbClr val="1DA1A4"/>
              </a:buClr>
              <a:buFont typeface="Wingdings" panose="05000000000000000000" pitchFamily="2" charset="2"/>
              <a:buChar char="v"/>
            </a:pPr>
            <a:r>
              <a:rPr lang="it-IT" sz="1600" dirty="0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t>Omogeneità sull’intero territorio nazionale</a:t>
            </a:r>
            <a:endParaRPr lang="it-IT" sz="1600" dirty="0">
              <a:solidFill>
                <a:prstClr val="white">
                  <a:lumMod val="50000"/>
                </a:prstClr>
              </a:solidFill>
              <a:latin typeface="Calibri"/>
            </a:endParaRPr>
          </a:p>
          <a:p>
            <a:pPr algn="just">
              <a:buClr>
                <a:srgbClr val="1DA1A4"/>
              </a:buClr>
            </a:pPr>
            <a:endParaRPr lang="it-IT" sz="1600" dirty="0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1798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8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10" name="Oggetto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itle 1">
            <a:extLst>
              <a:ext uri="{FF2B5EF4-FFF2-40B4-BE49-F238E27FC236}">
                <a16:creationId xmlns:a16="http://schemas.microsoft.com/office/drawing/2014/main" id="{218D6A14-A0FF-3349-8A8D-CFEBCC911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091" y="145108"/>
            <a:ext cx="6821924" cy="1104636"/>
          </a:xfrm>
        </p:spPr>
        <p:txBody>
          <a:bodyPr>
            <a:noAutofit/>
          </a:bodyPr>
          <a:lstStyle/>
          <a:p>
            <a:r>
              <a:rPr lang="it-IT" dirty="0"/>
              <a:t>Il percorso</a:t>
            </a:r>
          </a:p>
        </p:txBody>
      </p:sp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8309164"/>
              </p:ext>
            </p:extLst>
          </p:nvPr>
        </p:nvGraphicFramePr>
        <p:xfrm>
          <a:off x="1270221" y="922693"/>
          <a:ext cx="5355595" cy="922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1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11150"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1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2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3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4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5</a:t>
                      </a:r>
                    </a:p>
                  </a:txBody>
                  <a:tcPr marL="68580" marR="68580" marT="28575" marB="2857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05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it-IT" sz="120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Individuazione Contesti Territoriali (CT)</a:t>
                      </a:r>
                    </a:p>
                  </a:txBody>
                  <a:tcPr marL="68580" marR="68580" marT="28575" marB="2857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</a:rPr>
                        <a:t>Analisi Rischio / Pericolosità</a:t>
                      </a:r>
                      <a:endParaRPr lang="it-IT"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28575" marB="28575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Recepimento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Piani</a:t>
                      </a:r>
                    </a:p>
                  </a:txBody>
                  <a:tcPr marL="68580" marR="68580" marT="28575" marB="28575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Valutazione operatività</a:t>
                      </a:r>
                    </a:p>
                  </a:txBody>
                  <a:tcPr marL="68580" marR="68580" marT="28575" marB="28575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Programmazione Interventi</a:t>
                      </a:r>
                    </a:p>
                  </a:txBody>
                  <a:tcPr marL="68580" marR="68580" marT="28575" marB="28575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Rettangolo 3"/>
          <p:cNvSpPr/>
          <p:nvPr/>
        </p:nvSpPr>
        <p:spPr>
          <a:xfrm>
            <a:off x="1244908" y="922693"/>
            <a:ext cx="1099054" cy="89604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11" name="Rectangle 45">
            <a:extLst>
              <a:ext uri="{FF2B5EF4-FFF2-40B4-BE49-F238E27FC236}">
                <a16:creationId xmlns:a16="http://schemas.microsoft.com/office/drawing/2014/main" id="{A8E314F7-9A66-B642-9516-599A11AA630E}"/>
              </a:ext>
            </a:extLst>
          </p:cNvPr>
          <p:cNvSpPr/>
          <p:nvPr/>
        </p:nvSpPr>
        <p:spPr>
          <a:xfrm>
            <a:off x="6751369" y="2137420"/>
            <a:ext cx="2264435" cy="2041791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1323" tIns="35662" rIns="71323" bIns="35662">
            <a:spAutoFit/>
          </a:bodyPr>
          <a:lstStyle/>
          <a:p>
            <a:pPr>
              <a:buClr>
                <a:srgbClr val="1DA1A4"/>
              </a:buClr>
            </a:pPr>
            <a:r>
              <a:rPr lang="it-IT" sz="1600" dirty="0">
                <a:solidFill>
                  <a:prstClr val="white">
                    <a:lumMod val="50000"/>
                  </a:prstClr>
                </a:solidFill>
                <a:latin typeface="Calibri"/>
              </a:rPr>
              <a:t>Criteri adottati</a:t>
            </a:r>
          </a:p>
          <a:p>
            <a:pPr marL="222885" indent="-222885">
              <a:buClr>
                <a:srgbClr val="1DA1A4"/>
              </a:buClr>
              <a:buFont typeface="Wingdings" panose="05000000000000000000" pitchFamily="2" charset="2"/>
              <a:buChar char="v"/>
            </a:pPr>
            <a:r>
              <a:rPr lang="it-IT" sz="1600" dirty="0">
                <a:solidFill>
                  <a:prstClr val="white">
                    <a:lumMod val="50000"/>
                  </a:prstClr>
                </a:solidFill>
                <a:latin typeface="Calibri"/>
              </a:rPr>
              <a:t>Fonti certificate</a:t>
            </a:r>
          </a:p>
          <a:p>
            <a:pPr marL="222885" indent="-222885">
              <a:buClr>
                <a:srgbClr val="1DA1A4"/>
              </a:buClr>
              <a:buFont typeface="Wingdings" panose="05000000000000000000" pitchFamily="2" charset="2"/>
              <a:buChar char="v"/>
            </a:pPr>
            <a:r>
              <a:rPr lang="it-IT" sz="1600" dirty="0">
                <a:solidFill>
                  <a:prstClr val="white">
                    <a:lumMod val="50000"/>
                  </a:prstClr>
                </a:solidFill>
                <a:latin typeface="Calibri"/>
              </a:rPr>
              <a:t>Esplicitazione della metodologia</a:t>
            </a:r>
          </a:p>
          <a:p>
            <a:pPr marL="222885" indent="-222885">
              <a:buClr>
                <a:srgbClr val="1DA1A4"/>
              </a:buClr>
              <a:buFont typeface="Wingdings" panose="05000000000000000000" pitchFamily="2" charset="2"/>
              <a:buChar char="v"/>
            </a:pPr>
            <a:r>
              <a:rPr lang="it-IT" sz="1600" dirty="0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t>Replicabilità</a:t>
            </a:r>
          </a:p>
          <a:p>
            <a:pPr marL="222885" indent="-222885">
              <a:buClr>
                <a:srgbClr val="1DA1A4"/>
              </a:buClr>
              <a:buFont typeface="Wingdings" panose="05000000000000000000" pitchFamily="2" charset="2"/>
              <a:buChar char="v"/>
            </a:pPr>
            <a:r>
              <a:rPr lang="it-IT" sz="1600" dirty="0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t>Omogeneità sull’intero territorio nazionale</a:t>
            </a:r>
            <a:endParaRPr lang="it-IT" sz="1600" dirty="0">
              <a:solidFill>
                <a:prstClr val="white">
                  <a:lumMod val="50000"/>
                </a:prstClr>
              </a:solidFill>
              <a:latin typeface="Calibri"/>
            </a:endParaRPr>
          </a:p>
          <a:p>
            <a:pPr algn="just">
              <a:buClr>
                <a:srgbClr val="1DA1A4"/>
              </a:buClr>
            </a:pPr>
            <a:endParaRPr lang="it-IT" sz="1600" dirty="0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  <p:pic>
        <p:nvPicPr>
          <p:cNvPr id="12" name="Picture 15" descr="FaseB1_subripnomi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209428"/>
            <a:ext cx="3366316" cy="3219735"/>
          </a:xfrm>
          <a:prstGeom prst="rect">
            <a:avLst/>
          </a:prstGeom>
        </p:spPr>
      </p:pic>
      <p:sp>
        <p:nvSpPr>
          <p:cNvPr id="13" name="Rettangolo 20"/>
          <p:cNvSpPr/>
          <p:nvPr/>
        </p:nvSpPr>
        <p:spPr>
          <a:xfrm>
            <a:off x="1331640" y="1870874"/>
            <a:ext cx="39604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Contesti Territoriali regione Basilicata</a:t>
            </a:r>
            <a:endParaRPr lang="it-IT" sz="1600" b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924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ggetto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143894" y="1327"/>
          <a:ext cx="893" cy="1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8" name="Diapositiva think-cell" r:id="rId4" imgW="216" imgH="216" progId="TCLayout.ActiveDocument.1">
                  <p:embed/>
                </p:oleObj>
              </mc:Choice>
              <mc:Fallback>
                <p:oleObj name="Diapositiva think-cell" r:id="rId4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894" y="1327"/>
                        <a:ext cx="893" cy="1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itle 1">
            <a:extLst>
              <a:ext uri="{FF2B5EF4-FFF2-40B4-BE49-F238E27FC236}">
                <a16:creationId xmlns:a16="http://schemas.microsoft.com/office/drawing/2014/main" id="{218D6A14-A0FF-3349-8A8D-CFEBCC911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091" y="145108"/>
            <a:ext cx="6821924" cy="1104636"/>
          </a:xfrm>
        </p:spPr>
        <p:txBody>
          <a:bodyPr>
            <a:noAutofit/>
          </a:bodyPr>
          <a:lstStyle/>
          <a:p>
            <a:r>
              <a:rPr lang="it-IT" dirty="0"/>
              <a:t>Il percorso</a:t>
            </a:r>
          </a:p>
        </p:txBody>
      </p:sp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4928010"/>
              </p:ext>
            </p:extLst>
          </p:nvPr>
        </p:nvGraphicFramePr>
        <p:xfrm>
          <a:off x="1270221" y="922693"/>
          <a:ext cx="5355595" cy="922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1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11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11150"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1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2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3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4</a:t>
                      </a:r>
                    </a:p>
                  </a:txBody>
                  <a:tcPr marL="68580" marR="68580" marT="28575" marB="2857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dirty="0"/>
                        <a:t>FASE 5</a:t>
                      </a:r>
                    </a:p>
                  </a:txBody>
                  <a:tcPr marL="68580" marR="68580" marT="28575" marB="2857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05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it-IT" sz="120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Individuazione Contesti Territoriali (CT)</a:t>
                      </a:r>
                    </a:p>
                  </a:txBody>
                  <a:tcPr marL="68580" marR="68580" marT="28575" marB="2857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</a:rPr>
                        <a:t>Analisi Rischio / Pericolosità</a:t>
                      </a:r>
                      <a:endParaRPr lang="it-IT"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28575" marB="28575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Recepimento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Piani</a:t>
                      </a:r>
                    </a:p>
                  </a:txBody>
                  <a:tcPr marL="68580" marR="68580" marT="28575" marB="28575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Valutazione operatività</a:t>
                      </a:r>
                    </a:p>
                  </a:txBody>
                  <a:tcPr marL="68580" marR="68580" marT="28575" marB="28575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Programmazione Interventi</a:t>
                      </a:r>
                    </a:p>
                  </a:txBody>
                  <a:tcPr marL="68580" marR="68580" marT="28575" marB="28575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Rettangolo 3"/>
          <p:cNvSpPr/>
          <p:nvPr/>
        </p:nvSpPr>
        <p:spPr>
          <a:xfrm>
            <a:off x="2318845" y="922693"/>
            <a:ext cx="1099054" cy="89604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1323" tIns="35662" rIns="71323" bIns="35662" rtlCol="0" anchor="ctr"/>
          <a:lstStyle/>
          <a:p>
            <a:pPr algn="ctr"/>
            <a:endParaRPr lang="it-IT"/>
          </a:p>
        </p:txBody>
      </p:sp>
      <p:sp>
        <p:nvSpPr>
          <p:cNvPr id="34" name="Segnaposto contenuto 3"/>
          <p:cNvSpPr>
            <a:spLocks noGrp="1"/>
          </p:cNvSpPr>
          <p:nvPr>
            <p:ph sz="half" idx="1"/>
          </p:nvPr>
        </p:nvSpPr>
        <p:spPr>
          <a:xfrm>
            <a:off x="1274554" y="2189653"/>
            <a:ext cx="5344064" cy="2490178"/>
          </a:xfr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0" indent="0">
              <a:buNone/>
            </a:pPr>
            <a:r>
              <a:rPr lang="it-IT" sz="1600" b="1" dirty="0">
                <a:solidFill>
                  <a:srgbClr val="000000"/>
                </a:solidFill>
              </a:rPr>
              <a:t>Linee Guida </a:t>
            </a:r>
          </a:p>
          <a:p>
            <a:r>
              <a:rPr lang="it-IT" sz="1600" dirty="0">
                <a:solidFill>
                  <a:srgbClr val="000000"/>
                </a:solidFill>
              </a:rPr>
              <a:t>Microzonazione sismica: cedimenti differenziali</a:t>
            </a:r>
          </a:p>
          <a:p>
            <a:r>
              <a:rPr lang="it-IT" sz="1600" dirty="0">
                <a:solidFill>
                  <a:srgbClr val="000000"/>
                </a:solidFill>
              </a:rPr>
              <a:t>Aree suscettibili allagamento</a:t>
            </a:r>
          </a:p>
          <a:p>
            <a:r>
              <a:rPr lang="it-IT" sz="1600" dirty="0">
                <a:solidFill>
                  <a:srgbClr val="000000"/>
                </a:solidFill>
              </a:rPr>
              <a:t>Scenari di evento e di rischio</a:t>
            </a:r>
          </a:p>
          <a:p>
            <a:r>
              <a:rPr lang="it-IT" sz="1600" dirty="0">
                <a:solidFill>
                  <a:srgbClr val="000000"/>
                </a:solidFill>
              </a:rPr>
              <a:t>Presidio Territoriale</a:t>
            </a:r>
          </a:p>
        </p:txBody>
      </p:sp>
    </p:spTree>
    <p:extLst>
      <p:ext uri="{BB962C8B-B14F-4D97-AF65-F5344CB8AC3E}">
        <p14:creationId xmlns:p14="http://schemas.microsoft.com/office/powerpoint/2010/main" val="301655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1117</Words>
  <Application>Microsoft Office PowerPoint</Application>
  <PresentationFormat>Presentazione su schermo (16:10)</PresentationFormat>
  <Paragraphs>345</Paragraphs>
  <Slides>23</Slides>
  <Notes>2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23</vt:i4>
      </vt:variant>
    </vt:vector>
  </HeadingPairs>
  <TitlesOfParts>
    <vt:vector size="29" baseType="lpstr">
      <vt:lpstr>Arial</vt:lpstr>
      <vt:lpstr>Calibri</vt:lpstr>
      <vt:lpstr>Segoe UI</vt:lpstr>
      <vt:lpstr>Wingdings</vt:lpstr>
      <vt:lpstr>Personalizza struttura</vt:lpstr>
      <vt:lpstr>Diapositiva think-cell</vt:lpstr>
      <vt:lpstr>Presentazione standard di PowerPoint</vt:lpstr>
      <vt:lpstr>Cosa è</vt:lpstr>
      <vt:lpstr>Cosa non è</vt:lpstr>
      <vt:lpstr>Gli obiettivi</vt:lpstr>
      <vt:lpstr>Il percorso</vt:lpstr>
      <vt:lpstr>Il percorso</vt:lpstr>
      <vt:lpstr>Il percorso</vt:lpstr>
      <vt:lpstr>Il percorso</vt:lpstr>
      <vt:lpstr>Il percorso</vt:lpstr>
      <vt:lpstr>Il percorso</vt:lpstr>
      <vt:lpstr>Il percorso</vt:lpstr>
      <vt:lpstr>Il percorso</vt:lpstr>
      <vt:lpstr>Il percorso</vt:lpstr>
      <vt:lpstr>Il percorso</vt:lpstr>
      <vt:lpstr>Il percorso</vt:lpstr>
      <vt:lpstr>Il percorso</vt:lpstr>
      <vt:lpstr>Il percorso</vt:lpstr>
      <vt:lpstr>Il percorso</vt:lpstr>
      <vt:lpstr>L’affiancamento</vt:lpstr>
      <vt:lpstr>Alcuni risultati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Contesti Territoriali</dc:title>
  <dc:creator/>
  <cp:keywords>DPC - CNR IGAG</cp:keywords>
  <cp:lastModifiedBy/>
  <cp:revision>1</cp:revision>
  <dcterms:created xsi:type="dcterms:W3CDTF">2017-12-29T14:52:00Z</dcterms:created>
  <dcterms:modified xsi:type="dcterms:W3CDTF">2019-12-05T10:18:58Z</dcterms:modified>
</cp:coreProperties>
</file>