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60" r:id="rId1"/>
  </p:sldMasterIdLst>
  <p:notesMasterIdLst>
    <p:notesMasterId r:id="rId28"/>
  </p:notesMasterIdLst>
  <p:sldIdLst>
    <p:sldId id="406" r:id="rId2"/>
    <p:sldId id="540" r:id="rId3"/>
    <p:sldId id="542" r:id="rId4"/>
    <p:sldId id="543" r:id="rId5"/>
    <p:sldId id="565" r:id="rId6"/>
    <p:sldId id="566" r:id="rId7"/>
    <p:sldId id="567" r:id="rId8"/>
    <p:sldId id="545" r:id="rId9"/>
    <p:sldId id="562" r:id="rId10"/>
    <p:sldId id="546" r:id="rId11"/>
    <p:sldId id="547" r:id="rId12"/>
    <p:sldId id="548" r:id="rId13"/>
    <p:sldId id="549" r:id="rId14"/>
    <p:sldId id="550" r:id="rId15"/>
    <p:sldId id="551" r:id="rId16"/>
    <p:sldId id="552" r:id="rId17"/>
    <p:sldId id="553" r:id="rId18"/>
    <p:sldId id="554" r:id="rId19"/>
    <p:sldId id="555" r:id="rId20"/>
    <p:sldId id="556" r:id="rId21"/>
    <p:sldId id="557" r:id="rId22"/>
    <p:sldId id="558" r:id="rId23"/>
    <p:sldId id="559" r:id="rId24"/>
    <p:sldId id="560" r:id="rId25"/>
    <p:sldId id="561" r:id="rId26"/>
    <p:sldId id="563" r:id="rId27"/>
  </p:sldIdLst>
  <p:sldSz cx="9144000" cy="5715000" type="screen16x1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891">
          <p15:clr>
            <a:srgbClr val="A4A3A4"/>
          </p15:clr>
        </p15:guide>
        <p15:guide id="4" pos="12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FFAB57"/>
    <a:srgbClr val="E4E4E4"/>
    <a:srgbClr val="0000FF"/>
    <a:srgbClr val="DA6D00"/>
    <a:srgbClr val="A7C610"/>
    <a:srgbClr val="C00000"/>
    <a:srgbClr val="003466"/>
    <a:srgbClr val="953735"/>
    <a:srgbClr val="558E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00" autoAdjust="0"/>
    <p:restoredTop sz="94715" autoAdjust="0"/>
  </p:normalViewPr>
  <p:slideViewPr>
    <p:cSldViewPr>
      <p:cViewPr varScale="1">
        <p:scale>
          <a:sx n="75" d="100"/>
          <a:sy n="75" d="100"/>
        </p:scale>
        <p:origin x="60" y="858"/>
      </p:cViewPr>
      <p:guideLst>
        <p:guide orient="horz" pos="1800"/>
        <p:guide pos="2880"/>
        <p:guide orient="horz" pos="1891"/>
        <p:guide pos="1292"/>
      </p:guideLst>
    </p:cSldViewPr>
  </p:slideViewPr>
  <p:outlineViewPr>
    <p:cViewPr>
      <p:scale>
        <a:sx n="33" d="100"/>
        <a:sy n="33" d="100"/>
      </p:scale>
      <p:origin x="0" y="2248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588F22-D550-4456-AE49-484B0785C00C}" type="doc">
      <dgm:prSet loTypeId="urn:microsoft.com/office/officeart/2005/8/layout/process4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it-IT"/>
        </a:p>
      </dgm:t>
    </dgm:pt>
    <dgm:pt modelId="{1509B9C4-66EE-4ECB-8AC2-FFDE9967AD0B}">
      <dgm:prSet/>
      <dgm:spPr/>
      <dgm:t>
        <a:bodyPr/>
        <a:lstStyle/>
        <a:p>
          <a:pPr rtl="0"/>
          <a:r>
            <a:rPr lang="it-IT" dirty="0">
              <a:latin typeface="Arial" panose="020B0604020202020204" pitchFamily="34" charset="0"/>
              <a:cs typeface="Arial" panose="020B0604020202020204" pitchFamily="34" charset="0"/>
            </a:rPr>
            <a:t>Definizione delle misure NON STRUTTURALI</a:t>
          </a:r>
        </a:p>
      </dgm:t>
    </dgm:pt>
    <dgm:pt modelId="{7D11A3F3-4D87-4A63-A297-3B068116A4B1}" type="parTrans" cxnId="{07B669B5-3318-40F9-865B-84D483352FCD}">
      <dgm:prSet/>
      <dgm:spPr/>
      <dgm:t>
        <a:bodyPr/>
        <a:lstStyle/>
        <a:p>
          <a:endParaRPr lang="it-IT"/>
        </a:p>
      </dgm:t>
    </dgm:pt>
    <dgm:pt modelId="{0BA0250C-1034-4B68-84A2-64B16F40DDDC}" type="sibTrans" cxnId="{07B669B5-3318-40F9-865B-84D483352FCD}">
      <dgm:prSet/>
      <dgm:spPr/>
      <dgm:t>
        <a:bodyPr/>
        <a:lstStyle/>
        <a:p>
          <a:endParaRPr lang="it-IT"/>
        </a:p>
      </dgm:t>
    </dgm:pt>
    <dgm:pt modelId="{3BEEEE4F-4B09-4ADB-9268-2417D8F3847B}">
      <dgm:prSet/>
      <dgm:spPr/>
      <dgm:t>
        <a:bodyPr/>
        <a:lstStyle/>
        <a:p>
          <a:pPr rtl="0"/>
          <a:r>
            <a:rPr lang="it-IT" dirty="0">
              <a:latin typeface="Arial" panose="020B0604020202020204" pitchFamily="34" charset="0"/>
              <a:cs typeface="Arial" panose="020B0604020202020204" pitchFamily="34" charset="0"/>
            </a:rPr>
            <a:t>LIVELLO STANDARD MINIMO</a:t>
          </a:r>
        </a:p>
      </dgm:t>
    </dgm:pt>
    <dgm:pt modelId="{08552F22-4E41-4B1E-AF0A-D4C810121EB7}" type="parTrans" cxnId="{CE88D6C5-7E49-4679-BD56-F25E626CFB81}">
      <dgm:prSet/>
      <dgm:spPr/>
      <dgm:t>
        <a:bodyPr/>
        <a:lstStyle/>
        <a:p>
          <a:endParaRPr lang="it-IT"/>
        </a:p>
      </dgm:t>
    </dgm:pt>
    <dgm:pt modelId="{ADB6ED1E-685A-4549-BC54-E2A1781CC7CF}" type="sibTrans" cxnId="{CE88D6C5-7E49-4679-BD56-F25E626CFB81}">
      <dgm:prSet/>
      <dgm:spPr/>
      <dgm:t>
        <a:bodyPr/>
        <a:lstStyle/>
        <a:p>
          <a:endParaRPr lang="it-IT"/>
        </a:p>
      </dgm:t>
    </dgm:pt>
    <dgm:pt modelId="{0D9E0E0E-3757-4C7B-9528-74C32E35F5FD}">
      <dgm:prSet/>
      <dgm:spPr/>
      <dgm:t>
        <a:bodyPr/>
        <a:lstStyle/>
        <a:p>
          <a:pPr rtl="0"/>
          <a:r>
            <a:rPr lang="it-IT" dirty="0">
              <a:latin typeface="Arial" panose="020B0604020202020204" pitchFamily="34" charset="0"/>
              <a:cs typeface="Arial" panose="020B0604020202020204" pitchFamily="34" charset="0"/>
            </a:rPr>
            <a:t>che devono essere messe in atto per la mitigazione delle condizioni di rischio</a:t>
          </a:r>
        </a:p>
      </dgm:t>
    </dgm:pt>
    <dgm:pt modelId="{7DF8BB33-51B7-41BC-9618-0D2F60B37C49}" type="parTrans" cxnId="{76204591-C2C8-4F13-B495-6D029400D04A}">
      <dgm:prSet/>
      <dgm:spPr/>
      <dgm:t>
        <a:bodyPr/>
        <a:lstStyle/>
        <a:p>
          <a:endParaRPr lang="it-IT"/>
        </a:p>
      </dgm:t>
    </dgm:pt>
    <dgm:pt modelId="{56259CEA-361A-4BAD-912F-6C38A9519718}" type="sibTrans" cxnId="{76204591-C2C8-4F13-B495-6D029400D04A}">
      <dgm:prSet/>
      <dgm:spPr/>
      <dgm:t>
        <a:bodyPr/>
        <a:lstStyle/>
        <a:p>
          <a:endParaRPr lang="it-IT"/>
        </a:p>
      </dgm:t>
    </dgm:pt>
    <dgm:pt modelId="{4F00C906-99A5-4217-8D0C-7AD2CFB78C79}">
      <dgm:prSet/>
      <dgm:spPr/>
      <dgm:t>
        <a:bodyPr/>
        <a:lstStyle/>
        <a:p>
          <a:pPr rtl="0"/>
          <a:r>
            <a:rPr lang="it-IT" dirty="0">
              <a:latin typeface="Arial" panose="020B0604020202020204" pitchFamily="34" charset="0"/>
              <a:cs typeface="Arial" panose="020B0604020202020204" pitchFamily="34" charset="0"/>
            </a:rPr>
            <a:t>di riduzione del rischio</a:t>
          </a:r>
        </a:p>
      </dgm:t>
    </dgm:pt>
    <dgm:pt modelId="{4BD932C7-E9CA-40EC-9E68-20A79569C6D3}" type="parTrans" cxnId="{87DD14BE-79A7-404B-A1C6-2B3A94A4897B}">
      <dgm:prSet/>
      <dgm:spPr/>
      <dgm:t>
        <a:bodyPr/>
        <a:lstStyle/>
        <a:p>
          <a:endParaRPr lang="it-IT"/>
        </a:p>
      </dgm:t>
    </dgm:pt>
    <dgm:pt modelId="{30AEFDFC-3A70-48A0-B455-9DD333995984}" type="sibTrans" cxnId="{87DD14BE-79A7-404B-A1C6-2B3A94A4897B}">
      <dgm:prSet/>
      <dgm:spPr/>
      <dgm:t>
        <a:bodyPr/>
        <a:lstStyle/>
        <a:p>
          <a:endParaRPr lang="it-IT"/>
        </a:p>
      </dgm:t>
    </dgm:pt>
    <dgm:pt modelId="{AF689C7E-A5FA-4EBF-8ABB-17736B2027F3}" type="pres">
      <dgm:prSet presAssocID="{56588F22-D550-4456-AE49-484B0785C00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CF7F562-42C1-48FC-9DC7-2E60F9230F16}" type="pres">
      <dgm:prSet presAssocID="{3BEEEE4F-4B09-4ADB-9268-2417D8F3847B}" presName="boxAndChildren" presStyleCnt="0"/>
      <dgm:spPr/>
    </dgm:pt>
    <dgm:pt modelId="{E85B060B-FA43-46A1-AE4B-2DB2346B6213}" type="pres">
      <dgm:prSet presAssocID="{3BEEEE4F-4B09-4ADB-9268-2417D8F3847B}" presName="parentTextBox" presStyleLbl="node1" presStyleIdx="0" presStyleCnt="2"/>
      <dgm:spPr/>
      <dgm:t>
        <a:bodyPr/>
        <a:lstStyle/>
        <a:p>
          <a:endParaRPr lang="it-IT"/>
        </a:p>
      </dgm:t>
    </dgm:pt>
    <dgm:pt modelId="{22AA42CB-50C6-4899-88A4-506F78B882B4}" type="pres">
      <dgm:prSet presAssocID="{3BEEEE4F-4B09-4ADB-9268-2417D8F3847B}" presName="entireBox" presStyleLbl="node1" presStyleIdx="0" presStyleCnt="2" custLinFactNeighborY="673"/>
      <dgm:spPr/>
      <dgm:t>
        <a:bodyPr/>
        <a:lstStyle/>
        <a:p>
          <a:endParaRPr lang="it-IT"/>
        </a:p>
      </dgm:t>
    </dgm:pt>
    <dgm:pt modelId="{0DA6F57B-6124-43F6-AD59-1340A552FC30}" type="pres">
      <dgm:prSet presAssocID="{3BEEEE4F-4B09-4ADB-9268-2417D8F3847B}" presName="descendantBox" presStyleCnt="0"/>
      <dgm:spPr/>
    </dgm:pt>
    <dgm:pt modelId="{3B1A2169-FE67-4137-8013-D0FA3160706B}" type="pres">
      <dgm:prSet presAssocID="{4F00C906-99A5-4217-8D0C-7AD2CFB78C79}" presName="childTextBox" presStyleLbl="fgAccFollowNode1" presStyleIdx="0" presStyleCnt="2" custScaleX="100000" custScaleY="108605" custLinFactNeighborX="13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FE6D8D7-A971-4E53-BA5D-8DD82894C2B6}" type="pres">
      <dgm:prSet presAssocID="{0BA0250C-1034-4B68-84A2-64B16F40DDDC}" presName="sp" presStyleCnt="0"/>
      <dgm:spPr/>
    </dgm:pt>
    <dgm:pt modelId="{07B38BFB-9E0B-4F26-984C-A7A5A2DA19DE}" type="pres">
      <dgm:prSet presAssocID="{1509B9C4-66EE-4ECB-8AC2-FFDE9967AD0B}" presName="arrowAndChildren" presStyleCnt="0"/>
      <dgm:spPr/>
    </dgm:pt>
    <dgm:pt modelId="{A04961F0-4569-4459-A52E-5ED811E65BBE}" type="pres">
      <dgm:prSet presAssocID="{1509B9C4-66EE-4ECB-8AC2-FFDE9967AD0B}" presName="parentTextArrow" presStyleLbl="node1" presStyleIdx="0" presStyleCnt="2"/>
      <dgm:spPr/>
      <dgm:t>
        <a:bodyPr/>
        <a:lstStyle/>
        <a:p>
          <a:endParaRPr lang="it-IT"/>
        </a:p>
      </dgm:t>
    </dgm:pt>
    <dgm:pt modelId="{842BBEA0-BAB7-4990-A4DF-9CE8DD72274C}" type="pres">
      <dgm:prSet presAssocID="{1509B9C4-66EE-4ECB-8AC2-FFDE9967AD0B}" presName="arrow" presStyleLbl="node1" presStyleIdx="1" presStyleCnt="2" custScaleY="112734" custLinFactNeighborX="174" custLinFactNeighborY="-31"/>
      <dgm:spPr/>
      <dgm:t>
        <a:bodyPr/>
        <a:lstStyle/>
        <a:p>
          <a:endParaRPr lang="it-IT"/>
        </a:p>
      </dgm:t>
    </dgm:pt>
    <dgm:pt modelId="{50AD225C-740D-435E-BB45-5E24AFDD9391}" type="pres">
      <dgm:prSet presAssocID="{1509B9C4-66EE-4ECB-8AC2-FFDE9967AD0B}" presName="descendantArrow" presStyleCnt="0"/>
      <dgm:spPr/>
    </dgm:pt>
    <dgm:pt modelId="{B4754872-15B0-45F9-98A5-64E740AE3988}" type="pres">
      <dgm:prSet presAssocID="{0D9E0E0E-3757-4C7B-9528-74C32E35F5FD}" presName="childTextArrow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A1298897-0A33-4879-AEC8-81119E737673}" type="presOf" srcId="{1509B9C4-66EE-4ECB-8AC2-FFDE9967AD0B}" destId="{A04961F0-4569-4459-A52E-5ED811E65BBE}" srcOrd="0" destOrd="0" presId="urn:microsoft.com/office/officeart/2005/8/layout/process4"/>
    <dgm:cxn modelId="{7A80BBEE-E941-4BFF-A06E-5633D9B78C3F}" type="presOf" srcId="{3BEEEE4F-4B09-4ADB-9268-2417D8F3847B}" destId="{E85B060B-FA43-46A1-AE4B-2DB2346B6213}" srcOrd="0" destOrd="0" presId="urn:microsoft.com/office/officeart/2005/8/layout/process4"/>
    <dgm:cxn modelId="{76204591-C2C8-4F13-B495-6D029400D04A}" srcId="{1509B9C4-66EE-4ECB-8AC2-FFDE9967AD0B}" destId="{0D9E0E0E-3757-4C7B-9528-74C32E35F5FD}" srcOrd="0" destOrd="0" parTransId="{7DF8BB33-51B7-41BC-9618-0D2F60B37C49}" sibTransId="{56259CEA-361A-4BAD-912F-6C38A9519718}"/>
    <dgm:cxn modelId="{1609CC53-7891-4A47-A193-D7EE99337093}" type="presOf" srcId="{56588F22-D550-4456-AE49-484B0785C00C}" destId="{AF689C7E-A5FA-4EBF-8ABB-17736B2027F3}" srcOrd="0" destOrd="0" presId="urn:microsoft.com/office/officeart/2005/8/layout/process4"/>
    <dgm:cxn modelId="{6B8DF61D-1DF2-4292-97B1-F46ED2BE158F}" type="presOf" srcId="{0D9E0E0E-3757-4C7B-9528-74C32E35F5FD}" destId="{B4754872-15B0-45F9-98A5-64E740AE3988}" srcOrd="0" destOrd="0" presId="urn:microsoft.com/office/officeart/2005/8/layout/process4"/>
    <dgm:cxn modelId="{A1570552-7796-4C4A-97BC-E6D6F8E9D67B}" type="presOf" srcId="{1509B9C4-66EE-4ECB-8AC2-FFDE9967AD0B}" destId="{842BBEA0-BAB7-4990-A4DF-9CE8DD72274C}" srcOrd="1" destOrd="0" presId="urn:microsoft.com/office/officeart/2005/8/layout/process4"/>
    <dgm:cxn modelId="{0573EEB4-1F5B-4940-842A-E763D1948833}" type="presOf" srcId="{3BEEEE4F-4B09-4ADB-9268-2417D8F3847B}" destId="{22AA42CB-50C6-4899-88A4-506F78B882B4}" srcOrd="1" destOrd="0" presId="urn:microsoft.com/office/officeart/2005/8/layout/process4"/>
    <dgm:cxn modelId="{87DD14BE-79A7-404B-A1C6-2B3A94A4897B}" srcId="{3BEEEE4F-4B09-4ADB-9268-2417D8F3847B}" destId="{4F00C906-99A5-4217-8D0C-7AD2CFB78C79}" srcOrd="0" destOrd="0" parTransId="{4BD932C7-E9CA-40EC-9E68-20A79569C6D3}" sibTransId="{30AEFDFC-3A70-48A0-B455-9DD333995984}"/>
    <dgm:cxn modelId="{CE88D6C5-7E49-4679-BD56-F25E626CFB81}" srcId="{56588F22-D550-4456-AE49-484B0785C00C}" destId="{3BEEEE4F-4B09-4ADB-9268-2417D8F3847B}" srcOrd="1" destOrd="0" parTransId="{08552F22-4E41-4B1E-AF0A-D4C810121EB7}" sibTransId="{ADB6ED1E-685A-4549-BC54-E2A1781CC7CF}"/>
    <dgm:cxn modelId="{07B669B5-3318-40F9-865B-84D483352FCD}" srcId="{56588F22-D550-4456-AE49-484B0785C00C}" destId="{1509B9C4-66EE-4ECB-8AC2-FFDE9967AD0B}" srcOrd="0" destOrd="0" parTransId="{7D11A3F3-4D87-4A63-A297-3B068116A4B1}" sibTransId="{0BA0250C-1034-4B68-84A2-64B16F40DDDC}"/>
    <dgm:cxn modelId="{22BB6E2C-1D57-4E4D-9D66-7FD0CFDE3978}" type="presOf" srcId="{4F00C906-99A5-4217-8D0C-7AD2CFB78C79}" destId="{3B1A2169-FE67-4137-8013-D0FA3160706B}" srcOrd="0" destOrd="0" presId="urn:microsoft.com/office/officeart/2005/8/layout/process4"/>
    <dgm:cxn modelId="{632C9508-15BC-4F98-9268-1AC39356EFC8}" type="presParOf" srcId="{AF689C7E-A5FA-4EBF-8ABB-17736B2027F3}" destId="{ECF7F562-42C1-48FC-9DC7-2E60F9230F16}" srcOrd="0" destOrd="0" presId="urn:microsoft.com/office/officeart/2005/8/layout/process4"/>
    <dgm:cxn modelId="{B953723C-2BF9-4A59-AFF6-959A1C663FE7}" type="presParOf" srcId="{ECF7F562-42C1-48FC-9DC7-2E60F9230F16}" destId="{E85B060B-FA43-46A1-AE4B-2DB2346B6213}" srcOrd="0" destOrd="0" presId="urn:microsoft.com/office/officeart/2005/8/layout/process4"/>
    <dgm:cxn modelId="{B7433C79-97F9-45C8-9E0A-AB784D430477}" type="presParOf" srcId="{ECF7F562-42C1-48FC-9DC7-2E60F9230F16}" destId="{22AA42CB-50C6-4899-88A4-506F78B882B4}" srcOrd="1" destOrd="0" presId="urn:microsoft.com/office/officeart/2005/8/layout/process4"/>
    <dgm:cxn modelId="{A9EC9DC3-059E-4AB3-8696-7FD89CE816D4}" type="presParOf" srcId="{ECF7F562-42C1-48FC-9DC7-2E60F9230F16}" destId="{0DA6F57B-6124-43F6-AD59-1340A552FC30}" srcOrd="2" destOrd="0" presId="urn:microsoft.com/office/officeart/2005/8/layout/process4"/>
    <dgm:cxn modelId="{B32D7289-05B9-4D2E-BEEB-BD1EF871139F}" type="presParOf" srcId="{0DA6F57B-6124-43F6-AD59-1340A552FC30}" destId="{3B1A2169-FE67-4137-8013-D0FA3160706B}" srcOrd="0" destOrd="0" presId="urn:microsoft.com/office/officeart/2005/8/layout/process4"/>
    <dgm:cxn modelId="{04A076F1-CD19-4990-9697-D2B68E9CEA72}" type="presParOf" srcId="{AF689C7E-A5FA-4EBF-8ABB-17736B2027F3}" destId="{AFE6D8D7-A971-4E53-BA5D-8DD82894C2B6}" srcOrd="1" destOrd="0" presId="urn:microsoft.com/office/officeart/2005/8/layout/process4"/>
    <dgm:cxn modelId="{12C96ABD-6213-4383-8E14-EEA924B378AF}" type="presParOf" srcId="{AF689C7E-A5FA-4EBF-8ABB-17736B2027F3}" destId="{07B38BFB-9E0B-4F26-984C-A7A5A2DA19DE}" srcOrd="2" destOrd="0" presId="urn:microsoft.com/office/officeart/2005/8/layout/process4"/>
    <dgm:cxn modelId="{D0B16F98-0D92-4EDA-B5D2-52BCF1D7B2B8}" type="presParOf" srcId="{07B38BFB-9E0B-4F26-984C-A7A5A2DA19DE}" destId="{A04961F0-4569-4459-A52E-5ED811E65BBE}" srcOrd="0" destOrd="0" presId="urn:microsoft.com/office/officeart/2005/8/layout/process4"/>
    <dgm:cxn modelId="{D9B8BC8B-4B5F-4598-96D6-5EBAA4E28EEE}" type="presParOf" srcId="{07B38BFB-9E0B-4F26-984C-A7A5A2DA19DE}" destId="{842BBEA0-BAB7-4990-A4DF-9CE8DD72274C}" srcOrd="1" destOrd="0" presId="urn:microsoft.com/office/officeart/2005/8/layout/process4"/>
    <dgm:cxn modelId="{904DD255-7902-43E5-8ED3-6650ED057544}" type="presParOf" srcId="{07B38BFB-9E0B-4F26-984C-A7A5A2DA19DE}" destId="{50AD225C-740D-435E-BB45-5E24AFDD9391}" srcOrd="2" destOrd="0" presId="urn:microsoft.com/office/officeart/2005/8/layout/process4"/>
    <dgm:cxn modelId="{CFA96299-7A1D-41BE-8F99-0B4446C95B9F}" type="presParOf" srcId="{50AD225C-740D-435E-BB45-5E24AFDD9391}" destId="{B4754872-15B0-45F9-98A5-64E740AE398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AA42CB-50C6-4899-88A4-506F78B882B4}">
      <dsp:nvSpPr>
        <dsp:cNvPr id="0" name=""/>
        <dsp:cNvSpPr/>
      </dsp:nvSpPr>
      <dsp:spPr>
        <a:xfrm>
          <a:off x="0" y="1864136"/>
          <a:ext cx="5429167" cy="108393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dirty="0">
              <a:latin typeface="Arial" panose="020B0604020202020204" pitchFamily="34" charset="0"/>
              <a:cs typeface="Arial" panose="020B0604020202020204" pitchFamily="34" charset="0"/>
            </a:rPr>
            <a:t>LIVELLO STANDARD MINIMO</a:t>
          </a:r>
        </a:p>
      </dsp:txBody>
      <dsp:txXfrm>
        <a:off x="0" y="1864136"/>
        <a:ext cx="5429167" cy="585324"/>
      </dsp:txXfrm>
    </dsp:sp>
    <dsp:sp modelId="{3B1A2169-FE67-4137-8013-D0FA3160706B}">
      <dsp:nvSpPr>
        <dsp:cNvPr id="0" name=""/>
        <dsp:cNvSpPr/>
      </dsp:nvSpPr>
      <dsp:spPr>
        <a:xfrm>
          <a:off x="0" y="2405820"/>
          <a:ext cx="5429167" cy="541514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>
              <a:latin typeface="Arial" panose="020B0604020202020204" pitchFamily="34" charset="0"/>
              <a:cs typeface="Arial" panose="020B0604020202020204" pitchFamily="34" charset="0"/>
            </a:rPr>
            <a:t>di riduzione del rischio</a:t>
          </a:r>
        </a:p>
      </dsp:txBody>
      <dsp:txXfrm>
        <a:off x="0" y="2405820"/>
        <a:ext cx="5429167" cy="541514"/>
      </dsp:txXfrm>
    </dsp:sp>
    <dsp:sp modelId="{842BBEA0-BAB7-4990-A4DF-9CE8DD72274C}">
      <dsp:nvSpPr>
        <dsp:cNvPr id="0" name=""/>
        <dsp:cNvSpPr/>
      </dsp:nvSpPr>
      <dsp:spPr>
        <a:xfrm rot="10800000">
          <a:off x="0" y="0"/>
          <a:ext cx="5429167" cy="1879377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900" kern="1200" dirty="0">
              <a:latin typeface="Arial" panose="020B0604020202020204" pitchFamily="34" charset="0"/>
              <a:cs typeface="Arial" panose="020B0604020202020204" pitchFamily="34" charset="0"/>
            </a:rPr>
            <a:t>Definizione delle misure NON STRUTTURALI</a:t>
          </a:r>
        </a:p>
      </dsp:txBody>
      <dsp:txXfrm rot="-10800000">
        <a:off x="0" y="0"/>
        <a:ext cx="5429167" cy="659661"/>
      </dsp:txXfrm>
    </dsp:sp>
    <dsp:sp modelId="{B4754872-15B0-45F9-98A5-64E740AE3988}">
      <dsp:nvSpPr>
        <dsp:cNvPr id="0" name=""/>
        <dsp:cNvSpPr/>
      </dsp:nvSpPr>
      <dsp:spPr>
        <a:xfrm>
          <a:off x="0" y="691801"/>
          <a:ext cx="5429167" cy="49846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21590" rIns="120904" bIns="2159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700" kern="1200" dirty="0">
              <a:latin typeface="Arial" panose="020B0604020202020204" pitchFamily="34" charset="0"/>
              <a:cs typeface="Arial" panose="020B0604020202020204" pitchFamily="34" charset="0"/>
            </a:rPr>
            <a:t>che devono essere messe in atto per la mitigazione delle condizioni di rischio</a:t>
          </a:r>
        </a:p>
      </dsp:txBody>
      <dsp:txXfrm>
        <a:off x="0" y="691801"/>
        <a:ext cx="5429167" cy="4984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5770AB-DC4A-4C1E-B256-043318E0E1E0}" type="datetimeFigureOut">
              <a:rPr lang="it-IT" smtClean="0"/>
              <a:pPr/>
              <a:t>05/12/2019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9B4E0-0FFE-4BE1-871E-B2607001D80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0837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89693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0468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2505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3842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83375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98164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86177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9617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it-IT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L’attività è stata orientata verso la produzione di mappe di suscettività da alluvione con caratteristiche di completezza territoriale e omogeneità metodologica. Il lavoro è stato impostato nel corso della prima annualità portando a una mappatura di primo livello per la Puglia. Successivamente il lavoro è stato raffinato ed esteso anche agli altri territori interessati. Nella figura sono riportate le mappe di suscettività ottenute per 3 delle Regioni di progetto.</a:t>
            </a:r>
            <a:endParaRPr lang="it-IT" b="0" dirty="0">
              <a:effectLst/>
            </a:endParaRPr>
          </a:p>
          <a:p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1BA001-7D5B-8144-8308-023EE70E932D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8819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it-IT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L’attività è stata orientata verso la produzione di mappe di suscettività da alluvione con caratteristiche di completezza territoriale e omogeneità metodologica. Il lavoro è stato impostato nel corso della prima annualità portando a una mappatura di primo livello per la Puglia. Successivamente il lavoro è stato raffinato ed esteso anche agli altri territori interessati. Nella figura sono riportate le mappe di suscettività ottenute per 3 delle Regioni di progetto.</a:t>
            </a:r>
            <a:endParaRPr lang="it-IT" b="0" dirty="0">
              <a:effectLst/>
            </a:endParaRPr>
          </a:p>
          <a:p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1BA001-7D5B-8144-8308-023EE70E932D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0522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it-IT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L’attività è stata orientata verso la produzione di mappe di suscettività da alluvione con caratteristiche di completezza territoriale e omogeneità metodologica. Il lavoro è stato impostato nel corso della prima annualità portando a una mappatura di primo livello per la Puglia. Successivamente il lavoro è stato raffinato ed esteso anche agli altri territori interessati. Nella figura sono riportate le mappe di suscettività ottenute per 3 delle Regioni di progetto.</a:t>
            </a:r>
            <a:endParaRPr lang="it-IT" b="0" dirty="0">
              <a:effectLst/>
            </a:endParaRPr>
          </a:p>
          <a:p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1BA001-7D5B-8144-8308-023EE70E932D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3344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it-IT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L’attività è stata orientata verso la produzione di mappe di suscettività da alluvione con caratteristiche di completezza territoriale e omogeneità metodologica. Il lavoro è stato impostato nel corso della prima annualità portando a una mappatura di primo livello per la Puglia. Successivamente il lavoro è stato raffinato ed esteso anche agli altri territori interessati. Nella figura sono riportate le mappe di suscettività ottenute per 3 delle Regioni di progetto.</a:t>
            </a:r>
            <a:endParaRPr lang="it-IT" b="0" dirty="0">
              <a:effectLst/>
            </a:endParaRPr>
          </a:p>
          <a:p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C1BA001-7D5B-8144-8308-023EE70E932D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01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0620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6952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06718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39B4E0-0FFE-4BE1-871E-B2607001D803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7266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</p:spPr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05/12/2019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9272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05/12/2019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6665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05/12/2019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2423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05/12/2019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  <p:pic>
        <p:nvPicPr>
          <p:cNvPr id="8" name="Immagine 9" descr="SLIDE_PPT_800x60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8" descr="MARCHIO_DPC.eps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88392"/>
            <a:ext cx="7620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9072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05/12/2019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221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lnSpc>
                <a:spcPts val="3000"/>
              </a:lnSpc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1D3F6FBA-12D5-4839-B8BE-FF71D977FA3E}" type="datetimeFigureOut">
              <a:rPr lang="it-IT" smtClean="0"/>
              <a:pPr/>
              <a:t>05/12/2019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63DC9A4-802C-4D91-9638-ACC089C5C79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437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05/12/2019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147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lnSpc>
                <a:spcPts val="3000"/>
              </a:lnSpc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05/12/2019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3121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05/12/2019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261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05/12/2019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7359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05/12/2019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3972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9" descr="SLIDE_PPT_800x6002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115616" y="265212"/>
            <a:ext cx="561662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dirty="0"/>
              <a:t>Fare clic per modificare </a:t>
            </a:r>
            <a:br>
              <a:rPr lang="it-IT" dirty="0"/>
            </a:br>
            <a:r>
              <a:rPr lang="it-IT" dirty="0"/>
              <a:t>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51520" y="1333500"/>
            <a:ext cx="8640960" cy="377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pic>
        <p:nvPicPr>
          <p:cNvPr id="8" name="Immagine 7" descr="MARCHIO_DPC.eps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88392"/>
            <a:ext cx="7620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0543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2800" b="1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6" descr="SLIDE_PPT_800x6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9660"/>
            <a:ext cx="91440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7" descr="MARCHIO_DPC.ep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4654313"/>
            <a:ext cx="930597" cy="72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Risultati immagini per PON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37829" y="1530513"/>
            <a:ext cx="2260800" cy="894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isultati immagini per agenzia coesione territoriale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7829" y="769268"/>
            <a:ext cx="2260800" cy="66234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Immagine 13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110" y="192817"/>
            <a:ext cx="2260238" cy="48115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255825" y="3361556"/>
            <a:ext cx="845834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Protezione civile: verso una </a:t>
            </a:r>
            <a:r>
              <a:rPr lang="it-IT" sz="2800" b="1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governance</a:t>
            </a:r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più forte</a:t>
            </a:r>
          </a:p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 la riduzione del rischio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23528" y="4737121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Mitigazione del rischio idrogeologico e </a:t>
            </a:r>
            <a:r>
              <a:rPr lang="it-IT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idraulico 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0000" y="4654800"/>
            <a:ext cx="769770" cy="72000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6331" y="4654313"/>
            <a:ext cx="76977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8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1115616" y="1266838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Fondazione CIMA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624640" y="420905"/>
            <a:ext cx="4560507" cy="660073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000" dirty="0">
                <a:solidFill>
                  <a:prstClr val="black"/>
                </a:solidFill>
              </a:rPr>
              <a:t>Potenziamento sistemi di previsione e allertamento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BE5C647-DC43-AF44-8C68-EC02832D9E7B}"/>
              </a:ext>
            </a:extLst>
          </p:cNvPr>
          <p:cNvSpPr txBox="1"/>
          <p:nvPr/>
        </p:nvSpPr>
        <p:spPr>
          <a:xfrm>
            <a:off x="4606228" y="1134974"/>
            <a:ext cx="41422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/>
            <a:r>
              <a:rPr lang="it-IT" sz="1500" b="1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Utilizzo del dato radar e sua integrazione con altri sensori di monitoraggio.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5BE5C647-DC43-AF44-8C68-EC02832D9E7B}"/>
              </a:ext>
            </a:extLst>
          </p:cNvPr>
          <p:cNvSpPr txBox="1"/>
          <p:nvPr/>
        </p:nvSpPr>
        <p:spPr>
          <a:xfrm>
            <a:off x="721253" y="1641552"/>
            <a:ext cx="242426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/>
            <a:r>
              <a:rPr lang="it-IT" sz="15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Evento </a:t>
            </a:r>
            <a:r>
              <a:rPr lang="it-IT" sz="1500" dirty="0" smtClean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18 giugno 2019</a:t>
            </a:r>
            <a:endParaRPr lang="it-IT" sz="1500" b="1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964717"/>
            <a:ext cx="7224751" cy="374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74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1151620" y="1554261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Fondazione CIMA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468629" y="464157"/>
            <a:ext cx="4500500" cy="660073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000" dirty="0">
                <a:solidFill>
                  <a:prstClr val="black"/>
                </a:solidFill>
              </a:rPr>
              <a:t>Potenziamento sistemi di previsione e allertamento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D5E5F5F-1A34-E043-BBCC-AAFCEA8D4E9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205" y="2077415"/>
            <a:ext cx="2581157" cy="2997149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BE5C647-DC43-AF44-8C68-EC02832D9E7B}"/>
              </a:ext>
            </a:extLst>
          </p:cNvPr>
          <p:cNvSpPr txBox="1"/>
          <p:nvPr/>
        </p:nvSpPr>
        <p:spPr>
          <a:xfrm>
            <a:off x="5892147" y="1561237"/>
            <a:ext cx="240026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/>
            <a:r>
              <a:rPr lang="it-IT" sz="15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Predisposizione</a:t>
            </a:r>
            <a:r>
              <a:rPr lang="it-IT" sz="1500" b="1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Linee Guida sull’utilizzo del dato radar e sulla sua integrazione con altri sensori di monitoraggio.</a:t>
            </a: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3394C647-CA2D-CE4F-B975-1B64F0D9284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3929" y="2097403"/>
            <a:ext cx="1648206" cy="2930143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5BE5C647-DC43-AF44-8C68-EC02832D9E7B}"/>
              </a:ext>
            </a:extLst>
          </p:cNvPr>
          <p:cNvSpPr txBox="1"/>
          <p:nvPr/>
        </p:nvSpPr>
        <p:spPr>
          <a:xfrm>
            <a:off x="5945600" y="2976886"/>
            <a:ext cx="218870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761970"/>
            <a:r>
              <a:rPr lang="it-IT" sz="1500" dirty="0">
                <a:solidFill>
                  <a:prstClr val="black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Linee guida trasmesse ai Centri Funzionali delle cinque regioni e attualmente in fase di discussione</a:t>
            </a:r>
            <a:endParaRPr lang="it-IT" sz="1500" b="1" dirty="0">
              <a:solidFill>
                <a:prstClr val="black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20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75656" y="397860"/>
            <a:ext cx="5520613" cy="660073"/>
          </a:xfrm>
        </p:spPr>
        <p:txBody>
          <a:bodyPr/>
          <a:lstStyle/>
          <a:p>
            <a:r>
              <a:rPr lang="it-IT" sz="2000" dirty="0"/>
              <a:t>Miglioramento della pianificazione di protezione civile comunale e intercomunale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1194922" y="1474491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-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074" y="1404282"/>
            <a:ext cx="2812723" cy="3834469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1194922" y="2685834"/>
            <a:ext cx="3660407" cy="2588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8115" indent="-238115" algn="just" defTabSz="761970">
              <a:lnSpc>
                <a:spcPct val="114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Articolazione del Piano in </a:t>
            </a:r>
            <a:r>
              <a:rPr lang="it-IT" sz="1500" b="1" u="sng" dirty="0">
                <a:solidFill>
                  <a:prstClr val="black"/>
                </a:solidFill>
                <a:latin typeface="Calibri" panose="020F0502020204030204"/>
              </a:rPr>
              <a:t>sezioni</a:t>
            </a: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 e </a:t>
            </a:r>
            <a:r>
              <a:rPr lang="it-IT" sz="1500" b="1" u="sng" dirty="0">
                <a:solidFill>
                  <a:prstClr val="black"/>
                </a:solidFill>
                <a:latin typeface="Calibri" panose="020F0502020204030204"/>
              </a:rPr>
              <a:t>moduli</a:t>
            </a: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. </a:t>
            </a:r>
          </a:p>
          <a:p>
            <a:pPr marL="238115" indent="-238115" algn="just" defTabSz="761970">
              <a:lnSpc>
                <a:spcPct val="114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Per ogni modulo sono definiti i contenuti essenziali corrispondenti ad un </a:t>
            </a:r>
            <a:r>
              <a:rPr lang="it-IT" sz="1500" b="1" u="sng" dirty="0">
                <a:solidFill>
                  <a:prstClr val="black"/>
                </a:solidFill>
                <a:latin typeface="Calibri" panose="020F0502020204030204"/>
              </a:rPr>
              <a:t>livello 1 standard</a:t>
            </a: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 da utilizzare per tutto il territorio regionale. </a:t>
            </a:r>
          </a:p>
          <a:p>
            <a:pPr marL="238115" indent="-238115" algn="just" defTabSz="761970">
              <a:lnSpc>
                <a:spcPct val="114000"/>
              </a:lnSpc>
              <a:spcAft>
                <a:spcPts val="500"/>
              </a:spcAft>
              <a:buFont typeface="Arial" panose="020B0604020202020204" pitchFamily="34" charset="0"/>
              <a:buChar char="•"/>
              <a:defRPr/>
            </a:pP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I moduli sono generalmente costituiti da </a:t>
            </a:r>
            <a:r>
              <a:rPr lang="it-IT" sz="1500" b="1" u="sng" dirty="0">
                <a:solidFill>
                  <a:prstClr val="black"/>
                </a:solidFill>
                <a:latin typeface="Calibri" panose="020F0502020204030204"/>
              </a:rPr>
              <a:t>relazione descrittiva</a:t>
            </a: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it-IT" sz="1500" b="1" u="sng" dirty="0">
                <a:solidFill>
                  <a:prstClr val="black"/>
                </a:solidFill>
                <a:latin typeface="Calibri" panose="020F0502020204030204"/>
              </a:rPr>
              <a:t>schede tecniche</a:t>
            </a: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, </a:t>
            </a:r>
            <a:r>
              <a:rPr lang="it-IT" sz="1500" b="1" u="sng" dirty="0">
                <a:solidFill>
                  <a:prstClr val="black"/>
                </a:solidFill>
                <a:latin typeface="Calibri" panose="020F0502020204030204"/>
              </a:rPr>
              <a:t>carte tematiche</a:t>
            </a:r>
            <a:r>
              <a:rPr lang="it-IT" sz="15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</p:txBody>
      </p:sp>
      <p:sp>
        <p:nvSpPr>
          <p:cNvPr id="7" name="Rettangolo 6"/>
          <p:cNvSpPr/>
          <p:nvPr/>
        </p:nvSpPr>
        <p:spPr>
          <a:xfrm>
            <a:off x="1120733" y="1868379"/>
            <a:ext cx="393132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761970">
              <a:defRPr/>
            </a:pPr>
            <a:r>
              <a:rPr lang="it-IT" sz="1500" b="1" dirty="0">
                <a:solidFill>
                  <a:prstClr val="black"/>
                </a:solidFill>
                <a:latin typeface="Calibri" panose="020F0502020204030204"/>
              </a:rPr>
              <a:t>Affiancamento alla Regione Calabria nella redazione di Linee Guida per la redazione di Piani di Protezione Civile</a:t>
            </a:r>
          </a:p>
        </p:txBody>
      </p:sp>
    </p:spTree>
    <p:extLst>
      <p:ext uri="{BB962C8B-B14F-4D97-AF65-F5344CB8AC3E}">
        <p14:creationId xmlns:p14="http://schemas.microsoft.com/office/powerpoint/2010/main" val="171357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53695" y="395880"/>
            <a:ext cx="5520613" cy="660073"/>
          </a:xfrm>
        </p:spPr>
        <p:txBody>
          <a:bodyPr/>
          <a:lstStyle/>
          <a:p>
            <a:r>
              <a:rPr lang="it-IT" sz="2000" dirty="0"/>
              <a:t>Miglioramento della pianificazione di protezione civile comunale e intercomunale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1088367" y="1306636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-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4271967" y="1417341"/>
            <a:ext cx="393132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761970">
              <a:defRPr/>
            </a:pPr>
            <a:r>
              <a:rPr lang="it-IT" sz="1500" b="1" dirty="0">
                <a:solidFill>
                  <a:prstClr val="black"/>
                </a:solidFill>
                <a:latin typeface="Calibri" panose="020F0502020204030204"/>
              </a:rPr>
              <a:t>Costruzione di SCENARI DI EVENTO</a:t>
            </a:r>
          </a:p>
        </p:txBody>
      </p:sp>
      <p:sp>
        <p:nvSpPr>
          <p:cNvPr id="24" name="Rettangolo 23"/>
          <p:cNvSpPr/>
          <p:nvPr/>
        </p:nvSpPr>
        <p:spPr>
          <a:xfrm>
            <a:off x="1031607" y="1967906"/>
            <a:ext cx="300033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61970"/>
            <a:r>
              <a:rPr lang="it-IT" sz="1500" dirty="0">
                <a:solidFill>
                  <a:prstClr val="black"/>
                </a:solidFill>
                <a:latin typeface="Calibri"/>
              </a:rPr>
              <a:t>Gli </a:t>
            </a:r>
            <a:r>
              <a:rPr lang="it-IT" sz="1500" b="1" dirty="0">
                <a:solidFill>
                  <a:prstClr val="black"/>
                </a:solidFill>
                <a:latin typeface="Calibri"/>
              </a:rPr>
              <a:t>Scenari di evento </a:t>
            </a:r>
            <a:r>
              <a:rPr lang="it-IT" sz="1500" dirty="0">
                <a:solidFill>
                  <a:prstClr val="black"/>
                </a:solidFill>
                <a:latin typeface="Calibri"/>
              </a:rPr>
              <a:t>devono descrivere in modo sintetico e facilmente comprensibile quali sono i </a:t>
            </a:r>
            <a:r>
              <a:rPr lang="it-IT" sz="1500" b="1" dirty="0">
                <a:solidFill>
                  <a:prstClr val="black"/>
                </a:solidFill>
                <a:latin typeface="Calibri"/>
              </a:rPr>
              <a:t>fenomeni</a:t>
            </a:r>
            <a:r>
              <a:rPr lang="it-IT" sz="1500" dirty="0">
                <a:solidFill>
                  <a:prstClr val="black"/>
                </a:solidFill>
                <a:latin typeface="Calibri"/>
              </a:rPr>
              <a:t> che possono verificarsi, descrivendone i </a:t>
            </a:r>
            <a:r>
              <a:rPr lang="it-IT" sz="1500" b="1" dirty="0">
                <a:solidFill>
                  <a:prstClr val="black"/>
                </a:solidFill>
                <a:latin typeface="Calibri"/>
              </a:rPr>
              <a:t>punti di innesco</a:t>
            </a:r>
            <a:r>
              <a:rPr lang="it-IT" sz="1500" dirty="0">
                <a:solidFill>
                  <a:prstClr val="black"/>
                </a:solidFill>
                <a:latin typeface="Calibri"/>
              </a:rPr>
              <a:t>,  </a:t>
            </a:r>
          </a:p>
          <a:p>
            <a:pPr defTabSz="761970"/>
            <a:r>
              <a:rPr lang="it-IT" sz="1500" dirty="0">
                <a:solidFill>
                  <a:prstClr val="black"/>
                </a:solidFill>
                <a:latin typeface="Calibri"/>
              </a:rPr>
              <a:t>l’</a:t>
            </a:r>
            <a:r>
              <a:rPr lang="it-IT" sz="1500" b="1" dirty="0">
                <a:solidFill>
                  <a:prstClr val="black"/>
                </a:solidFill>
                <a:latin typeface="Calibri"/>
              </a:rPr>
              <a:t>intensit</a:t>
            </a:r>
            <a:r>
              <a:rPr lang="it-IT" sz="1500" dirty="0">
                <a:solidFill>
                  <a:prstClr val="black"/>
                </a:solidFill>
                <a:latin typeface="Calibri"/>
              </a:rPr>
              <a:t>à, le </a:t>
            </a:r>
            <a:r>
              <a:rPr lang="it-IT" sz="1500" b="1" dirty="0">
                <a:solidFill>
                  <a:prstClr val="black"/>
                </a:solidFill>
                <a:latin typeface="Calibri"/>
              </a:rPr>
              <a:t>aree interessate</a:t>
            </a:r>
            <a:r>
              <a:rPr lang="it-IT" sz="1500" dirty="0">
                <a:solidFill>
                  <a:prstClr val="black"/>
                </a:solidFill>
                <a:latin typeface="Calibri"/>
              </a:rPr>
              <a:t>, le </a:t>
            </a:r>
            <a:r>
              <a:rPr lang="it-IT" sz="1500" b="1" dirty="0">
                <a:solidFill>
                  <a:prstClr val="black"/>
                </a:solidFill>
                <a:latin typeface="Calibri"/>
              </a:rPr>
              <a:t>direttrici</a:t>
            </a:r>
            <a:r>
              <a:rPr lang="it-IT" sz="1500" dirty="0">
                <a:solidFill>
                  <a:prstClr val="black"/>
                </a:solidFill>
                <a:latin typeface="Calibri"/>
              </a:rPr>
              <a:t> lungo le quali è prevedibile che i fenomeni si possano sviluppare. </a:t>
            </a:r>
          </a:p>
        </p:txBody>
      </p:sp>
      <p:pic>
        <p:nvPicPr>
          <p:cNvPr id="27" name="Immagine 2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4002" y="1803210"/>
            <a:ext cx="3989285" cy="3339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9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571666" y="409531"/>
            <a:ext cx="5520613" cy="660073"/>
          </a:xfrm>
        </p:spPr>
        <p:txBody>
          <a:bodyPr/>
          <a:lstStyle/>
          <a:p>
            <a:r>
              <a:rPr lang="it-IT" sz="2000" dirty="0"/>
              <a:t>Miglioramento della pianificazione di protezione civile comunale e intercomunale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971600" y="1476525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-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4331973" y="1417341"/>
            <a:ext cx="393132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761970">
              <a:defRPr/>
            </a:pPr>
            <a:r>
              <a:rPr lang="it-IT" sz="1500" b="1" dirty="0">
                <a:solidFill>
                  <a:prstClr val="black"/>
                </a:solidFill>
                <a:latin typeface="Calibri" panose="020F0502020204030204"/>
              </a:rPr>
              <a:t>Costruzione di SCENARI DI EVENTO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1887" y="1884733"/>
            <a:ext cx="4491180" cy="3354017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781042" y="1953459"/>
            <a:ext cx="23507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39" indent="-285739" algn="just" defTabSz="761970">
              <a:buFont typeface="Symbol" panose="05050102010706020507" pitchFamily="18" charset="2"/>
              <a:buChar char=""/>
            </a:pPr>
            <a:r>
              <a:rPr lang="it-IT" sz="15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 punti critici o zone critiche</a:t>
            </a:r>
            <a:r>
              <a:rPr lang="it-IT" sz="1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dove prevedere attività di controllo e monitoraggio in situ e, nel caso, eseguire interventi urgenti ad evento previsto o in corso; </a:t>
            </a:r>
          </a:p>
          <a:p>
            <a:pPr marL="285739" indent="-285739" algn="just" defTabSz="761970">
              <a:buFont typeface="Symbol" panose="05050102010706020507" pitchFamily="18" charset="2"/>
              <a:buChar char=""/>
            </a:pPr>
            <a:r>
              <a:rPr lang="it-IT" sz="15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 punti di osservazione</a:t>
            </a:r>
            <a:r>
              <a:rPr lang="it-IT" sz="1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dove effettuare i controlli in condizioni di sicurezza;</a:t>
            </a:r>
          </a:p>
        </p:txBody>
      </p:sp>
    </p:spTree>
    <p:extLst>
      <p:ext uri="{BB962C8B-B14F-4D97-AF65-F5344CB8AC3E}">
        <p14:creationId xmlns:p14="http://schemas.microsoft.com/office/powerpoint/2010/main" val="410204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911594" y="1521704"/>
            <a:ext cx="2280253" cy="55399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</a:t>
            </a:r>
          </a:p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1547664" y="442570"/>
            <a:ext cx="5520613" cy="660073"/>
          </a:xfrm>
        </p:spPr>
        <p:txBody>
          <a:bodyPr/>
          <a:lstStyle/>
          <a:p>
            <a:r>
              <a:rPr lang="it-IT" sz="2000" dirty="0"/>
              <a:t>Miglioramento della pianificazione di protezione civile comunale e intercomunale</a:t>
            </a:r>
          </a:p>
        </p:txBody>
      </p:sp>
      <p:sp>
        <p:nvSpPr>
          <p:cNvPr id="8" name="Rettangolo 7"/>
          <p:cNvSpPr/>
          <p:nvPr/>
        </p:nvSpPr>
        <p:spPr>
          <a:xfrm>
            <a:off x="1012346" y="2317441"/>
            <a:ext cx="179408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761970">
              <a:defRPr/>
            </a:pPr>
            <a:r>
              <a:rPr lang="it-IT" sz="1500" b="1" dirty="0">
                <a:solidFill>
                  <a:prstClr val="black"/>
                </a:solidFill>
                <a:latin typeface="Calibri"/>
              </a:rPr>
              <a:t>Costruzione di </a:t>
            </a:r>
          </a:p>
          <a:p>
            <a:pPr algn="just" defTabSz="761970">
              <a:defRPr/>
            </a:pPr>
            <a:r>
              <a:rPr lang="it-IT" sz="1500" b="1" dirty="0">
                <a:solidFill>
                  <a:prstClr val="black"/>
                </a:solidFill>
                <a:latin typeface="Calibri"/>
              </a:rPr>
              <a:t>SCENARI DI RISCHIO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3252" y="1957401"/>
            <a:ext cx="4981193" cy="2889093"/>
          </a:xfrm>
          <a:prstGeom prst="rect">
            <a:avLst/>
          </a:prstGeom>
        </p:spPr>
      </p:pic>
      <p:sp>
        <p:nvSpPr>
          <p:cNvPr id="24" name="Rettangolo 23"/>
          <p:cNvSpPr/>
          <p:nvPr/>
        </p:nvSpPr>
        <p:spPr>
          <a:xfrm>
            <a:off x="962979" y="3037521"/>
            <a:ext cx="246027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61970"/>
            <a:r>
              <a:rPr lang="it-IT" sz="15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Negli </a:t>
            </a:r>
            <a:r>
              <a:rPr lang="it-IT" sz="15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Scenari di rischio </a:t>
            </a:r>
            <a:r>
              <a:rPr lang="it-IT" sz="15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devono essere identificati, valutati e descritti i prevedibili </a:t>
            </a:r>
            <a:r>
              <a:rPr lang="it-IT" sz="15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effetti sulle persone e sulle cose </a:t>
            </a:r>
            <a:r>
              <a:rPr lang="it-IT" sz="15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degli eventi analizzati negli </a:t>
            </a:r>
            <a:r>
              <a:rPr lang="it-IT" sz="15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Scenari di evento</a:t>
            </a:r>
            <a:endParaRPr lang="it-IT" sz="15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0617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911594" y="1521704"/>
            <a:ext cx="2280253" cy="55399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</a:t>
            </a:r>
          </a:p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itolo 1"/>
          <p:cNvSpPr>
            <a:spLocks noGrp="1"/>
          </p:cNvSpPr>
          <p:nvPr>
            <p:ph type="title"/>
          </p:nvPr>
        </p:nvSpPr>
        <p:spPr>
          <a:xfrm>
            <a:off x="1547664" y="394246"/>
            <a:ext cx="5520613" cy="660073"/>
          </a:xfrm>
        </p:spPr>
        <p:txBody>
          <a:bodyPr/>
          <a:lstStyle/>
          <a:p>
            <a:r>
              <a:rPr lang="it-IT" sz="2000" dirty="0"/>
              <a:t>Miglioramento della pianificazione di protezione civile comunale e intercomunale</a:t>
            </a:r>
          </a:p>
        </p:txBody>
      </p:sp>
      <p:sp>
        <p:nvSpPr>
          <p:cNvPr id="8" name="Rettangolo 7"/>
          <p:cNvSpPr/>
          <p:nvPr/>
        </p:nvSpPr>
        <p:spPr>
          <a:xfrm>
            <a:off x="1012346" y="2317441"/>
            <a:ext cx="179408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761970">
              <a:defRPr/>
            </a:pPr>
            <a:r>
              <a:rPr lang="it-IT" sz="1500" b="1" dirty="0">
                <a:solidFill>
                  <a:prstClr val="black"/>
                </a:solidFill>
                <a:latin typeface="Calibri"/>
              </a:rPr>
              <a:t>Costruzione di </a:t>
            </a:r>
          </a:p>
          <a:p>
            <a:pPr algn="just" defTabSz="761970">
              <a:defRPr/>
            </a:pPr>
            <a:r>
              <a:rPr lang="it-IT" sz="1500" b="1" dirty="0">
                <a:solidFill>
                  <a:prstClr val="black"/>
                </a:solidFill>
                <a:latin typeface="Calibri"/>
              </a:rPr>
              <a:t>SCENARI DI RISCHIO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1875" y="2046399"/>
            <a:ext cx="4316944" cy="3146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9956" y="1430138"/>
            <a:ext cx="6680779" cy="807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0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0D5FC66-1E09-944E-B501-91FEC5F6B1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33237" y="2960507"/>
            <a:ext cx="1721655" cy="2100197"/>
          </a:xfrm>
          <a:prstGeom prst="rect">
            <a:avLst/>
          </a:prstGeom>
          <a:ln>
            <a:noFill/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ACC45D0-6AE1-944E-8503-1D648D9C4DC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593" y="1423134"/>
            <a:ext cx="2824277" cy="1382369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BD27DA75-BA2F-934B-970A-85D3E3DA85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52"/>
          <a:stretch/>
        </p:blipFill>
        <p:spPr>
          <a:xfrm>
            <a:off x="2093935" y="2960508"/>
            <a:ext cx="3839302" cy="2101723"/>
          </a:xfrm>
          <a:prstGeom prst="rect">
            <a:avLst/>
          </a:prstGeom>
        </p:spPr>
      </p:pic>
      <p:sp>
        <p:nvSpPr>
          <p:cNvPr id="8" name="Titolo 1"/>
          <p:cNvSpPr txBox="1">
            <a:spLocks/>
          </p:cNvSpPr>
          <p:nvPr/>
        </p:nvSpPr>
        <p:spPr>
          <a:xfrm>
            <a:off x="1475656" y="417101"/>
            <a:ext cx="5520613" cy="660073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000" dirty="0">
                <a:solidFill>
                  <a:prstClr val="black"/>
                </a:solidFill>
              </a:rPr>
              <a:t>Miglioramento della pianificazione di protezione civile comunale e intercomunale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172067" y="1584791"/>
            <a:ext cx="2280253" cy="55399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</a:t>
            </a:r>
          </a:p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681599" y="2388066"/>
            <a:ext cx="297652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761970">
              <a:defRPr/>
            </a:pPr>
            <a:r>
              <a:rPr lang="it-IT" sz="1500" b="1" dirty="0">
                <a:solidFill>
                  <a:prstClr val="black"/>
                </a:solidFill>
                <a:latin typeface="Calibri"/>
              </a:rPr>
              <a:t>Costruzione di SCENARI DI RISCHIO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7196619" y="4764566"/>
            <a:ext cx="43074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/>
            <a:r>
              <a:rPr lang="it-IT" sz="1500" dirty="0">
                <a:solidFill>
                  <a:prstClr val="black"/>
                </a:solidFill>
                <a:latin typeface="Calibri"/>
              </a:rPr>
              <a:t>L1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5461629" y="4785877"/>
            <a:ext cx="43074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/>
            <a:r>
              <a:rPr lang="it-IT" sz="1500" dirty="0">
                <a:solidFill>
                  <a:prstClr val="black"/>
                </a:solidFill>
                <a:latin typeface="Calibri"/>
              </a:rPr>
              <a:t>L2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520499" y="4752928"/>
            <a:ext cx="43074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/>
            <a:r>
              <a:rPr lang="it-IT" sz="1500" dirty="0">
                <a:solidFill>
                  <a:prstClr val="black"/>
                </a:solidFill>
                <a:latin typeface="Calibri"/>
              </a:rPr>
              <a:t>L3</a:t>
            </a:r>
          </a:p>
        </p:txBody>
      </p:sp>
    </p:spTree>
    <p:extLst>
      <p:ext uri="{BB962C8B-B14F-4D97-AF65-F5344CB8AC3E}">
        <p14:creationId xmlns:p14="http://schemas.microsoft.com/office/powerpoint/2010/main" val="58060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51687" y="757267"/>
            <a:ext cx="5520613" cy="660073"/>
          </a:xfrm>
        </p:spPr>
        <p:txBody>
          <a:bodyPr/>
          <a:lstStyle/>
          <a:p>
            <a:r>
              <a:rPr lang="it-IT" sz="2000" dirty="0"/>
              <a:t>Casi di studio in </a:t>
            </a:r>
            <a:r>
              <a:rPr lang="it-IT" sz="2000" dirty="0" smtClean="0"/>
              <a:t>Basilicata</a:t>
            </a:r>
            <a:endParaRPr lang="it-IT" sz="2000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594" y="1395080"/>
            <a:ext cx="2820313" cy="3752837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4154302" y="2266601"/>
            <a:ext cx="21929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61970">
              <a:lnSpc>
                <a:spcPct val="90000"/>
              </a:lnSpc>
            </a:pPr>
            <a:r>
              <a:rPr lang="it-IT" sz="15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Frane localizzate in aree urbane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4154303" y="4492812"/>
            <a:ext cx="2394843" cy="715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defTabSz="761970">
              <a:lnSpc>
                <a:spcPct val="90000"/>
              </a:lnSpc>
            </a:pPr>
            <a:r>
              <a:rPr lang="it-IT" sz="15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Inondazioni in aree vaste incluse le grandi aree urbane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154302" y="2486948"/>
            <a:ext cx="1997790" cy="7155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defTabSz="761970">
              <a:lnSpc>
                <a:spcPct val="90000"/>
              </a:lnSpc>
            </a:pPr>
            <a:r>
              <a:rPr lang="it-IT" sz="1500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Frane localizzate che interessano vie di comunicazione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4154303" y="4158289"/>
            <a:ext cx="1619546" cy="4020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61970">
              <a:lnSpc>
                <a:spcPct val="115000"/>
              </a:lnSpc>
              <a:spcAft>
                <a:spcPts val="625"/>
              </a:spcAft>
            </a:pPr>
            <a:r>
              <a:rPr lang="it-IT" sz="1750" b="1" u="sng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Reggio Calabria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4154303" y="1856789"/>
            <a:ext cx="2651175" cy="4020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61970">
              <a:lnSpc>
                <a:spcPct val="115000"/>
              </a:lnSpc>
              <a:spcAft>
                <a:spcPts val="625"/>
              </a:spcAft>
              <a:defRPr/>
            </a:pPr>
            <a:r>
              <a:rPr lang="it-IT" sz="1750" b="1" u="sng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San Vincenzo La Costa (CS)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052053" y="1087304"/>
            <a:ext cx="2940327" cy="55399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–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  <a:p>
            <a:pPr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CINID</a:t>
            </a:r>
          </a:p>
        </p:txBody>
      </p:sp>
    </p:spTree>
    <p:extLst>
      <p:ext uri="{BB962C8B-B14F-4D97-AF65-F5344CB8AC3E}">
        <p14:creationId xmlns:p14="http://schemas.microsoft.com/office/powerpoint/2010/main" val="352069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51687" y="757267"/>
            <a:ext cx="5520613" cy="660073"/>
          </a:xfrm>
        </p:spPr>
        <p:txBody>
          <a:bodyPr/>
          <a:lstStyle/>
          <a:p>
            <a:r>
              <a:rPr lang="it-IT" sz="2000" dirty="0"/>
              <a:t>Casi di studio </a:t>
            </a:r>
            <a:r>
              <a:rPr lang="it-IT" sz="2000"/>
              <a:t>in </a:t>
            </a:r>
            <a:r>
              <a:rPr lang="it-IT" sz="2000" smtClean="0"/>
              <a:t>Calabria </a:t>
            </a:r>
            <a:endParaRPr lang="it-IT" sz="20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052053" y="1087304"/>
            <a:ext cx="2940327" cy="55399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–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  <a:p>
            <a:pPr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CINID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1151620" y="1625914"/>
            <a:ext cx="2651175" cy="4020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61970">
              <a:lnSpc>
                <a:spcPct val="115000"/>
              </a:lnSpc>
              <a:spcAft>
                <a:spcPts val="625"/>
              </a:spcAft>
              <a:defRPr/>
            </a:pPr>
            <a:r>
              <a:rPr lang="it-IT" sz="1750" b="1" u="sng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San Vincenzo La Costa (CS)</a:t>
            </a:r>
          </a:p>
        </p:txBody>
      </p:sp>
      <p:pic>
        <p:nvPicPr>
          <p:cNvPr id="24" name="Picture 6" descr="San Vincenzo La Cost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387" y="2317440"/>
            <a:ext cx="3810000" cy="25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sopralluogo a Fagnano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55167" y="2332678"/>
            <a:ext cx="3026833" cy="253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79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80645" y="428387"/>
            <a:ext cx="4680520" cy="660073"/>
          </a:xfrm>
        </p:spPr>
        <p:txBody>
          <a:bodyPr/>
          <a:lstStyle/>
          <a:p>
            <a:r>
              <a:rPr lang="it-IT" sz="2000" dirty="0"/>
              <a:t>Mitigazione del rischio idrogeologico e idraulico</a:t>
            </a:r>
          </a:p>
        </p:txBody>
      </p:sp>
      <p:grpSp>
        <p:nvGrpSpPr>
          <p:cNvPr id="5" name="Gruppo 4"/>
          <p:cNvGrpSpPr/>
          <p:nvPr/>
        </p:nvGrpSpPr>
        <p:grpSpPr>
          <a:xfrm>
            <a:off x="1331640" y="1657367"/>
            <a:ext cx="6453592" cy="3325032"/>
            <a:chOff x="644809" y="1700213"/>
            <a:chExt cx="8248366" cy="4451205"/>
          </a:xfrm>
        </p:grpSpPr>
        <p:sp>
          <p:nvSpPr>
            <p:cNvPr id="6" name="Decisione 5"/>
            <p:cNvSpPr/>
            <p:nvPr/>
          </p:nvSpPr>
          <p:spPr>
            <a:xfrm>
              <a:off x="3059832" y="3013767"/>
              <a:ext cx="3060016" cy="1387651"/>
            </a:xfrm>
            <a:prstGeom prst="flowChartDecision">
              <a:avLst/>
            </a:prstGeom>
            <a:solidFill>
              <a:schemeClr val="bg1">
                <a:lumMod val="85000"/>
              </a:schemeClr>
            </a:solidFill>
            <a:ln>
              <a:prstDash val="sysDash"/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761970">
                <a:defRPr/>
              </a:pPr>
              <a:r>
                <a:rPr lang="it-IT" sz="1333" dirty="0">
                  <a:solidFill>
                    <a:srgbClr val="000000"/>
                  </a:solidFill>
                  <a:latin typeface="Calibri"/>
                </a:rPr>
                <a:t>MITIGAZIONE DEL RISCHIO</a:t>
              </a:r>
            </a:p>
          </p:txBody>
        </p:sp>
        <p:sp>
          <p:nvSpPr>
            <p:cNvPr id="7" name="Rettangolo arrotondato 6"/>
            <p:cNvSpPr/>
            <p:nvPr/>
          </p:nvSpPr>
          <p:spPr>
            <a:xfrm>
              <a:off x="3240088" y="1700213"/>
              <a:ext cx="2700337" cy="541337"/>
            </a:xfrm>
            <a:prstGeom prst="roundRect">
              <a:avLst/>
            </a:prstGeom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r>
                <a:rPr lang="it-IT" sz="1167" dirty="0">
                  <a:solidFill>
                    <a:srgbClr val="000000"/>
                  </a:solidFill>
                  <a:latin typeface="Calibri"/>
                </a:rPr>
                <a:t>MISURE NON STRUTTURALI</a:t>
              </a:r>
            </a:p>
          </p:txBody>
        </p:sp>
        <p:sp>
          <p:nvSpPr>
            <p:cNvPr id="8" name="Rettangolo arrotondato 7"/>
            <p:cNvSpPr/>
            <p:nvPr/>
          </p:nvSpPr>
          <p:spPr>
            <a:xfrm>
              <a:off x="3240088" y="5138738"/>
              <a:ext cx="2700337" cy="539750"/>
            </a:xfrm>
            <a:prstGeom prst="roundRect">
              <a:avLst/>
            </a:prstGeom>
            <a:effectLst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r>
                <a:rPr lang="it-IT" sz="1167" dirty="0">
                  <a:solidFill>
                    <a:srgbClr val="000000"/>
                  </a:solidFill>
                  <a:latin typeface="Calibri"/>
                </a:rPr>
                <a:t>MISURE STRUTTURALI</a:t>
              </a:r>
            </a:p>
          </p:txBody>
        </p:sp>
        <p:sp>
          <p:nvSpPr>
            <p:cNvPr id="9" name="Freccia a sinistra 8"/>
            <p:cNvSpPr/>
            <p:nvPr/>
          </p:nvSpPr>
          <p:spPr>
            <a:xfrm>
              <a:off x="2555875" y="1808163"/>
              <a:ext cx="576263" cy="144462"/>
            </a:xfrm>
            <a:prstGeom prst="lef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endParaRPr lang="it-IT" sz="150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0" name="Freccia a destra 9"/>
            <p:cNvSpPr/>
            <p:nvPr/>
          </p:nvSpPr>
          <p:spPr>
            <a:xfrm>
              <a:off x="6011863" y="1808163"/>
              <a:ext cx="576262" cy="14446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endParaRPr lang="it-IT" sz="150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1" name="Rettangolo 10"/>
            <p:cNvSpPr/>
            <p:nvPr/>
          </p:nvSpPr>
          <p:spPr>
            <a:xfrm>
              <a:off x="755650" y="1736725"/>
              <a:ext cx="1619250" cy="468313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ATTIVE</a:t>
              </a:r>
            </a:p>
          </p:txBody>
        </p:sp>
        <p:sp>
          <p:nvSpPr>
            <p:cNvPr id="12" name="Rettangolo 11"/>
            <p:cNvSpPr/>
            <p:nvPr/>
          </p:nvSpPr>
          <p:spPr>
            <a:xfrm>
              <a:off x="755650" y="2347913"/>
              <a:ext cx="1619250" cy="466725"/>
            </a:xfrm>
            <a:prstGeom prst="rect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SISTEMA DI ALLERTAMENTO</a:t>
              </a:r>
            </a:p>
          </p:txBody>
        </p:sp>
        <p:sp>
          <p:nvSpPr>
            <p:cNvPr id="13" name="Rettangolo 12"/>
            <p:cNvSpPr/>
            <p:nvPr/>
          </p:nvSpPr>
          <p:spPr>
            <a:xfrm>
              <a:off x="6804025" y="1808163"/>
              <a:ext cx="1620838" cy="39687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PASSIVE</a:t>
              </a:r>
            </a:p>
          </p:txBody>
        </p:sp>
        <p:sp>
          <p:nvSpPr>
            <p:cNvPr id="14" name="Rettangolo 13"/>
            <p:cNvSpPr/>
            <p:nvPr/>
          </p:nvSpPr>
          <p:spPr>
            <a:xfrm>
              <a:off x="6804025" y="2314575"/>
              <a:ext cx="1620838" cy="649288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NORME DI USO E TRASFORMAZIONI DEL TERRITORIO</a:t>
              </a:r>
            </a:p>
          </p:txBody>
        </p:sp>
        <p:sp>
          <p:nvSpPr>
            <p:cNvPr id="15" name="Rettangolo 14"/>
            <p:cNvSpPr/>
            <p:nvPr/>
          </p:nvSpPr>
          <p:spPr>
            <a:xfrm>
              <a:off x="6804025" y="3106738"/>
              <a:ext cx="1619250" cy="466725"/>
            </a:xfrm>
            <a:prstGeom prst="rect">
              <a:avLst/>
            </a:prstGeom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COPERTURA ASSICURATIVA</a:t>
              </a:r>
            </a:p>
          </p:txBody>
        </p:sp>
        <p:sp>
          <p:nvSpPr>
            <p:cNvPr id="16" name="Freccia a sinistra 15"/>
            <p:cNvSpPr/>
            <p:nvPr/>
          </p:nvSpPr>
          <p:spPr>
            <a:xfrm>
              <a:off x="2555875" y="5353050"/>
              <a:ext cx="576263" cy="144463"/>
            </a:xfrm>
            <a:prstGeom prst="lef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endParaRPr lang="it-IT" sz="150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7" name="Freccia a destra 16"/>
            <p:cNvSpPr/>
            <p:nvPr/>
          </p:nvSpPr>
          <p:spPr>
            <a:xfrm>
              <a:off x="6011863" y="5372100"/>
              <a:ext cx="576262" cy="144463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endParaRPr lang="it-IT" sz="150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644809" y="4964331"/>
              <a:ext cx="1800225" cy="1187087"/>
            </a:xfrm>
            <a:prstGeom prst="rect">
              <a:avLst/>
            </a:prstGeom>
            <a:solidFill>
              <a:srgbClr val="92D050"/>
            </a:solidFill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endParaRPr lang="it-IT" sz="1000" dirty="0">
                <a:solidFill>
                  <a:srgbClr val="000000"/>
                </a:solidFill>
                <a:latin typeface="Calibri"/>
              </a:endParaRPr>
            </a:p>
            <a:p>
              <a:pPr algn="ctr" defTabSz="761970">
                <a:defRPr/>
              </a:pP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INTERVENTI STRUTTURALI = OPERE</a:t>
              </a:r>
            </a:p>
            <a:p>
              <a:pPr algn="ctr" defTabSz="761970">
                <a:defRPr/>
              </a:pP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(es. argini, canali, opere stabilizzazione versanti </a:t>
              </a:r>
              <a:r>
                <a:rPr lang="it-IT" sz="1000" dirty="0" err="1">
                  <a:solidFill>
                    <a:srgbClr val="000000"/>
                  </a:solidFill>
                  <a:latin typeface="Calibri"/>
                </a:rPr>
                <a:t>etc</a:t>
              </a: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)</a:t>
              </a:r>
            </a:p>
            <a:p>
              <a:pPr algn="ctr" defTabSz="761970">
                <a:defRPr/>
              </a:pPr>
              <a:endParaRPr lang="it-IT" sz="1000" dirty="0">
                <a:solidFill>
                  <a:srgbClr val="000000"/>
                </a:solidFill>
                <a:latin typeface="Calibri"/>
              </a:endParaRPr>
            </a:p>
            <a:p>
              <a:pPr algn="ctr" defTabSz="761970">
                <a:defRPr/>
              </a:pPr>
              <a:endParaRPr lang="it-IT" sz="1000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" name="Freccia in su 18"/>
            <p:cNvSpPr/>
            <p:nvPr/>
          </p:nvSpPr>
          <p:spPr>
            <a:xfrm>
              <a:off x="4473575" y="2241550"/>
              <a:ext cx="288925" cy="573088"/>
            </a:xfrm>
            <a:prstGeom prst="upArrow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endParaRPr lang="it-IT" sz="150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0" name="Rettangolo 19"/>
            <p:cNvSpPr/>
            <p:nvPr/>
          </p:nvSpPr>
          <p:spPr>
            <a:xfrm>
              <a:off x="755650" y="2924175"/>
              <a:ext cx="1619250" cy="466725"/>
            </a:xfrm>
            <a:prstGeom prst="rect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PIANI DI EMERGENZA</a:t>
              </a:r>
            </a:p>
          </p:txBody>
        </p:sp>
        <p:sp>
          <p:nvSpPr>
            <p:cNvPr id="21" name="Freccia in giù 20"/>
            <p:cNvSpPr/>
            <p:nvPr/>
          </p:nvSpPr>
          <p:spPr>
            <a:xfrm>
              <a:off x="4427538" y="4618038"/>
              <a:ext cx="315912" cy="539750"/>
            </a:xfrm>
            <a:prstGeom prst="downArrow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endParaRPr lang="it-IT" sz="150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22" name="Rettangolo 21"/>
            <p:cNvSpPr/>
            <p:nvPr/>
          </p:nvSpPr>
          <p:spPr>
            <a:xfrm>
              <a:off x="6769100" y="5121275"/>
              <a:ext cx="2124075" cy="611188"/>
            </a:xfrm>
            <a:prstGeom prst="rect">
              <a:avLst/>
            </a:prstGeom>
            <a:solidFill>
              <a:srgbClr val="92D050"/>
            </a:solidFill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761970">
                <a:defRPr/>
              </a:pP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MANUTENZIONE ORDINARIA/STRAORDINARIA OPERE</a:t>
              </a:r>
            </a:p>
          </p:txBody>
        </p:sp>
        <p:sp>
          <p:nvSpPr>
            <p:cNvPr id="23" name="CasellaDiTesto 22"/>
            <p:cNvSpPr txBox="1"/>
            <p:nvPr/>
          </p:nvSpPr>
          <p:spPr>
            <a:xfrm>
              <a:off x="773113" y="3498850"/>
              <a:ext cx="1601787" cy="474663"/>
            </a:xfrm>
            <a:prstGeom prst="rect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it-IT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200">
                  <a:solidFill>
                    <a:schemeClr val="dk1"/>
                  </a:solidFill>
                  <a:latin typeface="+mn-lt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</a:defRPr>
              </a:lvl9pPr>
            </a:lstStyle>
            <a:p>
              <a:pPr defTabSz="761970">
                <a:defRPr/>
              </a:pP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FORMAZIONE OPERATORI</a:t>
              </a:r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760413" y="4054475"/>
              <a:ext cx="1614487" cy="527050"/>
            </a:xfrm>
            <a:prstGeom prst="rect">
              <a:avLst/>
            </a:prstGeom>
            <a:ln>
              <a:solidFill>
                <a:srgbClr val="FFC000"/>
              </a:solidFill>
            </a:ln>
            <a:effec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it-IT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200">
                  <a:solidFill>
                    <a:schemeClr val="dk1"/>
                  </a:solidFill>
                  <a:latin typeface="+mn-lt"/>
                </a:defRPr>
              </a:lvl1pPr>
              <a:lvl2pPr>
                <a:defRPr>
                  <a:solidFill>
                    <a:schemeClr val="dk1"/>
                  </a:solidFill>
                  <a:latin typeface="+mn-lt"/>
                </a:defRPr>
              </a:lvl2pPr>
              <a:lvl3pPr>
                <a:defRPr>
                  <a:solidFill>
                    <a:schemeClr val="dk1"/>
                  </a:solidFill>
                  <a:latin typeface="+mn-lt"/>
                </a:defRPr>
              </a:lvl3pPr>
              <a:lvl4pPr>
                <a:defRPr>
                  <a:solidFill>
                    <a:schemeClr val="dk1"/>
                  </a:solidFill>
                  <a:latin typeface="+mn-lt"/>
                </a:defRPr>
              </a:lvl4pPr>
              <a:lvl5pPr>
                <a:defRPr>
                  <a:solidFill>
                    <a:schemeClr val="dk1"/>
                  </a:solidFill>
                  <a:latin typeface="+mn-lt"/>
                </a:defRPr>
              </a:lvl5pPr>
              <a:lvl6pPr>
                <a:defRPr>
                  <a:solidFill>
                    <a:schemeClr val="dk1"/>
                  </a:solidFill>
                  <a:latin typeface="+mn-lt"/>
                </a:defRPr>
              </a:lvl6pPr>
              <a:lvl7pPr>
                <a:defRPr>
                  <a:solidFill>
                    <a:schemeClr val="dk1"/>
                  </a:solidFill>
                  <a:latin typeface="+mn-lt"/>
                </a:defRPr>
              </a:lvl7pPr>
              <a:lvl8pPr>
                <a:defRPr>
                  <a:solidFill>
                    <a:schemeClr val="dk1"/>
                  </a:solidFill>
                  <a:latin typeface="+mn-lt"/>
                </a:defRPr>
              </a:lvl8pPr>
              <a:lvl9pPr>
                <a:defRPr>
                  <a:solidFill>
                    <a:schemeClr val="dk1"/>
                  </a:solidFill>
                  <a:latin typeface="+mn-lt"/>
                </a:defRPr>
              </a:lvl9pPr>
            </a:lstStyle>
            <a:p>
              <a:pPr defTabSz="761970">
                <a:defRPr/>
              </a:pPr>
              <a:r>
                <a:rPr lang="it-IT" sz="1000" dirty="0">
                  <a:solidFill>
                    <a:srgbClr val="000000"/>
                  </a:solidFill>
                  <a:latin typeface="Calibri"/>
                </a:rPr>
                <a:t>INFORMAZIONE POPOLAZIONE</a:t>
              </a:r>
            </a:p>
          </p:txBody>
        </p:sp>
      </p:grpSp>
      <p:sp>
        <p:nvSpPr>
          <p:cNvPr id="25" name="Rettangolo 24"/>
          <p:cNvSpPr/>
          <p:nvPr/>
        </p:nvSpPr>
        <p:spPr bwMode="auto">
          <a:xfrm>
            <a:off x="1299752" y="1458937"/>
            <a:ext cx="1492250" cy="25796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61970">
              <a:defRPr/>
            </a:pPr>
            <a:endParaRPr lang="it-IT" sz="15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CasellaDiTesto 25"/>
          <p:cNvSpPr txBox="1"/>
          <p:nvPr/>
        </p:nvSpPr>
        <p:spPr bwMode="auto">
          <a:xfrm>
            <a:off x="2883282" y="3545176"/>
            <a:ext cx="1259417" cy="7848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761970">
              <a:defRPr/>
            </a:pPr>
            <a:r>
              <a:rPr lang="it-IT" sz="1500" b="1" dirty="0">
                <a:solidFill>
                  <a:srgbClr val="FF0000"/>
                </a:solidFill>
                <a:latin typeface="Calibri"/>
              </a:rPr>
              <a:t>Misure di protezione civile</a:t>
            </a:r>
          </a:p>
        </p:txBody>
      </p:sp>
    </p:spTree>
    <p:extLst>
      <p:ext uri="{BB962C8B-B14F-4D97-AF65-F5344CB8AC3E}">
        <p14:creationId xmlns:p14="http://schemas.microsoft.com/office/powerpoint/2010/main" val="315723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51687" y="757267"/>
            <a:ext cx="5520613" cy="660073"/>
          </a:xfrm>
        </p:spPr>
        <p:txBody>
          <a:bodyPr/>
          <a:lstStyle/>
          <a:p>
            <a:r>
              <a:rPr lang="it-IT" sz="2000" dirty="0"/>
              <a:t>Casi di studio in </a:t>
            </a:r>
            <a:r>
              <a:rPr lang="it-IT" sz="2000" dirty="0" smtClean="0"/>
              <a:t>Basilicata </a:t>
            </a:r>
            <a:endParaRPr lang="it-IT" sz="20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319471" y="999513"/>
            <a:ext cx="2940327" cy="553998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–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  <a:p>
            <a:pPr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CINID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954781" y="1621084"/>
            <a:ext cx="1619546" cy="4020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61970">
              <a:lnSpc>
                <a:spcPct val="115000"/>
              </a:lnSpc>
              <a:spcAft>
                <a:spcPts val="625"/>
              </a:spcAft>
              <a:defRPr/>
            </a:pPr>
            <a:r>
              <a:rPr lang="it-IT" sz="1750" b="1" u="sng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Reggio Calabria</a:t>
            </a:r>
          </a:p>
        </p:txBody>
      </p:sp>
      <p:grpSp>
        <p:nvGrpSpPr>
          <p:cNvPr id="10" name="Gruppo 9"/>
          <p:cNvGrpSpPr/>
          <p:nvPr/>
        </p:nvGrpSpPr>
        <p:grpSpPr>
          <a:xfrm>
            <a:off x="2660672" y="1509255"/>
            <a:ext cx="2895579" cy="1974859"/>
            <a:chOff x="92466" y="277263"/>
            <a:chExt cx="3463013" cy="2081799"/>
          </a:xfrm>
        </p:grpSpPr>
        <p:pic>
          <p:nvPicPr>
            <p:cNvPr id="11" name="Picture 6" descr="Immagine correlata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466" y="308806"/>
              <a:ext cx="2734916" cy="20502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CasellaDiTesto 11"/>
            <p:cNvSpPr txBox="1"/>
            <p:nvPr/>
          </p:nvSpPr>
          <p:spPr>
            <a:xfrm>
              <a:off x="2648223" y="277263"/>
              <a:ext cx="907256" cy="381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761970"/>
              <a:r>
                <a:rPr lang="it-IT" sz="1750" dirty="0">
                  <a:solidFill>
                    <a:prstClr val="black"/>
                  </a:solidFill>
                  <a:latin typeface="Calibri"/>
                </a:rPr>
                <a:t>2015</a:t>
              </a: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2725261" y="589363"/>
              <a:ext cx="767239" cy="279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761970"/>
              <a:r>
                <a:rPr lang="it-IT" sz="1125" dirty="0">
                  <a:solidFill>
                    <a:prstClr val="black"/>
                  </a:solidFill>
                  <a:latin typeface="Calibri"/>
                </a:rPr>
                <a:t>SS 106</a:t>
              </a:r>
            </a:p>
          </p:txBody>
        </p:sp>
      </p:grpSp>
      <p:grpSp>
        <p:nvGrpSpPr>
          <p:cNvPr id="14" name="Gruppo 13"/>
          <p:cNvGrpSpPr/>
          <p:nvPr/>
        </p:nvGrpSpPr>
        <p:grpSpPr>
          <a:xfrm>
            <a:off x="4995103" y="2272235"/>
            <a:ext cx="3432607" cy="2943440"/>
            <a:chOff x="112278" y="1836401"/>
            <a:chExt cx="4119128" cy="3532128"/>
          </a:xfrm>
        </p:grpSpPr>
        <p:pic>
          <p:nvPicPr>
            <p:cNvPr id="15" name="Picture 2" descr="https://www.inmeteo.net/blog/wp-content/uploads/2017/11/alluvione-reggio-calabria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278" y="2453878"/>
              <a:ext cx="3871913" cy="29146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CasellaDiTesto 15"/>
            <p:cNvSpPr txBox="1"/>
            <p:nvPr/>
          </p:nvSpPr>
          <p:spPr>
            <a:xfrm>
              <a:off x="3137827" y="1836401"/>
              <a:ext cx="907256" cy="433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761970"/>
              <a:r>
                <a:rPr lang="it-IT" sz="1750" dirty="0">
                  <a:solidFill>
                    <a:prstClr val="black"/>
                  </a:solidFill>
                  <a:latin typeface="Calibri"/>
                </a:rPr>
                <a:t>2017</a:t>
              </a: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2826861" y="2176879"/>
              <a:ext cx="1404545" cy="318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761970"/>
              <a:r>
                <a:rPr lang="it-IT" sz="1125" dirty="0">
                  <a:solidFill>
                    <a:prstClr val="black"/>
                  </a:solidFill>
                  <a:latin typeface="Calibri"/>
                </a:rPr>
                <a:t>Piazza della Pace</a:t>
              </a:r>
            </a:p>
          </p:txBody>
        </p:sp>
      </p:grpSp>
      <p:grpSp>
        <p:nvGrpSpPr>
          <p:cNvPr id="18" name="Gruppo 17"/>
          <p:cNvGrpSpPr/>
          <p:nvPr/>
        </p:nvGrpSpPr>
        <p:grpSpPr>
          <a:xfrm>
            <a:off x="830604" y="3202331"/>
            <a:ext cx="3717641" cy="1984754"/>
            <a:chOff x="4509219" y="1529498"/>
            <a:chExt cx="4461169" cy="2381705"/>
          </a:xfrm>
        </p:grpSpPr>
        <p:pic>
          <p:nvPicPr>
            <p:cNvPr id="20" name="Picture 4" descr="Immagine correlata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6975" y="1953815"/>
              <a:ext cx="4443413" cy="1957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CasellaDiTesto 20"/>
            <p:cNvSpPr txBox="1"/>
            <p:nvPr/>
          </p:nvSpPr>
          <p:spPr>
            <a:xfrm>
              <a:off x="4509219" y="1529498"/>
              <a:ext cx="907256" cy="4339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761970"/>
              <a:r>
                <a:rPr lang="it-IT" sz="1750" dirty="0">
                  <a:solidFill>
                    <a:prstClr val="black"/>
                  </a:solidFill>
                  <a:latin typeface="Calibri"/>
                </a:rPr>
                <a:t>1953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440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38227" y="387240"/>
            <a:ext cx="4680520" cy="660073"/>
          </a:xfrm>
        </p:spPr>
        <p:txBody>
          <a:bodyPr/>
          <a:lstStyle/>
          <a:p>
            <a:r>
              <a:rPr lang="it-IT" sz="2000" dirty="0">
                <a:solidFill>
                  <a:schemeClr val="dk1"/>
                </a:solidFill>
              </a:rPr>
              <a:t>Miglioramento della risposta in caso di evento</a:t>
            </a:r>
            <a:endParaRPr lang="it-IT" sz="20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4692013" y="1409597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-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421650" y="1957401"/>
            <a:ext cx="6540727" cy="3170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761970"/>
            <a:r>
              <a:rPr lang="it-IT" sz="1667" dirty="0">
                <a:solidFill>
                  <a:prstClr val="black"/>
                </a:solidFill>
                <a:latin typeface="Calibri"/>
              </a:rPr>
              <a:t>Il </a:t>
            </a:r>
            <a:r>
              <a:rPr lang="it-IT" sz="1667" b="1" dirty="0">
                <a:solidFill>
                  <a:prstClr val="black"/>
                </a:solidFill>
                <a:latin typeface="Calibri"/>
              </a:rPr>
              <a:t>Presidio Territoriale</a:t>
            </a:r>
            <a:r>
              <a:rPr lang="it-IT" sz="1667" dirty="0">
                <a:solidFill>
                  <a:prstClr val="black"/>
                </a:solidFill>
                <a:latin typeface="Calibri"/>
              </a:rPr>
              <a:t> consiste in una </a:t>
            </a:r>
            <a:r>
              <a:rPr lang="it-IT" sz="1667" b="1" dirty="0">
                <a:solidFill>
                  <a:prstClr val="black"/>
                </a:solidFill>
                <a:latin typeface="Calibri"/>
              </a:rPr>
              <a:t>attività di controllo del territorio </a:t>
            </a:r>
            <a:r>
              <a:rPr lang="it-IT" sz="1667" dirty="0">
                <a:solidFill>
                  <a:prstClr val="black"/>
                </a:solidFill>
                <a:latin typeface="Calibri"/>
              </a:rPr>
              <a:t>attraverso </a:t>
            </a:r>
            <a:r>
              <a:rPr lang="it-IT" sz="1667" b="1" dirty="0">
                <a:solidFill>
                  <a:prstClr val="black"/>
                </a:solidFill>
                <a:latin typeface="Calibri"/>
              </a:rPr>
              <a:t>l’osservazione, diretta e in tempo reale</a:t>
            </a:r>
            <a:r>
              <a:rPr lang="it-IT" sz="1667" dirty="0">
                <a:solidFill>
                  <a:prstClr val="black"/>
                </a:solidFill>
                <a:latin typeface="Calibri"/>
              </a:rPr>
              <a:t>, dell’insorgenza di </a:t>
            </a:r>
            <a:r>
              <a:rPr lang="it-IT" sz="1667" b="1" dirty="0">
                <a:solidFill>
                  <a:prstClr val="black"/>
                </a:solidFill>
                <a:latin typeface="Calibri"/>
              </a:rPr>
              <a:t>fenomeni precursori </a:t>
            </a:r>
            <a:r>
              <a:rPr lang="it-IT" sz="1667" dirty="0">
                <a:solidFill>
                  <a:prstClr val="black"/>
                </a:solidFill>
                <a:latin typeface="Calibri"/>
              </a:rPr>
              <a:t>di dissesti potenzialmente pericolosi per la pubblica e privata incolumità e dell’</a:t>
            </a:r>
            <a:r>
              <a:rPr lang="it-IT" sz="1667" b="1" dirty="0">
                <a:solidFill>
                  <a:prstClr val="black"/>
                </a:solidFill>
                <a:latin typeface="Calibri"/>
              </a:rPr>
              <a:t>evoluzione dei fenomeni in atto</a:t>
            </a:r>
            <a:r>
              <a:rPr lang="it-IT" sz="1667" dirty="0">
                <a:solidFill>
                  <a:prstClr val="black"/>
                </a:solidFill>
                <a:latin typeface="Calibri"/>
              </a:rPr>
              <a:t>. </a:t>
            </a:r>
          </a:p>
          <a:p>
            <a:pPr algn="just" defTabSz="761970"/>
            <a:endParaRPr lang="it-IT" sz="1667" dirty="0">
              <a:solidFill>
                <a:prstClr val="black"/>
              </a:solidFill>
              <a:latin typeface="Calibri"/>
            </a:endParaRPr>
          </a:p>
          <a:p>
            <a:pPr algn="just" defTabSz="761970"/>
            <a:r>
              <a:rPr lang="it-IT" sz="1667" dirty="0">
                <a:solidFill>
                  <a:prstClr val="black"/>
                </a:solidFill>
                <a:latin typeface="Calibri"/>
              </a:rPr>
              <a:t>L’attività del presidio territoriale riguarda in particolare alcuni punti o zone circoscritte: </a:t>
            </a:r>
          </a:p>
          <a:p>
            <a:pPr marL="238115" indent="-238115" algn="just" defTabSz="761970">
              <a:buFont typeface="Arial" panose="020B0604020202020204" pitchFamily="34" charset="0"/>
              <a:buChar char="•"/>
            </a:pPr>
            <a:r>
              <a:rPr lang="it-IT" sz="1667" b="1" dirty="0">
                <a:solidFill>
                  <a:prstClr val="black"/>
                </a:solidFill>
                <a:latin typeface="Calibri"/>
              </a:rPr>
              <a:t>i punti critici o zone critiche</a:t>
            </a:r>
            <a:r>
              <a:rPr lang="it-IT" sz="1667" dirty="0">
                <a:solidFill>
                  <a:prstClr val="black"/>
                </a:solidFill>
                <a:latin typeface="Calibri"/>
              </a:rPr>
              <a:t>; in tali punti, a seguito dell’evento, si possono anche creare </a:t>
            </a:r>
            <a:r>
              <a:rPr lang="it-IT" sz="1667" b="1" dirty="0">
                <a:solidFill>
                  <a:prstClr val="black"/>
                </a:solidFill>
                <a:latin typeface="Calibri"/>
              </a:rPr>
              <a:t>situazioni di pericolo per la pubblica e privata incolumità</a:t>
            </a:r>
            <a:r>
              <a:rPr lang="it-IT" sz="1667" dirty="0">
                <a:solidFill>
                  <a:prstClr val="black"/>
                </a:solidFill>
                <a:latin typeface="Calibri"/>
              </a:rPr>
              <a:t>; </a:t>
            </a:r>
          </a:p>
          <a:p>
            <a:pPr marL="238115" indent="-238115" algn="just" defTabSz="761970">
              <a:buFont typeface="Arial" panose="020B0604020202020204" pitchFamily="34" charset="0"/>
              <a:buChar char="•"/>
            </a:pPr>
            <a:r>
              <a:rPr lang="it-IT" sz="1667" b="1" dirty="0">
                <a:solidFill>
                  <a:prstClr val="black"/>
                </a:solidFill>
                <a:latin typeface="Calibri"/>
              </a:rPr>
              <a:t>i punti di osservazione</a:t>
            </a:r>
            <a:r>
              <a:rPr lang="it-IT" sz="1667" dirty="0">
                <a:solidFill>
                  <a:prstClr val="black"/>
                </a:solidFill>
                <a:latin typeface="Calibri"/>
              </a:rPr>
              <a:t>, dove effettuare i controlli in condizioni di sicurezza</a:t>
            </a:r>
            <a:r>
              <a:rPr lang="it-IT" sz="1667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10" name="Rettangolo 9"/>
          <p:cNvSpPr/>
          <p:nvPr/>
        </p:nvSpPr>
        <p:spPr>
          <a:xfrm>
            <a:off x="1421651" y="1465007"/>
            <a:ext cx="22568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61970"/>
            <a:r>
              <a:rPr lang="it-IT" sz="2000" b="1" u="sng" dirty="0">
                <a:solidFill>
                  <a:prstClr val="black"/>
                </a:solidFill>
                <a:latin typeface="Calibri"/>
              </a:rPr>
              <a:t>Presidio territoriale</a:t>
            </a:r>
          </a:p>
        </p:txBody>
      </p:sp>
    </p:spTree>
    <p:extLst>
      <p:ext uri="{BB962C8B-B14F-4D97-AF65-F5344CB8AC3E}">
        <p14:creationId xmlns:p14="http://schemas.microsoft.com/office/powerpoint/2010/main" val="222386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1"/>
          <p:cNvSpPr txBox="1">
            <a:spLocks/>
          </p:cNvSpPr>
          <p:nvPr/>
        </p:nvSpPr>
        <p:spPr>
          <a:xfrm>
            <a:off x="944950" y="3811098"/>
            <a:ext cx="3507038" cy="846602"/>
          </a:xfrm>
          <a:prstGeom prst="rect">
            <a:avLst/>
          </a:prstGeom>
        </p:spPr>
        <p:txBody>
          <a:bodyPr vert="horz" lIns="57150" tIns="28575" rIns="57150" bIns="28575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1500" b="1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endParaRPr lang="it-IT" sz="1500" b="1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endParaRPr lang="it-IT" sz="1500" b="1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endParaRPr lang="it-IT" sz="1500" b="1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endParaRPr lang="it-IT" sz="1250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endParaRPr lang="it-IT" sz="1500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r>
              <a:rPr lang="it-IT" sz="15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ZONE DI PRESIDIO </a:t>
            </a:r>
            <a:r>
              <a:rPr lang="it-IT" sz="1250" dirty="0">
                <a:solidFill>
                  <a:prstClr val="black"/>
                </a:solidFill>
                <a:latin typeface="Calisto MT" panose="02040603050505030304" pitchFamily="18" charset="0"/>
              </a:rPr>
              <a:t>GOVERNATE DA</a:t>
            </a:r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 </a:t>
            </a:r>
          </a:p>
          <a:p>
            <a:pPr algn="l"/>
            <a:r>
              <a:rPr lang="it-IT" sz="15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NUCLEI</a:t>
            </a:r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 </a:t>
            </a:r>
            <a:r>
              <a:rPr lang="it-IT" sz="1250" dirty="0">
                <a:solidFill>
                  <a:prstClr val="black"/>
                </a:solidFill>
                <a:latin typeface="Calisto MT" panose="02040603050505030304" pitchFamily="18" charset="0"/>
              </a:rPr>
              <a:t>DI PRESIDIO </a:t>
            </a:r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DI CIRCA </a:t>
            </a:r>
          </a:p>
          <a:p>
            <a:pPr algn="l"/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15 PERSONE </a:t>
            </a:r>
          </a:p>
          <a:p>
            <a:pPr algn="l"/>
            <a:endParaRPr lang="it-IT" sz="1250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r>
              <a:rPr lang="it-IT" sz="1250" dirty="0">
                <a:solidFill>
                  <a:prstClr val="black"/>
                </a:solidFill>
                <a:latin typeface="Calisto MT" panose="02040603050505030304" pitchFamily="18" charset="0"/>
              </a:rPr>
              <a:t>LE ZONE DI PRESIDIO SONO DIVISE </a:t>
            </a:r>
          </a:p>
          <a:p>
            <a:pPr algn="l"/>
            <a:r>
              <a:rPr lang="it-IT" sz="1250" dirty="0">
                <a:solidFill>
                  <a:prstClr val="black"/>
                </a:solidFill>
                <a:latin typeface="Calisto MT" panose="02040603050505030304" pitchFamily="18" charset="0"/>
              </a:rPr>
              <a:t>IN </a:t>
            </a:r>
            <a:r>
              <a:rPr lang="it-IT" sz="15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SETTORI</a:t>
            </a:r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, </a:t>
            </a:r>
            <a:r>
              <a:rPr lang="it-IT" sz="1250" dirty="0">
                <a:solidFill>
                  <a:prstClr val="black"/>
                </a:solidFill>
                <a:latin typeface="Calisto MT" panose="02040603050505030304" pitchFamily="18" charset="0"/>
              </a:rPr>
              <a:t>OGNUNA GESTITA DA </a:t>
            </a:r>
          </a:p>
          <a:p>
            <a:pPr algn="l"/>
            <a:r>
              <a:rPr lang="it-IT" sz="1250" dirty="0">
                <a:solidFill>
                  <a:prstClr val="black"/>
                </a:solidFill>
                <a:latin typeface="Calisto MT" panose="02040603050505030304" pitchFamily="18" charset="0"/>
              </a:rPr>
              <a:t>UN GRUPPO DI CIRCA 5 PERSONE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3005" y="1837388"/>
            <a:ext cx="4058995" cy="2750724"/>
          </a:xfrm>
          <a:prstGeom prst="rect">
            <a:avLst/>
          </a:prstGeom>
        </p:spPr>
      </p:pic>
      <p:grpSp>
        <p:nvGrpSpPr>
          <p:cNvPr id="5" name="Gruppo 4"/>
          <p:cNvGrpSpPr/>
          <p:nvPr/>
        </p:nvGrpSpPr>
        <p:grpSpPr>
          <a:xfrm>
            <a:off x="921132" y="2283592"/>
            <a:ext cx="1984437" cy="545510"/>
            <a:chOff x="2946894" y="388771"/>
            <a:chExt cx="2048492" cy="671602"/>
          </a:xfrm>
        </p:grpSpPr>
        <p:sp>
          <p:nvSpPr>
            <p:cNvPr id="6" name="Rettangolo 5"/>
            <p:cNvSpPr/>
            <p:nvPr/>
          </p:nvSpPr>
          <p:spPr>
            <a:xfrm>
              <a:off x="2946894" y="388771"/>
              <a:ext cx="2048492" cy="671602"/>
            </a:xfrm>
            <a:prstGeom prst="rect">
              <a:avLst/>
            </a:prstGeom>
            <a:solidFill>
              <a:schemeClr val="accent6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ettangolo 6"/>
            <p:cNvSpPr/>
            <p:nvPr/>
          </p:nvSpPr>
          <p:spPr>
            <a:xfrm>
              <a:off x="2946894" y="388771"/>
              <a:ext cx="2048492" cy="6716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144" tIns="7144" rIns="7144" bIns="7144" numCol="1" spcCol="1270" anchor="ctr" anchorCtr="0">
              <a:noAutofit/>
            </a:bodyPr>
            <a:lstStyle/>
            <a:p>
              <a:pPr algn="ctr" defTabSz="500042">
                <a:lnSpc>
                  <a:spcPct val="90000"/>
                </a:lnSpc>
                <a:spcBef>
                  <a:spcPct val="0"/>
                </a:spcBef>
              </a:pPr>
              <a:r>
                <a:rPr lang="it-IT" sz="1167" dirty="0">
                  <a:solidFill>
                    <a:prstClr val="white"/>
                  </a:solidFill>
                  <a:latin typeface="Calisto MT" panose="02040603050505030304" pitchFamily="18" charset="0"/>
                </a:rPr>
                <a:t>PROPOSTA ARTICOLAZIONE</a:t>
              </a:r>
            </a:p>
            <a:p>
              <a:pPr algn="ctr" defTabSz="500042">
                <a:lnSpc>
                  <a:spcPct val="90000"/>
                </a:lnSpc>
                <a:spcBef>
                  <a:spcPct val="0"/>
                </a:spcBef>
              </a:pPr>
              <a:r>
                <a:rPr lang="it-IT" sz="1167" dirty="0">
                  <a:solidFill>
                    <a:prstClr val="white"/>
                  </a:solidFill>
                  <a:latin typeface="Calisto MT" panose="02040603050505030304" pitchFamily="18" charset="0"/>
                </a:rPr>
                <a:t>TERRITORIALE</a:t>
              </a:r>
            </a:p>
          </p:txBody>
        </p: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4692013" y="1409597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-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Titolo 1"/>
          <p:cNvSpPr>
            <a:spLocks noGrp="1"/>
          </p:cNvSpPr>
          <p:nvPr>
            <p:ph type="title"/>
          </p:nvPr>
        </p:nvSpPr>
        <p:spPr>
          <a:xfrm>
            <a:off x="1420434" y="371130"/>
            <a:ext cx="4680520" cy="660073"/>
          </a:xfrm>
        </p:spPr>
        <p:txBody>
          <a:bodyPr/>
          <a:lstStyle/>
          <a:p>
            <a:r>
              <a:rPr lang="it-IT" sz="2000" dirty="0">
                <a:solidFill>
                  <a:schemeClr val="dk1"/>
                </a:solidFill>
              </a:rPr>
              <a:t>Miglioramento della risposta in caso di evento</a:t>
            </a:r>
            <a:endParaRPr lang="it-IT" sz="2000" dirty="0"/>
          </a:p>
        </p:txBody>
      </p:sp>
      <p:sp>
        <p:nvSpPr>
          <p:cNvPr id="11" name="Rettangolo 10"/>
          <p:cNvSpPr/>
          <p:nvPr/>
        </p:nvSpPr>
        <p:spPr>
          <a:xfrm>
            <a:off x="1421651" y="1465007"/>
            <a:ext cx="22568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61970"/>
            <a:r>
              <a:rPr lang="it-IT" sz="2000" b="1" u="sng" dirty="0">
                <a:solidFill>
                  <a:prstClr val="black"/>
                </a:solidFill>
                <a:latin typeface="Calibri"/>
              </a:rPr>
              <a:t>Presidio territoriale</a:t>
            </a:r>
          </a:p>
        </p:txBody>
      </p:sp>
    </p:spTree>
    <p:extLst>
      <p:ext uri="{BB962C8B-B14F-4D97-AF65-F5344CB8AC3E}">
        <p14:creationId xmlns:p14="http://schemas.microsoft.com/office/powerpoint/2010/main" val="156663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2581" y="1450971"/>
            <a:ext cx="2253652" cy="3450567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>
          <a:xfrm>
            <a:off x="928453" y="2829682"/>
            <a:ext cx="4766904" cy="1227827"/>
          </a:xfrm>
          <a:prstGeom prst="rect">
            <a:avLst/>
          </a:prstGeom>
        </p:spPr>
        <p:txBody>
          <a:bodyPr vert="horz" lIns="57150" tIns="28575" rIns="57150" bIns="28575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sz="1500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L</a:t>
            </a:r>
            <a:r>
              <a:rPr lang="it-IT" sz="1250" dirty="0">
                <a:solidFill>
                  <a:prstClr val="black"/>
                </a:solidFill>
                <a:latin typeface="Calisto MT" panose="02040603050505030304" pitchFamily="18" charset="0"/>
              </a:rPr>
              <a:t>IVELLO</a:t>
            </a:r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 </a:t>
            </a:r>
            <a:r>
              <a:rPr lang="it-IT" sz="1500" dirty="0">
                <a:solidFill>
                  <a:srgbClr val="FF0000"/>
                </a:solidFill>
                <a:latin typeface="Calisto MT" panose="02040603050505030304" pitchFamily="18" charset="0"/>
              </a:rPr>
              <a:t>R</a:t>
            </a:r>
            <a:r>
              <a:rPr lang="it-IT" sz="1250" dirty="0">
                <a:solidFill>
                  <a:srgbClr val="FF0000"/>
                </a:solidFill>
                <a:latin typeface="Calisto MT" panose="02040603050505030304" pitchFamily="18" charset="0"/>
              </a:rPr>
              <a:t>EGIONALE</a:t>
            </a:r>
          </a:p>
          <a:p>
            <a:pPr algn="l"/>
            <a:endParaRPr lang="it-IT" sz="1500" dirty="0">
              <a:solidFill>
                <a:prstClr val="black"/>
              </a:solidFill>
              <a:latin typeface="Calisto MT" panose="02040603050505030304" pitchFamily="18" charset="0"/>
            </a:endParaRPr>
          </a:p>
          <a:p>
            <a:pPr algn="l"/>
            <a:r>
              <a:rPr lang="it-IT" sz="1500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ZONE DI PRESIDIO </a:t>
            </a:r>
          </a:p>
          <a:p>
            <a:pPr algn="l"/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COINCIDENTI CON I </a:t>
            </a:r>
          </a:p>
          <a:p>
            <a:pPr algn="l"/>
            <a:r>
              <a:rPr lang="it-IT" sz="1500" b="1" dirty="0">
                <a:solidFill>
                  <a:srgbClr val="5B9BD5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sto MT" panose="02040603050505030304" pitchFamily="18" charset="0"/>
              </a:rPr>
              <a:t>CONTESTI TERRITORIALI</a:t>
            </a:r>
            <a:endParaRPr lang="it-IT" sz="1500" dirty="0">
              <a:solidFill>
                <a:prstClr val="black"/>
              </a:solidFill>
              <a:latin typeface="Calisto MT" panose="02040603050505030304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3275" y="1084258"/>
            <a:ext cx="2118677" cy="4089351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928895" y="4513007"/>
            <a:ext cx="2932043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defTabSz="761970"/>
            <a:r>
              <a:rPr lang="it-IT" sz="2000" dirty="0">
                <a:solidFill>
                  <a:prstClr val="black"/>
                </a:solidFill>
                <a:latin typeface="Calisto MT" panose="02040603050505030304" pitchFamily="18" charset="0"/>
              </a:rPr>
              <a:t>ESEMPIO CALABRIA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924752" y="1542927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-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Titolo 1"/>
          <p:cNvSpPr txBox="1">
            <a:spLocks/>
          </p:cNvSpPr>
          <p:nvPr/>
        </p:nvSpPr>
        <p:spPr>
          <a:xfrm>
            <a:off x="1362755" y="459084"/>
            <a:ext cx="4680520" cy="660073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000" dirty="0">
                <a:solidFill>
                  <a:prstClr val="black"/>
                </a:solidFill>
              </a:rPr>
              <a:t>Miglioramento della risposta in caso di evento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955725" y="2217516"/>
            <a:ext cx="22568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61970"/>
            <a:r>
              <a:rPr lang="it-IT" sz="2000" b="1" u="sng" dirty="0">
                <a:solidFill>
                  <a:prstClr val="black"/>
                </a:solidFill>
                <a:latin typeface="Calibri"/>
              </a:rPr>
              <a:t>Presidio territoriale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53619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172067" y="1263452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Università della Calabria - </a:t>
            </a:r>
            <a:r>
              <a:rPr lang="it-IT" sz="1500" dirty="0" err="1">
                <a:solidFill>
                  <a:prstClr val="white"/>
                </a:solidFill>
                <a:latin typeface="Calibri"/>
              </a:rPr>
              <a:t>CAMILab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Titolo 1"/>
          <p:cNvSpPr txBox="1">
            <a:spLocks/>
          </p:cNvSpPr>
          <p:nvPr/>
        </p:nvSpPr>
        <p:spPr>
          <a:xfrm>
            <a:off x="1403648" y="388888"/>
            <a:ext cx="4680520" cy="660073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000" dirty="0">
                <a:solidFill>
                  <a:prstClr val="black"/>
                </a:solidFill>
              </a:rPr>
              <a:t>Miglioramento della risposta in caso di evento</a:t>
            </a:r>
          </a:p>
        </p:txBody>
      </p:sp>
      <p:sp>
        <p:nvSpPr>
          <p:cNvPr id="15" name="Rettangolo 14"/>
          <p:cNvSpPr/>
          <p:nvPr/>
        </p:nvSpPr>
        <p:spPr>
          <a:xfrm>
            <a:off x="911594" y="1375475"/>
            <a:ext cx="22568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61970"/>
            <a:r>
              <a:rPr lang="it-IT" sz="2000" b="1" u="sng" dirty="0">
                <a:solidFill>
                  <a:prstClr val="black"/>
                </a:solidFill>
                <a:latin typeface="Calibri"/>
              </a:rPr>
              <a:t>Presidio territoriale</a:t>
            </a:r>
          </a:p>
        </p:txBody>
      </p:sp>
      <p:grpSp>
        <p:nvGrpSpPr>
          <p:cNvPr id="16" name="Gruppo 15"/>
          <p:cNvGrpSpPr/>
          <p:nvPr/>
        </p:nvGrpSpPr>
        <p:grpSpPr>
          <a:xfrm>
            <a:off x="2756634" y="1846638"/>
            <a:ext cx="5476875" cy="3391496"/>
            <a:chOff x="3105150" y="847759"/>
            <a:chExt cx="8763000" cy="5426393"/>
          </a:xfrm>
        </p:grpSpPr>
        <p:pic>
          <p:nvPicPr>
            <p:cNvPr id="17" name="Immagine 16"/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150" y="847759"/>
              <a:ext cx="8763000" cy="5426393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sp>
          <p:nvSpPr>
            <p:cNvPr id="18" name="Titolo 1"/>
            <p:cNvSpPr txBox="1">
              <a:spLocks/>
            </p:cNvSpPr>
            <p:nvPr/>
          </p:nvSpPr>
          <p:spPr>
            <a:xfrm>
              <a:off x="3135630" y="3257552"/>
              <a:ext cx="1767840" cy="883918"/>
            </a:xfrm>
            <a:prstGeom prst="rect">
              <a:avLst/>
            </a:prstGeom>
          </p:spPr>
          <p:txBody>
            <a:bodyPr vert="horz" lIns="57150" tIns="28575" rIns="57150" bIns="28575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b="0" i="0" u="none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it-IT" sz="2000" b="1" dirty="0">
                  <a:solidFill>
                    <a:srgbClr val="CC3300"/>
                  </a:solidFill>
                  <a:latin typeface="Calisto MT" panose="02040603050505030304" pitchFamily="18" charset="0"/>
                </a:rPr>
                <a:t>SET1</a:t>
              </a:r>
            </a:p>
            <a:p>
              <a:pPr algn="l"/>
              <a:endParaRPr lang="it-IT" sz="1250" b="1" dirty="0">
                <a:solidFill>
                  <a:srgbClr val="ED7D31">
                    <a:lumMod val="75000"/>
                  </a:srgbClr>
                </a:solidFill>
                <a:latin typeface="Calisto MT" panose="02040603050505030304" pitchFamily="18" charset="0"/>
              </a:endParaRPr>
            </a:p>
          </p:txBody>
        </p:sp>
      </p:grpSp>
      <p:sp>
        <p:nvSpPr>
          <p:cNvPr id="19" name="Titolo 1"/>
          <p:cNvSpPr txBox="1">
            <a:spLocks/>
          </p:cNvSpPr>
          <p:nvPr/>
        </p:nvSpPr>
        <p:spPr>
          <a:xfrm>
            <a:off x="843009" y="1472614"/>
            <a:ext cx="2178844" cy="2028824"/>
          </a:xfrm>
          <a:prstGeom prst="rect">
            <a:avLst/>
          </a:prstGeom>
        </p:spPr>
        <p:txBody>
          <a:bodyPr vert="horz" lIns="57150" tIns="28575" rIns="57150" bIns="28575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i="0" u="none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sz="1750" dirty="0">
                <a:solidFill>
                  <a:prstClr val="black"/>
                </a:solidFill>
                <a:latin typeface="Calisto MT" panose="02040603050505030304" pitchFamily="18" charset="0"/>
              </a:rPr>
              <a:t>SETTORI  DI </a:t>
            </a:r>
          </a:p>
          <a:p>
            <a:pPr algn="l"/>
            <a:r>
              <a:rPr lang="it-IT" sz="1750" dirty="0">
                <a:solidFill>
                  <a:prstClr val="black"/>
                </a:solidFill>
                <a:latin typeface="Calisto MT" panose="02040603050505030304" pitchFamily="18" charset="0"/>
              </a:rPr>
              <a:t>PRESIDIO</a:t>
            </a:r>
            <a:br>
              <a:rPr lang="it-IT" sz="1750" dirty="0">
                <a:solidFill>
                  <a:prstClr val="black"/>
                </a:solidFill>
                <a:latin typeface="Calisto MT" panose="02040603050505030304" pitchFamily="18" charset="0"/>
              </a:rPr>
            </a:br>
            <a:r>
              <a:rPr lang="it-IT" sz="1750" b="1" dirty="0">
                <a:solidFill>
                  <a:srgbClr val="ED7D31">
                    <a:lumMod val="75000"/>
                  </a:srgbClr>
                </a:solidFill>
                <a:latin typeface="Calisto MT" panose="02040603050505030304" pitchFamily="18" charset="0"/>
              </a:rPr>
              <a:t>SET1_SanLuca</a:t>
            </a:r>
          </a:p>
          <a:p>
            <a:pPr algn="l"/>
            <a:r>
              <a:rPr lang="it-IT" sz="1750" b="1" dirty="0">
                <a:solidFill>
                  <a:srgbClr val="E7E6E6">
                    <a:lumMod val="75000"/>
                  </a:srgbClr>
                </a:solidFill>
                <a:latin typeface="Calisto MT" panose="02040603050505030304" pitchFamily="18" charset="0"/>
              </a:rPr>
              <a:t>SET2_Plati’Careri</a:t>
            </a:r>
          </a:p>
          <a:p>
            <a:pPr algn="l"/>
            <a:r>
              <a:rPr lang="it-IT" sz="1750" b="1" dirty="0">
                <a:solidFill>
                  <a:srgbClr val="E7E6E6">
                    <a:lumMod val="75000"/>
                  </a:srgbClr>
                </a:solidFill>
                <a:latin typeface="Calisto MT" panose="02040603050505030304" pitchFamily="18" charset="0"/>
              </a:rPr>
              <a:t>SET3_Benestare</a:t>
            </a:r>
          </a:p>
          <a:p>
            <a:pPr algn="l"/>
            <a:r>
              <a:rPr lang="it-IT" sz="1750" b="1" dirty="0" err="1">
                <a:solidFill>
                  <a:srgbClr val="E7E6E6">
                    <a:lumMod val="75000"/>
                  </a:srgbClr>
                </a:solidFill>
                <a:latin typeface="Calisto MT" panose="02040603050505030304" pitchFamily="18" charset="0"/>
              </a:rPr>
              <a:t>BovalinoArdore</a:t>
            </a:r>
            <a:endParaRPr lang="it-IT" sz="1250" b="1" dirty="0">
              <a:solidFill>
                <a:srgbClr val="E7E6E6">
                  <a:lumMod val="75000"/>
                </a:srgbClr>
              </a:solidFill>
              <a:latin typeface="Calisto MT" panose="02040603050505030304" pitchFamily="18" charset="0"/>
            </a:endParaRPr>
          </a:p>
          <a:p>
            <a:pPr algn="l"/>
            <a:endParaRPr lang="it-IT" sz="1250" b="1" dirty="0">
              <a:solidFill>
                <a:srgbClr val="ED7D31">
                  <a:lumMod val="75000"/>
                </a:srgbClr>
              </a:solidFill>
              <a:latin typeface="Calisto MT" panose="02040603050505030304" pitchFamily="18" charset="0"/>
            </a:endParaRP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008" y="3063591"/>
            <a:ext cx="3217518" cy="2145012"/>
          </a:xfrm>
          <a:prstGeom prst="rect">
            <a:avLst/>
          </a:prstGeom>
        </p:spPr>
      </p:pic>
      <p:sp>
        <p:nvSpPr>
          <p:cNvPr id="21" name="CasellaDiTesto 20"/>
          <p:cNvSpPr txBox="1"/>
          <p:nvPr/>
        </p:nvSpPr>
        <p:spPr>
          <a:xfrm>
            <a:off x="2112485" y="4658897"/>
            <a:ext cx="1818736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761970"/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Ostruzione ponte</a:t>
            </a:r>
          </a:p>
          <a:p>
            <a:pPr defTabSz="761970"/>
            <a:r>
              <a:rPr lang="it-IT" sz="1500" dirty="0">
                <a:solidFill>
                  <a:prstClr val="black"/>
                </a:solidFill>
                <a:latin typeface="Calisto MT" panose="02040603050505030304" pitchFamily="18" charset="0"/>
              </a:rPr>
              <a:t>Fiumara </a:t>
            </a:r>
            <a:r>
              <a:rPr lang="it-IT" sz="1500" dirty="0" err="1">
                <a:solidFill>
                  <a:prstClr val="black"/>
                </a:solidFill>
                <a:latin typeface="Calisto MT" panose="02040603050505030304" pitchFamily="18" charset="0"/>
              </a:rPr>
              <a:t>Bonamico</a:t>
            </a:r>
            <a:endParaRPr lang="it-IT" sz="1500" dirty="0">
              <a:solidFill>
                <a:prstClr val="black"/>
              </a:solidFill>
              <a:latin typeface="Calisto MT" panose="0204060305050503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214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51687" y="757267"/>
            <a:ext cx="4680520" cy="660073"/>
          </a:xfrm>
        </p:spPr>
        <p:txBody>
          <a:bodyPr/>
          <a:lstStyle/>
          <a:p>
            <a:r>
              <a:rPr lang="it-IT" sz="2000" dirty="0"/>
              <a:t>Livello standard minimo di riduzione del rischio </a:t>
            </a:r>
          </a:p>
        </p:txBody>
      </p:sp>
      <p:graphicFrame>
        <p:nvGraphicFramePr>
          <p:cNvPr id="14" name="Segnaposto contenuto 4"/>
          <p:cNvGraphicFramePr>
            <a:graphicFrameLocks noGrp="1"/>
          </p:cNvGraphicFramePr>
          <p:nvPr>
            <p:ph idx="1"/>
            <p:extLst/>
          </p:nvPr>
        </p:nvGraphicFramePr>
        <p:xfrm>
          <a:off x="1723120" y="1889650"/>
          <a:ext cx="5429167" cy="29480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052053" y="1229577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Fondazione CIMA</a:t>
            </a:r>
          </a:p>
        </p:txBody>
      </p:sp>
    </p:spTree>
    <p:extLst>
      <p:ext uri="{BB962C8B-B14F-4D97-AF65-F5344CB8AC3E}">
        <p14:creationId xmlns:p14="http://schemas.microsoft.com/office/powerpoint/2010/main" val="4643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6" descr="SLIDE_PPT_800x6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9660"/>
            <a:ext cx="91440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7" descr="MARCHIO_DPC.eps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4654313"/>
            <a:ext cx="930597" cy="72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Risultati immagini per PON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37829" y="1530513"/>
            <a:ext cx="2260800" cy="8949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isultati immagini per agenzia coesione territoriale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7829" y="769268"/>
            <a:ext cx="2260800" cy="662344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14" name="Immagine 13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110" y="192817"/>
            <a:ext cx="2260238" cy="48115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255825" y="3361556"/>
            <a:ext cx="845834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Protezione civile: verso una </a:t>
            </a:r>
            <a:r>
              <a:rPr lang="it-IT" sz="2800" b="1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governance</a:t>
            </a:r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più forte</a:t>
            </a:r>
          </a:p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 la riduzione del rischio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323528" y="4737121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Mitigazione del rischio idrogeologico e </a:t>
            </a:r>
            <a:r>
              <a:rPr lang="it-IT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idraulico 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20000" y="4654800"/>
            <a:ext cx="769770" cy="72000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6331" y="4654313"/>
            <a:ext cx="76977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27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151620" y="1657367"/>
            <a:ext cx="6600733" cy="2951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128" indent="-447128" algn="just" defTabSz="761970">
              <a:spcAft>
                <a:spcPts val="500"/>
              </a:spcAft>
              <a:buFont typeface="Wingdings" panose="05000000000000000000" pitchFamily="2" charset="2"/>
              <a:buChar char="q"/>
            </a:pPr>
            <a:r>
              <a:rPr lang="it-IT" sz="1833" b="1" dirty="0">
                <a:solidFill>
                  <a:prstClr val="black"/>
                </a:solidFill>
                <a:latin typeface="Calibri"/>
              </a:rPr>
              <a:t>Individuazione e caratterizzazione di Contesti Territoriali</a:t>
            </a:r>
          </a:p>
          <a:p>
            <a:pPr marL="447128" indent="-447128" algn="just" defTabSz="761970">
              <a:spcAft>
                <a:spcPts val="500"/>
              </a:spcAft>
              <a:buFont typeface="Wingdings" panose="05000000000000000000" pitchFamily="2" charset="2"/>
              <a:buChar char="q"/>
            </a:pPr>
            <a:r>
              <a:rPr lang="it-IT" sz="1833" b="1" dirty="0">
                <a:solidFill>
                  <a:prstClr val="black"/>
                </a:solidFill>
                <a:latin typeface="Calibri"/>
              </a:rPr>
              <a:t>Potenziamento dei sistemi di previsione e di allertamento</a:t>
            </a:r>
          </a:p>
          <a:p>
            <a:pPr marL="447128" indent="-447128" algn="just" defTabSz="761970">
              <a:spcAft>
                <a:spcPts val="500"/>
              </a:spcAft>
              <a:buFont typeface="Wingdings" panose="05000000000000000000" pitchFamily="2" charset="2"/>
              <a:buChar char="q"/>
            </a:pPr>
            <a:r>
              <a:rPr lang="it-IT" sz="1833" b="1" dirty="0">
                <a:solidFill>
                  <a:prstClr val="black"/>
                </a:solidFill>
                <a:latin typeface="Calibri"/>
              </a:rPr>
              <a:t>Censimento dati sugli eventi</a:t>
            </a:r>
          </a:p>
          <a:p>
            <a:pPr marL="447128" indent="-447128" algn="just" defTabSz="761970">
              <a:spcAft>
                <a:spcPts val="500"/>
              </a:spcAft>
              <a:buFont typeface="Wingdings" panose="05000000000000000000" pitchFamily="2" charset="2"/>
              <a:buChar char="q"/>
            </a:pPr>
            <a:r>
              <a:rPr lang="it-IT" sz="1833" b="1" dirty="0">
                <a:solidFill>
                  <a:prstClr val="black"/>
                </a:solidFill>
                <a:latin typeface="Calibri"/>
              </a:rPr>
              <a:t>Miglioramento della pianificazione di emergenza comunale e intercomunale</a:t>
            </a:r>
          </a:p>
          <a:p>
            <a:pPr marL="447128" indent="-447128" algn="just" defTabSz="761970">
              <a:spcAft>
                <a:spcPts val="500"/>
              </a:spcAft>
              <a:buFont typeface="Wingdings" panose="05000000000000000000" pitchFamily="2" charset="2"/>
              <a:buChar char="q"/>
            </a:pPr>
            <a:r>
              <a:rPr lang="it-IT" sz="1833" b="1" dirty="0">
                <a:solidFill>
                  <a:prstClr val="black"/>
                </a:solidFill>
                <a:latin typeface="Calibri"/>
              </a:rPr>
              <a:t>Miglioramento della risposta in caso di evento</a:t>
            </a:r>
          </a:p>
          <a:p>
            <a:pPr marL="447128" indent="-447128" algn="just" defTabSz="761970">
              <a:spcAft>
                <a:spcPts val="500"/>
              </a:spcAft>
              <a:buFont typeface="Wingdings" panose="05000000000000000000" pitchFamily="2" charset="2"/>
              <a:buChar char="q"/>
            </a:pPr>
            <a:r>
              <a:rPr lang="it-IT" sz="1833" b="1" dirty="0">
                <a:solidFill>
                  <a:prstClr val="black"/>
                </a:solidFill>
                <a:latin typeface="Calibri"/>
              </a:rPr>
              <a:t>Definizione di criteri per individuazione degli interventi non strutturali necessari a raggiungere un livello standard minimo di riduzione del rischio </a:t>
            </a:r>
            <a:endParaRPr lang="it-IT" sz="1833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itolo 1"/>
          <p:cNvSpPr>
            <a:spLocks noGrp="1"/>
          </p:cNvSpPr>
          <p:nvPr>
            <p:ph type="title"/>
          </p:nvPr>
        </p:nvSpPr>
        <p:spPr>
          <a:xfrm>
            <a:off x="1691680" y="409228"/>
            <a:ext cx="4680520" cy="660073"/>
          </a:xfrm>
        </p:spPr>
        <p:txBody>
          <a:bodyPr/>
          <a:lstStyle/>
          <a:p>
            <a:r>
              <a:rPr lang="it-IT" sz="2000" dirty="0"/>
              <a:t>Le azioni di prevenzione non strutturale  previste nel Programma </a:t>
            </a:r>
          </a:p>
        </p:txBody>
      </p:sp>
    </p:spTree>
    <p:extLst>
      <p:ext uri="{BB962C8B-B14F-4D97-AF65-F5344CB8AC3E}">
        <p14:creationId xmlns:p14="http://schemas.microsoft.com/office/powerpoint/2010/main" val="412975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14205" y="586889"/>
            <a:ext cx="4680520" cy="660073"/>
          </a:xfrm>
        </p:spPr>
        <p:txBody>
          <a:bodyPr/>
          <a:lstStyle/>
          <a:p>
            <a:r>
              <a:rPr lang="it-IT" sz="2000" dirty="0"/>
              <a:t>Supporto al DPC per la realizzazione del Programma: RTI – Fondazione CIMA</a:t>
            </a:r>
          </a:p>
        </p:txBody>
      </p:sp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1151621" y="2977513"/>
            <a:ext cx="5489476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271463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38115" indent="-238115" defTabSz="76197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r>
              <a:rPr lang="it-IT" sz="1500" b="1" dirty="0">
                <a:solidFill>
                  <a:prstClr val="black"/>
                </a:solidFill>
                <a:cs typeface="Arial" charset="0"/>
              </a:rPr>
              <a:t>Fondazione CIMA </a:t>
            </a:r>
            <a:r>
              <a:rPr lang="it-IT" sz="1500" dirty="0">
                <a:solidFill>
                  <a:prstClr val="black"/>
                </a:solidFill>
                <a:cs typeface="Arial" charset="0"/>
              </a:rPr>
              <a:t>– </a:t>
            </a:r>
            <a:r>
              <a:rPr lang="it-IT" sz="1500" b="1" dirty="0">
                <a:solidFill>
                  <a:prstClr val="black"/>
                </a:solidFill>
                <a:cs typeface="Arial" charset="0"/>
              </a:rPr>
              <a:t>Capofila</a:t>
            </a:r>
            <a:r>
              <a:rPr lang="it-IT" sz="1500" dirty="0">
                <a:solidFill>
                  <a:prstClr val="black"/>
                </a:solidFill>
                <a:cs typeface="Arial" charset="0"/>
              </a:rPr>
              <a:t>  (Savona, Tirana)</a:t>
            </a:r>
          </a:p>
          <a:p>
            <a:pPr marL="238115" indent="-238115" defTabSz="76197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r>
              <a:rPr lang="it-IT" sz="1500" b="1" dirty="0">
                <a:solidFill>
                  <a:prstClr val="black"/>
                </a:solidFill>
                <a:cs typeface="Arial" charset="0"/>
              </a:rPr>
              <a:t>Fondazione Politecnico di Milano </a:t>
            </a:r>
            <a:r>
              <a:rPr lang="it-IT" sz="1500" dirty="0">
                <a:solidFill>
                  <a:prstClr val="black"/>
                </a:solidFill>
                <a:cs typeface="Arial" charset="0"/>
              </a:rPr>
              <a:t>(Milano)</a:t>
            </a:r>
          </a:p>
          <a:p>
            <a:pPr marL="238115" indent="-238115" defTabSz="76197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r>
              <a:rPr lang="it-IT" sz="1500" b="1" dirty="0">
                <a:solidFill>
                  <a:prstClr val="black"/>
                </a:solidFill>
                <a:cs typeface="Arial" charset="0"/>
              </a:rPr>
              <a:t>CNR – </a:t>
            </a:r>
            <a:r>
              <a:rPr lang="it-IT" sz="1500" b="1" dirty="0" smtClean="0">
                <a:solidFill>
                  <a:prstClr val="black"/>
                </a:solidFill>
                <a:cs typeface="Arial" charset="0"/>
              </a:rPr>
              <a:t>Istituto Ricerca Protezione Idrogeologica </a:t>
            </a:r>
            <a:r>
              <a:rPr lang="it-IT" sz="1500" dirty="0">
                <a:solidFill>
                  <a:prstClr val="black"/>
                </a:solidFill>
                <a:cs typeface="Arial" charset="0"/>
              </a:rPr>
              <a:t>(Perugia, </a:t>
            </a:r>
            <a:r>
              <a:rPr lang="it-IT" sz="1500" b="1" dirty="0">
                <a:solidFill>
                  <a:prstClr val="black"/>
                </a:solidFill>
                <a:cs typeface="Arial" charset="0"/>
              </a:rPr>
              <a:t>Bari</a:t>
            </a:r>
            <a:r>
              <a:rPr lang="it-IT" sz="1500" dirty="0">
                <a:solidFill>
                  <a:prstClr val="black"/>
                </a:solidFill>
                <a:cs typeface="Arial" charset="0"/>
              </a:rPr>
              <a:t>, Cosenza, Padova, Torino)</a:t>
            </a:r>
          </a:p>
          <a:p>
            <a:pPr marL="238115" indent="-238115" defTabSz="76197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r>
              <a:rPr lang="it-IT" sz="1500" b="1" dirty="0">
                <a:solidFill>
                  <a:prstClr val="black"/>
                </a:solidFill>
                <a:cs typeface="Arial" charset="0"/>
              </a:rPr>
              <a:t>Università della Calabria - </a:t>
            </a:r>
            <a:r>
              <a:rPr lang="it-IT" sz="1500" b="1" dirty="0" err="1">
                <a:solidFill>
                  <a:prstClr val="black"/>
                </a:solidFill>
                <a:cs typeface="Arial" charset="0"/>
              </a:rPr>
              <a:t>CAMILab</a:t>
            </a:r>
            <a:r>
              <a:rPr lang="it-IT" sz="1500" b="1" dirty="0">
                <a:solidFill>
                  <a:prstClr val="black"/>
                </a:solidFill>
                <a:cs typeface="Arial" charset="0"/>
              </a:rPr>
              <a:t> </a:t>
            </a:r>
            <a:r>
              <a:rPr lang="it-IT" sz="1500" dirty="0">
                <a:solidFill>
                  <a:prstClr val="black"/>
                </a:solidFill>
                <a:cs typeface="Arial" charset="0"/>
              </a:rPr>
              <a:t>(Rende, CS)</a:t>
            </a:r>
          </a:p>
          <a:p>
            <a:pPr marL="238115" indent="-238115" defTabSz="76197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r>
              <a:rPr lang="it-IT" sz="1500" b="1" dirty="0">
                <a:solidFill>
                  <a:prstClr val="black"/>
                </a:solidFill>
                <a:cs typeface="Arial" charset="0"/>
              </a:rPr>
              <a:t>CINID – Consorzio interuniversitario per l’idrologia </a:t>
            </a:r>
            <a:r>
              <a:rPr lang="it-IT" sz="1500" dirty="0">
                <a:solidFill>
                  <a:prstClr val="black"/>
                </a:solidFill>
                <a:cs typeface="Arial" charset="0"/>
              </a:rPr>
              <a:t> (Torino, Padova, Firenze, Napoli Federico II, Salerno, Cagliari, Cosenza, Palermo, Catania, </a:t>
            </a:r>
            <a:r>
              <a:rPr lang="it-IT" sz="1500" b="1" dirty="0">
                <a:solidFill>
                  <a:prstClr val="black"/>
                </a:solidFill>
                <a:cs typeface="Arial" charset="0"/>
              </a:rPr>
              <a:t>Potenza</a:t>
            </a:r>
            <a:r>
              <a:rPr lang="it-IT" sz="1500" dirty="0">
                <a:solidFill>
                  <a:prstClr val="black"/>
                </a:solidFill>
                <a:cs typeface="Arial" charset="0"/>
              </a:rPr>
              <a:t>, Bologna)</a:t>
            </a:r>
          </a:p>
          <a:p>
            <a:pPr marL="238115" indent="-238115" defTabSz="761970" eaLnBrk="1" hangingPunct="1">
              <a:buClr>
                <a:srgbClr val="003A70"/>
              </a:buClr>
              <a:buFont typeface="Arial" panose="020B0604020202020204" pitchFamily="34" charset="0"/>
              <a:buChar char="•"/>
            </a:pPr>
            <a:endParaRPr lang="it-IT" sz="1500" dirty="0" err="1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0B2E694-77DD-E345-85ED-7BAC5F47B8F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4725" y="2096694"/>
            <a:ext cx="2167404" cy="1200133"/>
          </a:xfrm>
          <a:prstGeom prst="rect">
            <a:avLst/>
          </a:prstGeom>
        </p:spPr>
      </p:pic>
      <p:sp>
        <p:nvSpPr>
          <p:cNvPr id="8" name="CasellaDiTesto 5"/>
          <p:cNvSpPr txBox="1">
            <a:spLocks noChangeArrowheads="1"/>
          </p:cNvSpPr>
          <p:nvPr/>
        </p:nvSpPr>
        <p:spPr bwMode="auto">
          <a:xfrm>
            <a:off x="1151621" y="2017408"/>
            <a:ext cx="5179783" cy="86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761970" eaLnBrk="1" hangingPunct="1"/>
            <a:r>
              <a:rPr lang="it-IT" sz="1667" b="1" dirty="0">
                <a:solidFill>
                  <a:srgbClr val="003A70"/>
                </a:solidFill>
                <a:latin typeface="Arial Bold" charset="0"/>
                <a:cs typeface="Arial Bold" charset="0"/>
              </a:rPr>
              <a:t>Raggruppamento temporaneo di Imprese costituito il 14.09.17 ai fini della realizzazione delle attività di progetto</a:t>
            </a:r>
          </a:p>
        </p:txBody>
      </p:sp>
    </p:spTree>
    <p:extLst>
      <p:ext uri="{BB962C8B-B14F-4D97-AF65-F5344CB8AC3E}">
        <p14:creationId xmlns:p14="http://schemas.microsoft.com/office/powerpoint/2010/main" val="3184265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9562467-53B8-427B-9241-8611146AA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9131" y="2058355"/>
            <a:ext cx="3240000" cy="352698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4010D13-D7B3-47AA-BD7F-9EFD95977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520" y="3123803"/>
            <a:ext cx="957263" cy="1092994"/>
          </a:xfrm>
          <a:prstGeom prst="rect">
            <a:avLst/>
          </a:prstGeom>
        </p:spPr>
      </p:pic>
      <p:grpSp>
        <p:nvGrpSpPr>
          <p:cNvPr id="3" name="Gruppo 2">
            <a:extLst>
              <a:ext uri="{FF2B5EF4-FFF2-40B4-BE49-F238E27FC236}">
                <a16:creationId xmlns:a16="http://schemas.microsoft.com/office/drawing/2014/main" id="{71EA6354-F330-4A3E-A602-258B21A67F1E}"/>
              </a:ext>
            </a:extLst>
          </p:cNvPr>
          <p:cNvGrpSpPr/>
          <p:nvPr/>
        </p:nvGrpSpPr>
        <p:grpSpPr>
          <a:xfrm>
            <a:off x="244676" y="3019775"/>
            <a:ext cx="5117902" cy="1916987"/>
            <a:chOff x="326234" y="3284009"/>
            <a:chExt cx="6823868" cy="2555983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2AF81306-10F8-4DF1-853E-51EAC4F71C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460" b="4566"/>
            <a:stretch/>
          </p:blipFill>
          <p:spPr>
            <a:xfrm>
              <a:off x="1067752" y="3429000"/>
              <a:ext cx="5781686" cy="2048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400298F1-A626-482A-821D-80497E1C1775}"/>
                </a:ext>
              </a:extLst>
            </p:cNvPr>
            <p:cNvSpPr txBox="1"/>
            <p:nvPr/>
          </p:nvSpPr>
          <p:spPr>
            <a:xfrm>
              <a:off x="1052475" y="5439883"/>
              <a:ext cx="6097627" cy="40010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r>
                <a:rPr lang="it-IT" sz="1350" dirty="0"/>
                <a:t>0                  20                40                 60                 80                100</a:t>
              </a:r>
            </a:p>
          </p:txBody>
        </p:sp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8B4C2B40-1BC4-4DB5-9E40-7D66529D2745}"/>
                </a:ext>
              </a:extLst>
            </p:cNvPr>
            <p:cNvSpPr txBox="1"/>
            <p:nvPr/>
          </p:nvSpPr>
          <p:spPr>
            <a:xfrm rot="16200000">
              <a:off x="-497929" y="4199626"/>
              <a:ext cx="2048436" cy="40010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350" dirty="0"/>
                <a:t>Conteggio</a:t>
              </a:r>
            </a:p>
          </p:txBody>
        </p: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4DC5ACD7-43B5-4427-A0E7-A025C2595AA7}"/>
                </a:ext>
              </a:extLst>
            </p:cNvPr>
            <p:cNvSpPr txBox="1"/>
            <p:nvPr/>
          </p:nvSpPr>
          <p:spPr>
            <a:xfrm>
              <a:off x="792245" y="5204929"/>
              <a:ext cx="363776" cy="40010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0</a:t>
              </a: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E5C6B18D-3E16-4CFF-ADC0-E8D6D24E5D54}"/>
                </a:ext>
              </a:extLst>
            </p:cNvPr>
            <p:cNvSpPr txBox="1"/>
            <p:nvPr/>
          </p:nvSpPr>
          <p:spPr>
            <a:xfrm>
              <a:off x="675227" y="4423858"/>
              <a:ext cx="481328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40</a:t>
              </a:r>
            </a:p>
          </p:txBody>
        </p:sp>
        <p:sp>
          <p:nvSpPr>
            <p:cNvPr id="20" name="CasellaDiTesto 19">
              <a:extLst>
                <a:ext uri="{FF2B5EF4-FFF2-40B4-BE49-F238E27FC236}">
                  <a16:creationId xmlns:a16="http://schemas.microsoft.com/office/drawing/2014/main" id="{EAE0BA74-2980-4034-B097-1162F1088CC2}"/>
                </a:ext>
              </a:extLst>
            </p:cNvPr>
            <p:cNvSpPr txBox="1"/>
            <p:nvPr/>
          </p:nvSpPr>
          <p:spPr>
            <a:xfrm>
              <a:off x="675227" y="4804721"/>
              <a:ext cx="481328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20</a:t>
              </a:r>
            </a:p>
          </p:txBody>
        </p:sp>
        <p:sp>
          <p:nvSpPr>
            <p:cNvPr id="21" name="CasellaDiTesto 20">
              <a:extLst>
                <a:ext uri="{FF2B5EF4-FFF2-40B4-BE49-F238E27FC236}">
                  <a16:creationId xmlns:a16="http://schemas.microsoft.com/office/drawing/2014/main" id="{83A81580-7D0D-473A-B672-EB030CBA55C5}"/>
                </a:ext>
              </a:extLst>
            </p:cNvPr>
            <p:cNvSpPr txBox="1"/>
            <p:nvPr/>
          </p:nvSpPr>
          <p:spPr>
            <a:xfrm>
              <a:off x="675227" y="4040036"/>
              <a:ext cx="481328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60</a:t>
              </a:r>
            </a:p>
          </p:txBody>
        </p:sp>
        <p:sp>
          <p:nvSpPr>
            <p:cNvPr id="22" name="CasellaDiTesto 21">
              <a:extLst>
                <a:ext uri="{FF2B5EF4-FFF2-40B4-BE49-F238E27FC236}">
                  <a16:creationId xmlns:a16="http://schemas.microsoft.com/office/drawing/2014/main" id="{B7BF938B-148B-4246-B055-2553FB97EB6B}"/>
                </a:ext>
              </a:extLst>
            </p:cNvPr>
            <p:cNvSpPr txBox="1"/>
            <p:nvPr/>
          </p:nvSpPr>
          <p:spPr>
            <a:xfrm>
              <a:off x="675227" y="3664142"/>
              <a:ext cx="481328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80</a:t>
              </a:r>
            </a:p>
          </p:txBody>
        </p:sp>
        <p:sp>
          <p:nvSpPr>
            <p:cNvPr id="23" name="CasellaDiTesto 22">
              <a:extLst>
                <a:ext uri="{FF2B5EF4-FFF2-40B4-BE49-F238E27FC236}">
                  <a16:creationId xmlns:a16="http://schemas.microsoft.com/office/drawing/2014/main" id="{C1CE1C48-0162-4C37-BC7E-FBEDA1F6C69D}"/>
                </a:ext>
              </a:extLst>
            </p:cNvPr>
            <p:cNvSpPr txBox="1"/>
            <p:nvPr/>
          </p:nvSpPr>
          <p:spPr>
            <a:xfrm>
              <a:off x="581371" y="3284009"/>
              <a:ext cx="598883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100</a:t>
              </a:r>
            </a:p>
          </p:txBody>
        </p:sp>
      </p:grpSp>
      <p:sp>
        <p:nvSpPr>
          <p:cNvPr id="15" name="Rettangolo 14">
            <a:extLst>
              <a:ext uri="{FF2B5EF4-FFF2-40B4-BE49-F238E27FC236}">
                <a16:creationId xmlns:a16="http://schemas.microsoft.com/office/drawing/2014/main" id="{8833BBE5-F243-4FEC-9A74-D13F419BFF9D}"/>
              </a:ext>
            </a:extLst>
          </p:cNvPr>
          <p:cNvSpPr/>
          <p:nvPr/>
        </p:nvSpPr>
        <p:spPr>
          <a:xfrm>
            <a:off x="801166" y="2052906"/>
            <a:ext cx="2143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Aree PAI P3-P4 (geo)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4" name="Titolo 1"/>
          <p:cNvSpPr>
            <a:spLocks noGrp="1"/>
          </p:cNvSpPr>
          <p:nvPr>
            <p:ph type="title"/>
          </p:nvPr>
        </p:nvSpPr>
        <p:spPr>
          <a:xfrm>
            <a:off x="1187624" y="395609"/>
            <a:ext cx="4680520" cy="660073"/>
          </a:xfrm>
        </p:spPr>
        <p:txBody>
          <a:bodyPr/>
          <a:lstStyle/>
          <a:p>
            <a:r>
              <a:rPr lang="it-IT" sz="2000" dirty="0"/>
              <a:t/>
            </a:r>
            <a:br>
              <a:rPr lang="it-IT" sz="2000" dirty="0"/>
            </a:br>
            <a:r>
              <a:rPr lang="it-IT" sz="2000" dirty="0"/>
              <a:t>Caratterizzazione dei Contesti Territoriali e definizione di Indicatori</a:t>
            </a:r>
            <a:br>
              <a:rPr lang="it-IT" sz="2000" dirty="0"/>
            </a:br>
            <a:endParaRPr lang="it-IT" sz="2000" dirty="0"/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940152" y="758313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CNR – </a:t>
            </a:r>
            <a:r>
              <a:rPr lang="it-IT" sz="1500" dirty="0" smtClean="0">
                <a:solidFill>
                  <a:prstClr val="white"/>
                </a:solidFill>
                <a:latin typeface="Calibri"/>
              </a:rPr>
              <a:t>IRPI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7489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B05131B7-D960-43A6-8EDC-B60186926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5829" y="1993794"/>
            <a:ext cx="3240000" cy="353682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CA05780-61C1-491A-BF31-737150E62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5340" y="3012099"/>
            <a:ext cx="985838" cy="1100138"/>
          </a:xfrm>
          <a:prstGeom prst="rect">
            <a:avLst/>
          </a:prstGeom>
        </p:spPr>
      </p:pic>
      <p:grpSp>
        <p:nvGrpSpPr>
          <p:cNvPr id="4" name="Gruppo 3">
            <a:extLst>
              <a:ext uri="{FF2B5EF4-FFF2-40B4-BE49-F238E27FC236}">
                <a16:creationId xmlns:a16="http://schemas.microsoft.com/office/drawing/2014/main" id="{4710BC3D-F1E7-4FBF-858E-3B387432005D}"/>
              </a:ext>
            </a:extLst>
          </p:cNvPr>
          <p:cNvGrpSpPr/>
          <p:nvPr/>
        </p:nvGrpSpPr>
        <p:grpSpPr>
          <a:xfrm>
            <a:off x="209433" y="2972008"/>
            <a:ext cx="5084563" cy="1908112"/>
            <a:chOff x="370684" y="3295842"/>
            <a:chExt cx="6779416" cy="2544148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5DDEA064-6962-49FC-A8CC-C8D036C026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861" b="3005"/>
            <a:stretch/>
          </p:blipFill>
          <p:spPr>
            <a:xfrm>
              <a:off x="1152322" y="3436986"/>
              <a:ext cx="5706619" cy="2049414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35C01C2C-E1FA-438A-860F-3DBFDE648F12}"/>
                </a:ext>
              </a:extLst>
            </p:cNvPr>
            <p:cNvSpPr txBox="1"/>
            <p:nvPr/>
          </p:nvSpPr>
          <p:spPr>
            <a:xfrm>
              <a:off x="1052474" y="5439881"/>
              <a:ext cx="6097626" cy="40010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r>
                <a:rPr lang="it-IT" sz="1350" dirty="0"/>
                <a:t>0                   10                20                 30                 40                  50</a:t>
              </a:r>
            </a:p>
          </p:txBody>
        </p:sp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C377850E-F7B0-489D-83C6-AE3BEC44B7A8}"/>
                </a:ext>
              </a:extLst>
            </p:cNvPr>
            <p:cNvSpPr txBox="1"/>
            <p:nvPr/>
          </p:nvSpPr>
          <p:spPr>
            <a:xfrm rot="16200000">
              <a:off x="-453479" y="4199627"/>
              <a:ext cx="2048436" cy="40010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350" dirty="0"/>
                <a:t>Conteggio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B7190988-3F90-4F14-96FC-2175FD83B058}"/>
                </a:ext>
              </a:extLst>
            </p:cNvPr>
            <p:cNvSpPr txBox="1"/>
            <p:nvPr/>
          </p:nvSpPr>
          <p:spPr>
            <a:xfrm>
              <a:off x="836695" y="5204929"/>
              <a:ext cx="363776" cy="40010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0</a:t>
              </a:r>
            </a:p>
          </p:txBody>
        </p:sp>
        <p:sp>
          <p:nvSpPr>
            <p:cNvPr id="12" name="CasellaDiTesto 11">
              <a:extLst>
                <a:ext uri="{FF2B5EF4-FFF2-40B4-BE49-F238E27FC236}">
                  <a16:creationId xmlns:a16="http://schemas.microsoft.com/office/drawing/2014/main" id="{08CFE501-7C38-4900-9650-E026A600464C}"/>
                </a:ext>
              </a:extLst>
            </p:cNvPr>
            <p:cNvSpPr txBox="1"/>
            <p:nvPr/>
          </p:nvSpPr>
          <p:spPr>
            <a:xfrm>
              <a:off x="719677" y="4265108"/>
              <a:ext cx="481328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40</a:t>
              </a:r>
            </a:p>
          </p:txBody>
        </p:sp>
        <p:sp>
          <p:nvSpPr>
            <p:cNvPr id="13" name="CasellaDiTesto 12">
              <a:extLst>
                <a:ext uri="{FF2B5EF4-FFF2-40B4-BE49-F238E27FC236}">
                  <a16:creationId xmlns:a16="http://schemas.microsoft.com/office/drawing/2014/main" id="{72842C92-FDEE-4DC7-BB8A-C7E4465F0551}"/>
                </a:ext>
              </a:extLst>
            </p:cNvPr>
            <p:cNvSpPr txBox="1"/>
            <p:nvPr/>
          </p:nvSpPr>
          <p:spPr>
            <a:xfrm>
              <a:off x="719677" y="4734871"/>
              <a:ext cx="481328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20</a:t>
              </a:r>
            </a:p>
          </p:txBody>
        </p:sp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E1C17E33-2504-49B0-AB88-4AD5E978EDBE}"/>
                </a:ext>
              </a:extLst>
            </p:cNvPr>
            <p:cNvSpPr txBox="1"/>
            <p:nvPr/>
          </p:nvSpPr>
          <p:spPr>
            <a:xfrm>
              <a:off x="719677" y="3779686"/>
              <a:ext cx="481328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60</a:t>
              </a:r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E1D33D97-C748-4B4B-B0F8-8F7903AE96BC}"/>
                </a:ext>
              </a:extLst>
            </p:cNvPr>
            <p:cNvSpPr txBox="1"/>
            <p:nvPr/>
          </p:nvSpPr>
          <p:spPr>
            <a:xfrm>
              <a:off x="719677" y="3295842"/>
              <a:ext cx="481328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80</a:t>
              </a:r>
            </a:p>
          </p:txBody>
        </p:sp>
      </p:grpSp>
      <p:sp>
        <p:nvSpPr>
          <p:cNvPr id="16" name="Rettangolo 15">
            <a:extLst>
              <a:ext uri="{FF2B5EF4-FFF2-40B4-BE49-F238E27FC236}">
                <a16:creationId xmlns:a16="http://schemas.microsoft.com/office/drawing/2014/main" id="{F778E23D-131D-402C-BE1E-B6ACB114A0BA}"/>
              </a:ext>
            </a:extLst>
          </p:cNvPr>
          <p:cNvSpPr/>
          <p:nvPr/>
        </p:nvSpPr>
        <p:spPr>
          <a:xfrm>
            <a:off x="801166" y="1989406"/>
            <a:ext cx="2178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Aree PAI P3-P4 (idro)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7" name="Titolo 1"/>
          <p:cNvSpPr>
            <a:spLocks noGrp="1"/>
          </p:cNvSpPr>
          <p:nvPr>
            <p:ph type="title"/>
          </p:nvPr>
        </p:nvSpPr>
        <p:spPr>
          <a:xfrm>
            <a:off x="1187624" y="395609"/>
            <a:ext cx="4680520" cy="660073"/>
          </a:xfrm>
        </p:spPr>
        <p:txBody>
          <a:bodyPr/>
          <a:lstStyle/>
          <a:p>
            <a:r>
              <a:rPr lang="it-IT" sz="2000" dirty="0"/>
              <a:t/>
            </a:r>
            <a:br>
              <a:rPr lang="it-IT" sz="2000" dirty="0"/>
            </a:br>
            <a:r>
              <a:rPr lang="it-IT" sz="2000" dirty="0"/>
              <a:t>Caratterizzazione dei Contesti Territoriali e definizione di Indicatori</a:t>
            </a:r>
            <a:br>
              <a:rPr lang="it-IT" sz="2000" dirty="0"/>
            </a:br>
            <a:endParaRPr lang="it-IT" sz="2000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940152" y="758313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CNR – </a:t>
            </a:r>
            <a:r>
              <a:rPr lang="it-IT" sz="1500" dirty="0" smtClean="0">
                <a:solidFill>
                  <a:prstClr val="white"/>
                </a:solidFill>
                <a:latin typeface="Calibri"/>
              </a:rPr>
              <a:t>IRPI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8214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332ADB67-3563-454C-94D4-9DB928BA7EFC}"/>
              </a:ext>
            </a:extLst>
          </p:cNvPr>
          <p:cNvSpPr txBox="1"/>
          <p:nvPr/>
        </p:nvSpPr>
        <p:spPr>
          <a:xfrm>
            <a:off x="797916" y="5053390"/>
            <a:ext cx="46591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dirty="0"/>
              <a:t>http://www.protezionecivile.gov.it/amministrazione-trasparente/interventi-straordinari-emergenza/emergenze-rischio-meteo-idro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D8FB0EE-CFD8-429B-8B25-AF6CECB0E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2799" y="2013348"/>
            <a:ext cx="3240000" cy="34706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17AEDAA0-2300-4673-96BD-61E9CF45F0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067" y="2960239"/>
            <a:ext cx="985838" cy="1421606"/>
          </a:xfrm>
          <a:prstGeom prst="rect">
            <a:avLst/>
          </a:prstGeom>
        </p:spPr>
      </p:pic>
      <p:grpSp>
        <p:nvGrpSpPr>
          <p:cNvPr id="7" name="Gruppo 6">
            <a:extLst>
              <a:ext uri="{FF2B5EF4-FFF2-40B4-BE49-F238E27FC236}">
                <a16:creationId xmlns:a16="http://schemas.microsoft.com/office/drawing/2014/main" id="{6A00F15F-0423-461D-AECC-23BDB031191A}"/>
              </a:ext>
            </a:extLst>
          </p:cNvPr>
          <p:cNvGrpSpPr/>
          <p:nvPr/>
        </p:nvGrpSpPr>
        <p:grpSpPr>
          <a:xfrm>
            <a:off x="169495" y="2924298"/>
            <a:ext cx="5162502" cy="1940859"/>
            <a:chOff x="244282" y="3261014"/>
            <a:chExt cx="6883335" cy="2587811"/>
          </a:xfrm>
        </p:grpSpPr>
        <p:sp>
          <p:nvSpPr>
            <p:cNvPr id="10" name="CasellaDiTesto 9">
              <a:extLst>
                <a:ext uri="{FF2B5EF4-FFF2-40B4-BE49-F238E27FC236}">
                  <a16:creationId xmlns:a16="http://schemas.microsoft.com/office/drawing/2014/main" id="{270CB7B0-4DF0-430E-B2CA-7BDFE9A4989A}"/>
                </a:ext>
              </a:extLst>
            </p:cNvPr>
            <p:cNvSpPr txBox="1"/>
            <p:nvPr/>
          </p:nvSpPr>
          <p:spPr>
            <a:xfrm>
              <a:off x="1029990" y="5448716"/>
              <a:ext cx="6097627" cy="40010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r>
                <a:rPr lang="it-IT" sz="1350" dirty="0"/>
                <a:t>0           1            2             3            4         5            6           7            8</a:t>
              </a:r>
            </a:p>
          </p:txBody>
        </p:sp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326B2B14-9437-41F6-AD61-9B5D65B7B0D5}"/>
                </a:ext>
              </a:extLst>
            </p:cNvPr>
            <p:cNvSpPr txBox="1"/>
            <p:nvPr/>
          </p:nvSpPr>
          <p:spPr>
            <a:xfrm rot="16200000">
              <a:off x="-579882" y="4299876"/>
              <a:ext cx="2048437" cy="40010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350" dirty="0"/>
                <a:t>Conteggio</a:t>
              </a:r>
            </a:p>
          </p:txBody>
        </p:sp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F79DDC7E-7E0B-4ABF-B8F5-E9E535B6B0D3}"/>
                </a:ext>
              </a:extLst>
            </p:cNvPr>
            <p:cNvSpPr txBox="1"/>
            <p:nvPr/>
          </p:nvSpPr>
          <p:spPr>
            <a:xfrm>
              <a:off x="663473" y="3923560"/>
              <a:ext cx="481328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40</a:t>
              </a:r>
            </a:p>
          </p:txBody>
        </p:sp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id="{BBF5BCEB-C9D8-4284-8B43-373C1016B3A0}"/>
                </a:ext>
              </a:extLst>
            </p:cNvPr>
            <p:cNvSpPr txBox="1"/>
            <p:nvPr/>
          </p:nvSpPr>
          <p:spPr>
            <a:xfrm>
              <a:off x="780490" y="5248460"/>
              <a:ext cx="363776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0</a:t>
              </a:r>
            </a:p>
          </p:txBody>
        </p:sp>
        <p:sp>
          <p:nvSpPr>
            <p:cNvPr id="16" name="CasellaDiTesto 15">
              <a:extLst>
                <a:ext uri="{FF2B5EF4-FFF2-40B4-BE49-F238E27FC236}">
                  <a16:creationId xmlns:a16="http://schemas.microsoft.com/office/drawing/2014/main" id="{4F3E4E5B-145F-4EB8-9964-64348B3C5789}"/>
                </a:ext>
              </a:extLst>
            </p:cNvPr>
            <p:cNvSpPr txBox="1"/>
            <p:nvPr/>
          </p:nvSpPr>
          <p:spPr>
            <a:xfrm>
              <a:off x="663473" y="3261014"/>
              <a:ext cx="481328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60</a:t>
              </a:r>
            </a:p>
          </p:txBody>
        </p:sp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19FDD782-40A5-453F-9D00-0274F261D1B4}"/>
                </a:ext>
              </a:extLst>
            </p:cNvPr>
            <p:cNvSpPr txBox="1"/>
            <p:nvPr/>
          </p:nvSpPr>
          <p:spPr>
            <a:xfrm>
              <a:off x="663473" y="4555057"/>
              <a:ext cx="481328" cy="4001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rtlCol="0">
              <a:spAutoFit/>
            </a:bodyPr>
            <a:lstStyle/>
            <a:p>
              <a:r>
                <a:rPr lang="it-IT" sz="1350" dirty="0"/>
                <a:t>20</a:t>
              </a:r>
            </a:p>
          </p:txBody>
        </p:sp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1CB6243D-9B58-45E8-818B-D600CC77E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2176" y="3473930"/>
              <a:ext cx="5819028" cy="2052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56352B4F-67C7-42AB-9E5D-329DFEE69671}"/>
                </a:ext>
              </a:extLst>
            </p:cNvPr>
            <p:cNvSpPr/>
            <p:nvPr/>
          </p:nvSpPr>
          <p:spPr>
            <a:xfrm>
              <a:off x="1163638" y="3678036"/>
              <a:ext cx="220224" cy="1753235"/>
            </a:xfrm>
            <a:prstGeom prst="rect">
              <a:avLst/>
            </a:prstGeom>
            <a:solidFill>
              <a:schemeClr val="bg2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18" name="Rettangolo 17">
              <a:extLst>
                <a:ext uri="{FF2B5EF4-FFF2-40B4-BE49-F238E27FC236}">
                  <a16:creationId xmlns:a16="http://schemas.microsoft.com/office/drawing/2014/main" id="{256D1890-BE7B-441F-977D-CEA627250F23}"/>
                </a:ext>
              </a:extLst>
            </p:cNvPr>
            <p:cNvSpPr/>
            <p:nvPr/>
          </p:nvSpPr>
          <p:spPr>
            <a:xfrm>
              <a:off x="1735531" y="3888675"/>
              <a:ext cx="220224" cy="1542596"/>
            </a:xfrm>
            <a:prstGeom prst="rect">
              <a:avLst/>
            </a:prstGeom>
            <a:solidFill>
              <a:srgbClr val="00FF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 dirty="0"/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D97845A1-D2DE-4482-9944-F77603B9C5A1}"/>
                </a:ext>
              </a:extLst>
            </p:cNvPr>
            <p:cNvSpPr/>
            <p:nvPr/>
          </p:nvSpPr>
          <p:spPr>
            <a:xfrm>
              <a:off x="2482199" y="4370367"/>
              <a:ext cx="220224" cy="106090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 dirty="0"/>
            </a:p>
          </p:txBody>
        </p:sp>
        <p:sp>
          <p:nvSpPr>
            <p:cNvPr id="20" name="Rettangolo 19">
              <a:extLst>
                <a:ext uri="{FF2B5EF4-FFF2-40B4-BE49-F238E27FC236}">
                  <a16:creationId xmlns:a16="http://schemas.microsoft.com/office/drawing/2014/main" id="{F84A77C8-E850-48A6-8F14-EB88DFBDCA4B}"/>
                </a:ext>
              </a:extLst>
            </p:cNvPr>
            <p:cNvSpPr/>
            <p:nvPr/>
          </p:nvSpPr>
          <p:spPr>
            <a:xfrm>
              <a:off x="3245022" y="4971204"/>
              <a:ext cx="220224" cy="46006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 dirty="0"/>
            </a:p>
          </p:txBody>
        </p:sp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522DD37D-5E2A-4F03-B30A-67F483B85027}"/>
                </a:ext>
              </a:extLst>
            </p:cNvPr>
            <p:cNvSpPr/>
            <p:nvPr/>
          </p:nvSpPr>
          <p:spPr>
            <a:xfrm>
              <a:off x="4003889" y="4890160"/>
              <a:ext cx="220224" cy="541111"/>
            </a:xfrm>
            <a:prstGeom prst="rect">
              <a:avLst/>
            </a:prstGeom>
            <a:solidFill>
              <a:srgbClr val="FFC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 dirty="0"/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id="{6BCE7A91-5D73-4B0E-AF65-AB8EF6D17EE1}"/>
                </a:ext>
              </a:extLst>
            </p:cNvPr>
            <p:cNvSpPr/>
            <p:nvPr/>
          </p:nvSpPr>
          <p:spPr>
            <a:xfrm>
              <a:off x="4587715" y="5061939"/>
              <a:ext cx="195534" cy="369332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 dirty="0"/>
            </a:p>
          </p:txBody>
        </p: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21E2169E-155E-4220-B7CD-2FC829398303}"/>
                </a:ext>
              </a:extLst>
            </p:cNvPr>
            <p:cNvSpPr/>
            <p:nvPr/>
          </p:nvSpPr>
          <p:spPr>
            <a:xfrm>
              <a:off x="5342361" y="5314891"/>
              <a:ext cx="190929" cy="116381"/>
            </a:xfrm>
            <a:prstGeom prst="rect">
              <a:avLst/>
            </a:prstGeom>
            <a:solidFill>
              <a:srgbClr val="FF00C4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 dirty="0"/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BD498F63-D575-4868-9DA8-587C5B0648BB}"/>
                </a:ext>
              </a:extLst>
            </p:cNvPr>
            <p:cNvSpPr/>
            <p:nvPr/>
          </p:nvSpPr>
          <p:spPr>
            <a:xfrm>
              <a:off x="6669596" y="5385552"/>
              <a:ext cx="190929" cy="45719"/>
            </a:xfrm>
            <a:prstGeom prst="rect">
              <a:avLst/>
            </a:prstGeom>
            <a:solidFill>
              <a:srgbClr val="9D29D7"/>
            </a:soli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 dirty="0"/>
            </a:p>
          </p:txBody>
        </p:sp>
      </p:grpSp>
      <p:sp>
        <p:nvSpPr>
          <p:cNvPr id="25" name="Rettangolo 24">
            <a:extLst>
              <a:ext uri="{FF2B5EF4-FFF2-40B4-BE49-F238E27FC236}">
                <a16:creationId xmlns:a16="http://schemas.microsoft.com/office/drawing/2014/main" id="{4E0B160B-AD0B-4782-BE61-E8A5B8CE620A}"/>
              </a:ext>
            </a:extLst>
          </p:cNvPr>
          <p:cNvSpPr/>
          <p:nvPr/>
        </p:nvSpPr>
        <p:spPr>
          <a:xfrm>
            <a:off x="801166" y="2002106"/>
            <a:ext cx="1613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Eventi di tipo C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6" name="Titolo 1"/>
          <p:cNvSpPr>
            <a:spLocks noGrp="1"/>
          </p:cNvSpPr>
          <p:nvPr>
            <p:ph type="title"/>
          </p:nvPr>
        </p:nvSpPr>
        <p:spPr>
          <a:xfrm>
            <a:off x="1187624" y="395609"/>
            <a:ext cx="4680520" cy="660073"/>
          </a:xfrm>
        </p:spPr>
        <p:txBody>
          <a:bodyPr/>
          <a:lstStyle/>
          <a:p>
            <a:r>
              <a:rPr lang="it-IT" sz="2000" dirty="0"/>
              <a:t/>
            </a:r>
            <a:br>
              <a:rPr lang="it-IT" sz="2000" dirty="0"/>
            </a:br>
            <a:r>
              <a:rPr lang="it-IT" sz="2000" dirty="0"/>
              <a:t>Caratterizzazione dei Contesti Territoriali e definizione di Indicatori</a:t>
            </a:r>
            <a:br>
              <a:rPr lang="it-IT" sz="2000" dirty="0"/>
            </a:br>
            <a:endParaRPr lang="it-IT" sz="2000" dirty="0"/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5940152" y="758313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CNR – </a:t>
            </a:r>
            <a:r>
              <a:rPr lang="it-IT" sz="1500" dirty="0" smtClean="0">
                <a:solidFill>
                  <a:prstClr val="white"/>
                </a:solidFill>
                <a:latin typeface="Calibri"/>
              </a:rPr>
              <a:t>IRPI</a:t>
            </a:r>
            <a:endParaRPr lang="it-IT" sz="15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6202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B9EEA12B-43B5-3E41-AB8E-817094830C0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572" y="2242124"/>
            <a:ext cx="5243386" cy="288473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68391B4-C61D-AF4E-8D8D-3346CFFFB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1760" y="1708148"/>
            <a:ext cx="4488712" cy="714375"/>
          </a:xfrm>
        </p:spPr>
        <p:txBody>
          <a:bodyPr>
            <a:noAutofit/>
          </a:bodyPr>
          <a:lstStyle/>
          <a:p>
            <a:pPr algn="l"/>
            <a:r>
              <a:rPr lang="it-IT" sz="1750" dirty="0"/>
              <a:t/>
            </a:r>
            <a:br>
              <a:rPr lang="it-IT" sz="1750" dirty="0"/>
            </a:br>
            <a:r>
              <a:rPr lang="it-IT" sz="1500" dirty="0"/>
              <a:t>Mappatura della pericolosità dei fenomeni idrogeologici e idraulici non analizzati nei PAI e/o PGRA</a:t>
            </a:r>
            <a:br>
              <a:rPr lang="it-IT" sz="1500" dirty="0"/>
            </a:br>
            <a:r>
              <a:rPr lang="it-IT" sz="1750" b="0" dirty="0"/>
              <a:t/>
            </a:r>
            <a:br>
              <a:rPr lang="it-IT" sz="1750" b="0" dirty="0"/>
            </a:br>
            <a:endParaRPr lang="it-IT" sz="1750" b="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D6CD4EB-2624-CA48-A627-03A0CC8D1A2C}"/>
              </a:ext>
            </a:extLst>
          </p:cNvPr>
          <p:cNvSpPr txBox="1"/>
          <p:nvPr/>
        </p:nvSpPr>
        <p:spPr>
          <a:xfrm>
            <a:off x="1151620" y="1554261"/>
            <a:ext cx="2940327" cy="3231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761970"/>
            <a:r>
              <a:rPr lang="it-IT" sz="1500" dirty="0">
                <a:solidFill>
                  <a:prstClr val="white"/>
                </a:solidFill>
                <a:latin typeface="Calibri"/>
              </a:rPr>
              <a:t>Fondazione Politecnico di Milano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691680" y="466475"/>
            <a:ext cx="4680520" cy="660073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sz="2000" dirty="0">
                <a:solidFill>
                  <a:prstClr val="black"/>
                </a:solidFill>
              </a:rPr>
              <a:t>Potenziamento sistemi di previsione e allertamento 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F68391B4-C61D-AF4E-8D8D-3346CFFFBE06}"/>
              </a:ext>
            </a:extLst>
          </p:cNvPr>
          <p:cNvSpPr txBox="1">
            <a:spLocks/>
          </p:cNvSpPr>
          <p:nvPr/>
        </p:nvSpPr>
        <p:spPr>
          <a:xfrm>
            <a:off x="5148064" y="2646935"/>
            <a:ext cx="3060340" cy="714375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just"/>
            <a:r>
              <a:rPr lang="it-IT" sz="1750" dirty="0">
                <a:solidFill>
                  <a:prstClr val="black"/>
                </a:solidFill>
              </a:rPr>
              <a:t/>
            </a:r>
            <a:br>
              <a:rPr lang="it-IT" sz="1750" dirty="0">
                <a:solidFill>
                  <a:prstClr val="black"/>
                </a:solidFill>
              </a:rPr>
            </a:br>
            <a:r>
              <a:rPr lang="it-IT" sz="1500" b="0" u="sng" dirty="0">
                <a:solidFill>
                  <a:prstClr val="black"/>
                </a:solidFill>
              </a:rPr>
              <a:t>Mappa di suscettività da alluvione </a:t>
            </a:r>
            <a:r>
              <a:rPr lang="it-IT" sz="1500" b="0" dirty="0">
                <a:solidFill>
                  <a:prstClr val="black"/>
                </a:solidFill>
              </a:rPr>
              <a:t>Realizzata per 3 regioni del PON</a:t>
            </a:r>
            <a:br>
              <a:rPr lang="it-IT" sz="1500" b="0" dirty="0">
                <a:solidFill>
                  <a:prstClr val="black"/>
                </a:solidFill>
              </a:rPr>
            </a:br>
            <a:endParaRPr lang="it-IT" sz="1750" b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01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17" y="0"/>
            <a:ext cx="8079709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48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1321</Words>
  <Application>Microsoft Office PowerPoint</Application>
  <PresentationFormat>Presentazione su schermo (16:10)</PresentationFormat>
  <Paragraphs>212</Paragraphs>
  <Slides>26</Slides>
  <Notes>16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37" baseType="lpstr">
      <vt:lpstr>ＭＳ Ｐゴシック</vt:lpstr>
      <vt:lpstr>Arial</vt:lpstr>
      <vt:lpstr>Arial Bold</vt:lpstr>
      <vt:lpstr>Calibri</vt:lpstr>
      <vt:lpstr>Calisto MT</vt:lpstr>
      <vt:lpstr>Segoe UI</vt:lpstr>
      <vt:lpstr>Symbol</vt:lpstr>
      <vt:lpstr>Tahoma</vt:lpstr>
      <vt:lpstr>Times New Roman</vt:lpstr>
      <vt:lpstr>Wingdings</vt:lpstr>
      <vt:lpstr>Personalizza struttura</vt:lpstr>
      <vt:lpstr>Presentazione standard di PowerPoint</vt:lpstr>
      <vt:lpstr>Mitigazione del rischio idrogeologico e idraulico</vt:lpstr>
      <vt:lpstr>Le azioni di prevenzione non strutturale  previste nel Programma </vt:lpstr>
      <vt:lpstr>Supporto al DPC per la realizzazione del Programma: RTI – Fondazione CIMA</vt:lpstr>
      <vt:lpstr> Caratterizzazione dei Contesti Territoriali e definizione di Indicatori </vt:lpstr>
      <vt:lpstr> Caratterizzazione dei Contesti Territoriali e definizione di Indicatori </vt:lpstr>
      <vt:lpstr> Caratterizzazione dei Contesti Territoriali e definizione di Indicatori </vt:lpstr>
      <vt:lpstr> Mappatura della pericolosità dei fenomeni idrogeologici e idraulici non analizzati nei PAI e/o PGRA  </vt:lpstr>
      <vt:lpstr>Presentazione standard di PowerPoint</vt:lpstr>
      <vt:lpstr>Presentazione standard di PowerPoint</vt:lpstr>
      <vt:lpstr>Presentazione standard di PowerPoint</vt:lpstr>
      <vt:lpstr>Miglioramento della pianificazione di protezione civile comunale e intercomunale</vt:lpstr>
      <vt:lpstr>Miglioramento della pianificazione di protezione civile comunale e intercomunale</vt:lpstr>
      <vt:lpstr>Miglioramento della pianificazione di protezione civile comunale e intercomunale</vt:lpstr>
      <vt:lpstr>Miglioramento della pianificazione di protezione civile comunale e intercomunale</vt:lpstr>
      <vt:lpstr>Miglioramento della pianificazione di protezione civile comunale e intercomunale</vt:lpstr>
      <vt:lpstr>Presentazione standard di PowerPoint</vt:lpstr>
      <vt:lpstr>Casi di studio in Basilicata</vt:lpstr>
      <vt:lpstr>Casi di studio in Calabria </vt:lpstr>
      <vt:lpstr>Casi di studio in Basilicata </vt:lpstr>
      <vt:lpstr>Miglioramento della risposta in caso di evento</vt:lpstr>
      <vt:lpstr>Miglioramento della risposta in caso di evento</vt:lpstr>
      <vt:lpstr>Presentazione standard di PowerPoint</vt:lpstr>
      <vt:lpstr>Presentazione standard di PowerPoint</vt:lpstr>
      <vt:lpstr>Livello standard minimo di riduzione del rischio 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Contesti Territoriali</dc:title>
  <dc:creator/>
  <cp:keywords>DPC - CNR IGAG</cp:keywords>
  <cp:lastModifiedBy/>
  <cp:revision>1</cp:revision>
  <dcterms:created xsi:type="dcterms:W3CDTF">2017-12-29T14:52:00Z</dcterms:created>
  <dcterms:modified xsi:type="dcterms:W3CDTF">2019-12-05T15:57:49Z</dcterms:modified>
</cp:coreProperties>
</file>